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04" r:id="rId2"/>
    <p:sldId id="403" r:id="rId3"/>
    <p:sldId id="402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1" autoAdjust="0"/>
    <p:restoredTop sz="90610" autoAdjust="0"/>
  </p:normalViewPr>
  <p:slideViewPr>
    <p:cSldViewPr snapToGrid="0" snapToObjects="1">
      <p:cViewPr>
        <p:scale>
          <a:sx n="100" d="100"/>
          <a:sy n="100" d="100"/>
        </p:scale>
        <p:origin x="-64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6C76-E757-EC41-9848-03EC72B597BA}" type="datetime1">
              <a:rPr lang="fr-CH" smtClean="0"/>
              <a:t>19/05/16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CB70-AD10-A14A-8A26-ACFFE1C47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10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A5F5-09C0-C244-8E94-7CD693A4F916}" type="datetime1">
              <a:rPr lang="fr-CH" smtClean="0"/>
              <a:t>19/05/16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7E4E2-4142-8E4B-B6E5-CC2DEA5249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390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x^{l=0}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{R}^{n_{l=0}}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{R}^{n_0F_1}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{R}^{K_1F_1}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n_1=n_0/2^{p_1}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x^{l=5}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{R}^{n_4F_5}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\theta^{l=6}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{R}^{n_5n_c}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G=G^{l=0}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g_{\theta^{K_1}}^{1}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spectral filters}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signals}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degree}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{spectral filters}</a:t>
            </a:r>
            <a:endParaRPr lang="fr-F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level}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x^{l=0}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{R}^{n_{l=0}}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{R}^{n_0F_1}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\theta^{l=1}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{R}^{K_1F_1}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n_1=n_0/2^{p_1}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x^{l=5}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{R}^{n_4F_5}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\theta^{l=6}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mathbb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{R}^{n_5n_c}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G=G^{l=0}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g_{\theta^{K_1}}^{1}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spectral filters}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signals}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theta^l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degree}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g_{\theta^{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{spectral filters}</a:t>
            </a:r>
            <a:endParaRPr lang="fr-FR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{coarsening level}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0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9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51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Xavier Bresson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Xavier Bresson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2820-DAF5-5949-8ED9-EDCE9107EE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7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png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emf"/><Relationship Id="rId21" Type="http://schemas.openxmlformats.org/officeDocument/2006/relationships/image" Target="../media/image24.emf"/><Relationship Id="rId22" Type="http://schemas.openxmlformats.org/officeDocument/2006/relationships/image" Target="../media/image18.emf"/><Relationship Id="rId23" Type="http://schemas.openxmlformats.org/officeDocument/2006/relationships/image" Target="../media/image26.emf"/><Relationship Id="rId24" Type="http://schemas.openxmlformats.org/officeDocument/2006/relationships/image" Target="../media/image27.emf"/><Relationship Id="rId25" Type="http://schemas.openxmlformats.org/officeDocument/2006/relationships/image" Target="../media/image28.emf"/><Relationship Id="rId26" Type="http://schemas.openxmlformats.org/officeDocument/2006/relationships/image" Target="../media/image29.emf"/><Relationship Id="rId27" Type="http://schemas.openxmlformats.org/officeDocument/2006/relationships/image" Target="../media/image30.emf"/><Relationship Id="rId28" Type="http://schemas.openxmlformats.org/officeDocument/2006/relationships/image" Target="../media/image31.emf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30" Type="http://schemas.openxmlformats.org/officeDocument/2006/relationships/image" Target="../media/image19.emf"/><Relationship Id="rId31" Type="http://schemas.openxmlformats.org/officeDocument/2006/relationships/image" Target="../media/image20.emf"/><Relationship Id="rId32" Type="http://schemas.openxmlformats.org/officeDocument/2006/relationships/image" Target="../media/image21.emf"/><Relationship Id="rId9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33" Type="http://schemas.openxmlformats.org/officeDocument/2006/relationships/image" Target="../media/image22.emf"/><Relationship Id="rId10" Type="http://schemas.openxmlformats.org/officeDocument/2006/relationships/image" Target="../media/image7.png"/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6" Type="http://schemas.openxmlformats.org/officeDocument/2006/relationships/image" Target="../media/image13.emf"/><Relationship Id="rId17" Type="http://schemas.openxmlformats.org/officeDocument/2006/relationships/image" Target="../media/image14.emf"/><Relationship Id="rId18" Type="http://schemas.openxmlformats.org/officeDocument/2006/relationships/image" Target="../media/image15.emf"/><Relationship Id="rId1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476133" y="1265369"/>
            <a:ext cx="134869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6600"/>
                </a:solidFill>
              </a:rPr>
              <a:t>ReLu</a:t>
            </a:r>
            <a:r>
              <a:rPr lang="en-US" sz="1200" b="1" i="1" dirty="0" smtClean="0">
                <a:solidFill>
                  <a:srgbClr val="FF6600"/>
                </a:solidFill>
              </a:rPr>
              <a:t> activation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Graph coarsening</a:t>
            </a:r>
          </a:p>
          <a:p>
            <a:pPr algn="ctr"/>
            <a:r>
              <a:rPr lang="en-US" sz="900" b="1" i="1" dirty="0">
                <a:solidFill>
                  <a:srgbClr val="FF6600"/>
                </a:solidFill>
              </a:rPr>
              <a:t>Factor 2</a:t>
            </a:r>
            <a:r>
              <a:rPr lang="en-US" sz="900" b="1" i="1" baseline="30000" dirty="0">
                <a:solidFill>
                  <a:srgbClr val="FF6600"/>
                </a:solidFill>
              </a:rPr>
              <a:t>p</a:t>
            </a:r>
            <a:endParaRPr lang="en-US" sz="900" b="1" i="1" dirty="0">
              <a:solidFill>
                <a:srgbClr val="FF6600"/>
              </a:solidFill>
            </a:endParaRPr>
          </a:p>
          <a:p>
            <a:pPr algn="ctr"/>
            <a:r>
              <a:rPr lang="en-US" sz="900" b="1" i="1" dirty="0" smtClean="0">
                <a:solidFill>
                  <a:srgbClr val="FF6600"/>
                </a:solidFill>
              </a:rPr>
              <a:t>Pre-computed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Pooling </a:t>
            </a:r>
            <a:r>
              <a:rPr lang="en-US" sz="900" b="1" i="1" dirty="0" smtClean="0">
                <a:solidFill>
                  <a:srgbClr val="FF6600"/>
                </a:solidFill>
              </a:rPr>
              <a:t>(GPUs)</a:t>
            </a:r>
          </a:p>
        </p:txBody>
      </p: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4470400"/>
            <a:ext cx="1104900" cy="203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60" y="3719488"/>
            <a:ext cx="510240" cy="352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98" y="1772516"/>
            <a:ext cx="772682" cy="77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21" y="2628900"/>
            <a:ext cx="1346269" cy="13246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649" y="2222465"/>
            <a:ext cx="1031311" cy="18689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256" y="1739798"/>
            <a:ext cx="853834" cy="840136"/>
          </a:xfrm>
          <a:prstGeom prst="rect">
            <a:avLst/>
          </a:prstGeom>
        </p:spPr>
      </p:pic>
      <p:cxnSp>
        <p:nvCxnSpPr>
          <p:cNvPr id="54" name="Connecteur droit avec flèche 24"/>
          <p:cNvCxnSpPr/>
          <p:nvPr/>
        </p:nvCxnSpPr>
        <p:spPr>
          <a:xfrm>
            <a:off x="1908194" y="3261320"/>
            <a:ext cx="64450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24"/>
          <p:cNvCxnSpPr/>
          <p:nvPr/>
        </p:nvCxnSpPr>
        <p:spPr>
          <a:xfrm>
            <a:off x="1908194" y="3437508"/>
            <a:ext cx="644506" cy="65389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256" y="2841252"/>
            <a:ext cx="853834" cy="84013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256" y="4010722"/>
            <a:ext cx="853834" cy="840136"/>
          </a:xfrm>
          <a:prstGeom prst="rect">
            <a:avLst/>
          </a:prstGeom>
        </p:spPr>
      </p:pic>
      <p:cxnSp>
        <p:nvCxnSpPr>
          <p:cNvPr id="60" name="Connecteur droit avec flèche 24"/>
          <p:cNvCxnSpPr/>
          <p:nvPr/>
        </p:nvCxnSpPr>
        <p:spPr>
          <a:xfrm>
            <a:off x="3749694" y="2166114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832494" y="1772516"/>
            <a:ext cx="428606" cy="774700"/>
            <a:chOff x="5832494" y="1772516"/>
            <a:chExt cx="428606" cy="774700"/>
          </a:xfrm>
        </p:grpSpPr>
        <p:cxnSp>
          <p:nvCxnSpPr>
            <p:cNvPr id="75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98" y="2873970"/>
            <a:ext cx="772682" cy="774700"/>
          </a:xfrm>
          <a:prstGeom prst="rect">
            <a:avLst/>
          </a:prstGeom>
        </p:spPr>
      </p:pic>
      <p:cxnSp>
        <p:nvCxnSpPr>
          <p:cNvPr id="80" name="Connecteur droit avec flèche 24"/>
          <p:cNvCxnSpPr/>
          <p:nvPr/>
        </p:nvCxnSpPr>
        <p:spPr>
          <a:xfrm>
            <a:off x="3749694" y="3267568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98" y="4036122"/>
            <a:ext cx="772682" cy="774700"/>
          </a:xfrm>
          <a:prstGeom prst="rect">
            <a:avLst/>
          </a:prstGeom>
        </p:spPr>
      </p:pic>
      <p:cxnSp>
        <p:nvCxnSpPr>
          <p:cNvPr id="85" name="Connecteur droit avec flèche 24"/>
          <p:cNvCxnSpPr/>
          <p:nvPr/>
        </p:nvCxnSpPr>
        <p:spPr>
          <a:xfrm>
            <a:off x="3749694" y="4429720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0406" y="3921720"/>
            <a:ext cx="149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8000"/>
                </a:solidFill>
              </a:rPr>
              <a:t>Graph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Ex: social, biological, 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telecommunication graphs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93641" y="1660617"/>
            <a:ext cx="14069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Spectral Filters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O(K) parameters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O(E.K) operations (GPUs)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903" y="2460354"/>
            <a:ext cx="548493" cy="380898"/>
          </a:xfrm>
          <a:prstGeom prst="rect">
            <a:avLst/>
          </a:prstGeom>
        </p:spPr>
      </p:pic>
      <p:cxnSp>
        <p:nvCxnSpPr>
          <p:cNvPr id="55" name="Connecteur droit avec flèche 24"/>
          <p:cNvCxnSpPr/>
          <p:nvPr/>
        </p:nvCxnSpPr>
        <p:spPr>
          <a:xfrm flipV="1">
            <a:off x="1908194" y="2460354"/>
            <a:ext cx="644506" cy="597766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1578047"/>
            <a:ext cx="320548" cy="3127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1984447"/>
            <a:ext cx="320548" cy="3127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2371797"/>
            <a:ext cx="320548" cy="312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2772069"/>
            <a:ext cx="320548" cy="312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3178469"/>
            <a:ext cx="320548" cy="3127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3565819"/>
            <a:ext cx="320548" cy="3127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3988887"/>
            <a:ext cx="320548" cy="3127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4395287"/>
            <a:ext cx="320548" cy="31273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865" y="4782637"/>
            <a:ext cx="320548" cy="312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29465" y="2684534"/>
            <a:ext cx="5775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000" b="1" i="1" dirty="0" smtClean="0">
                <a:solidFill>
                  <a:srgbClr val="0000FF"/>
                </a:solidFill>
              </a:rPr>
              <a:t>…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3001" y="5569134"/>
            <a:ext cx="97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Input signal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o</a:t>
            </a:r>
            <a:r>
              <a:rPr lang="en-US" sz="1200" b="1" i="1" dirty="0" smtClean="0">
                <a:solidFill>
                  <a:srgbClr val="000000"/>
                </a:solidFill>
              </a:rPr>
              <a:t>n graphs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7" name="Left Bracket 6"/>
          <p:cNvSpPr/>
          <p:nvPr/>
        </p:nvSpPr>
        <p:spPr>
          <a:xfrm rot="16200000">
            <a:off x="1118142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92660" y="5543413"/>
            <a:ext cx="3031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Graph convolutional layers</a:t>
            </a:r>
          </a:p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(extract local stationary features on graphs)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49" name="Left Bracket 48"/>
          <p:cNvSpPr/>
          <p:nvPr/>
        </p:nvSpPr>
        <p:spPr>
          <a:xfrm rot="16200000">
            <a:off x="4432671" y="2959321"/>
            <a:ext cx="45719" cy="514786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11582" y="5569134"/>
            <a:ext cx="162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Fully connected layers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51" name="Left Bracket 50"/>
          <p:cNvSpPr/>
          <p:nvPr/>
        </p:nvSpPr>
        <p:spPr>
          <a:xfrm rot="16200000">
            <a:off x="8193958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64927" y="3839272"/>
            <a:ext cx="1088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660066"/>
                </a:solidFill>
              </a:rPr>
              <a:t>Output signal</a:t>
            </a:r>
          </a:p>
          <a:p>
            <a:pPr algn="ctr"/>
            <a:r>
              <a:rPr lang="en-US" sz="900" b="1" i="1" dirty="0" smtClean="0">
                <a:solidFill>
                  <a:srgbClr val="660066"/>
                </a:solidFill>
              </a:rPr>
              <a:t>Class labels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2" y="4542924"/>
            <a:ext cx="596900" cy="165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4965700"/>
            <a:ext cx="1092200" cy="203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566" y="4848864"/>
            <a:ext cx="137156" cy="4571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94" y="5168900"/>
            <a:ext cx="1143000" cy="2032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4889500"/>
            <a:ext cx="1117600" cy="2032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813302"/>
            <a:ext cx="1117600" cy="2032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55587"/>
            <a:ext cx="673100" cy="2032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5092700"/>
            <a:ext cx="14732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67" y="5156200"/>
            <a:ext cx="1054100" cy="2159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6" y="2451418"/>
            <a:ext cx="266700" cy="1905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95" y="3626517"/>
            <a:ext cx="266700" cy="1905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5832494" y="2912019"/>
            <a:ext cx="428606" cy="774700"/>
            <a:chOff x="5832494" y="1772516"/>
            <a:chExt cx="428606" cy="774700"/>
          </a:xfrm>
        </p:grpSpPr>
        <p:cxnSp>
          <p:nvCxnSpPr>
            <p:cNvPr id="96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832494" y="4048071"/>
            <a:ext cx="428606" cy="774700"/>
            <a:chOff x="5832494" y="1772516"/>
            <a:chExt cx="428606" cy="774700"/>
          </a:xfrm>
        </p:grpSpPr>
        <p:cxnSp>
          <p:nvCxnSpPr>
            <p:cNvPr id="100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3" y="2415152"/>
            <a:ext cx="6350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3" y="1309819"/>
            <a:ext cx="317500" cy="152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567066"/>
            <a:ext cx="304800" cy="152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83150"/>
            <a:ext cx="1117600" cy="2667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24495" y="2871807"/>
            <a:ext cx="514157" cy="355081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52" y="2803152"/>
            <a:ext cx="266700" cy="1905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3163388"/>
            <a:ext cx="63500" cy="635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27" y="2777692"/>
            <a:ext cx="63500" cy="635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63" y="4007855"/>
            <a:ext cx="635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476133" y="1265369"/>
            <a:ext cx="134869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6600"/>
                </a:solidFill>
              </a:rPr>
              <a:t>ReLu</a:t>
            </a:r>
            <a:r>
              <a:rPr lang="en-US" sz="1200" b="1" i="1" dirty="0" smtClean="0">
                <a:solidFill>
                  <a:srgbClr val="FF6600"/>
                </a:solidFill>
              </a:rPr>
              <a:t> activation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Graph coarsening</a:t>
            </a:r>
          </a:p>
          <a:p>
            <a:pPr algn="ctr"/>
            <a:r>
              <a:rPr lang="en-US" sz="900" b="1" i="1" dirty="0">
                <a:solidFill>
                  <a:srgbClr val="FF6600"/>
                </a:solidFill>
              </a:rPr>
              <a:t>Factor 2</a:t>
            </a:r>
            <a:r>
              <a:rPr lang="en-US" sz="900" b="1" i="1" baseline="30000" dirty="0">
                <a:solidFill>
                  <a:srgbClr val="FF6600"/>
                </a:solidFill>
              </a:rPr>
              <a:t>p</a:t>
            </a:r>
            <a:endParaRPr lang="en-US" sz="900" b="1" i="1" dirty="0">
              <a:solidFill>
                <a:srgbClr val="FF6600"/>
              </a:solidFill>
            </a:endParaRPr>
          </a:p>
          <a:p>
            <a:pPr algn="ctr"/>
            <a:r>
              <a:rPr lang="en-US" sz="900" b="1" i="1" dirty="0" smtClean="0">
                <a:solidFill>
                  <a:srgbClr val="FF6600"/>
                </a:solidFill>
              </a:rPr>
              <a:t>Pre-computed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+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Pooling </a:t>
            </a:r>
            <a:r>
              <a:rPr lang="en-US" sz="900" b="1" i="1" dirty="0" smtClean="0">
                <a:solidFill>
                  <a:srgbClr val="FF6600"/>
                </a:solidFill>
              </a:rPr>
              <a:t>(GPUs)</a:t>
            </a:r>
          </a:p>
        </p:txBody>
      </p: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50" y="4470400"/>
            <a:ext cx="1104900" cy="203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160" y="3719488"/>
            <a:ext cx="510240" cy="35237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495" y="2871807"/>
            <a:ext cx="514157" cy="355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1772516"/>
            <a:ext cx="772682" cy="77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421" y="2628900"/>
            <a:ext cx="1346269" cy="13246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649" y="2222465"/>
            <a:ext cx="1031311" cy="18689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1739798"/>
            <a:ext cx="853834" cy="840136"/>
          </a:xfrm>
          <a:prstGeom prst="rect">
            <a:avLst/>
          </a:prstGeom>
        </p:spPr>
      </p:pic>
      <p:cxnSp>
        <p:nvCxnSpPr>
          <p:cNvPr id="54" name="Connecteur droit avec flèche 24"/>
          <p:cNvCxnSpPr/>
          <p:nvPr/>
        </p:nvCxnSpPr>
        <p:spPr>
          <a:xfrm>
            <a:off x="1908194" y="3261320"/>
            <a:ext cx="644506" cy="0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24"/>
          <p:cNvCxnSpPr/>
          <p:nvPr/>
        </p:nvCxnSpPr>
        <p:spPr>
          <a:xfrm>
            <a:off x="1908194" y="3437508"/>
            <a:ext cx="644506" cy="65389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2841252"/>
            <a:ext cx="853834" cy="84013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0256" y="4010722"/>
            <a:ext cx="853834" cy="840136"/>
          </a:xfrm>
          <a:prstGeom prst="rect">
            <a:avLst/>
          </a:prstGeom>
        </p:spPr>
      </p:pic>
      <p:cxnSp>
        <p:nvCxnSpPr>
          <p:cNvPr id="60" name="Connecteur droit avec flèche 24"/>
          <p:cNvCxnSpPr/>
          <p:nvPr/>
        </p:nvCxnSpPr>
        <p:spPr>
          <a:xfrm>
            <a:off x="3749694" y="2166114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832494" y="1772516"/>
            <a:ext cx="428606" cy="774700"/>
            <a:chOff x="5832494" y="1772516"/>
            <a:chExt cx="428606" cy="774700"/>
          </a:xfrm>
        </p:grpSpPr>
        <p:cxnSp>
          <p:nvCxnSpPr>
            <p:cNvPr id="75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2873970"/>
            <a:ext cx="772682" cy="774700"/>
          </a:xfrm>
          <a:prstGeom prst="rect">
            <a:avLst/>
          </a:prstGeom>
        </p:spPr>
      </p:pic>
      <p:cxnSp>
        <p:nvCxnSpPr>
          <p:cNvPr id="80" name="Connecteur droit avec flèche 24"/>
          <p:cNvCxnSpPr/>
          <p:nvPr/>
        </p:nvCxnSpPr>
        <p:spPr>
          <a:xfrm>
            <a:off x="3749694" y="3267568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8" y="4036122"/>
            <a:ext cx="772682" cy="774700"/>
          </a:xfrm>
          <a:prstGeom prst="rect">
            <a:avLst/>
          </a:prstGeom>
        </p:spPr>
      </p:pic>
      <p:cxnSp>
        <p:nvCxnSpPr>
          <p:cNvPr id="85" name="Connecteur droit avec flèche 24"/>
          <p:cNvCxnSpPr/>
          <p:nvPr/>
        </p:nvCxnSpPr>
        <p:spPr>
          <a:xfrm>
            <a:off x="3749694" y="4429720"/>
            <a:ext cx="720706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0406" y="3921720"/>
            <a:ext cx="1492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8000"/>
                </a:solidFill>
              </a:rPr>
              <a:t>Graph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Ex: social, biological, </a:t>
            </a:r>
          </a:p>
          <a:p>
            <a:pPr algn="ctr"/>
            <a:r>
              <a:rPr lang="en-US" sz="900" b="1" i="1" dirty="0" smtClean="0">
                <a:solidFill>
                  <a:srgbClr val="008000"/>
                </a:solidFill>
              </a:rPr>
              <a:t>telecommunication graphs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293641" y="1660617"/>
            <a:ext cx="14069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Spectral Filters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O(K) parameters</a:t>
            </a:r>
          </a:p>
          <a:p>
            <a:pPr algn="ctr"/>
            <a:r>
              <a:rPr lang="en-US" sz="900" b="1" i="1" dirty="0" smtClean="0">
                <a:solidFill>
                  <a:srgbClr val="0000FF"/>
                </a:solidFill>
              </a:rPr>
              <a:t>O(E.K) operations (GPUs)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903" y="2460354"/>
            <a:ext cx="548493" cy="380898"/>
          </a:xfrm>
          <a:prstGeom prst="rect">
            <a:avLst/>
          </a:prstGeom>
        </p:spPr>
      </p:pic>
      <p:cxnSp>
        <p:nvCxnSpPr>
          <p:cNvPr id="55" name="Connecteur droit avec flèche 24"/>
          <p:cNvCxnSpPr/>
          <p:nvPr/>
        </p:nvCxnSpPr>
        <p:spPr>
          <a:xfrm flipV="1">
            <a:off x="1908194" y="2460354"/>
            <a:ext cx="644506" cy="597766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1578047"/>
            <a:ext cx="320548" cy="3127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1984447"/>
            <a:ext cx="320548" cy="3127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2371797"/>
            <a:ext cx="320548" cy="312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2772069"/>
            <a:ext cx="320548" cy="312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178469"/>
            <a:ext cx="320548" cy="3127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565819"/>
            <a:ext cx="320548" cy="31273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3988887"/>
            <a:ext cx="320548" cy="3127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4395287"/>
            <a:ext cx="320548" cy="31273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5865" y="4782637"/>
            <a:ext cx="320548" cy="312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29465" y="2684534"/>
            <a:ext cx="5775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000" b="1" i="1" dirty="0" smtClean="0">
                <a:solidFill>
                  <a:srgbClr val="0000FF"/>
                </a:solidFill>
              </a:rPr>
              <a:t>…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3001" y="5569134"/>
            <a:ext cx="973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Input signal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</a:rPr>
              <a:t>o</a:t>
            </a:r>
            <a:r>
              <a:rPr lang="en-US" sz="1200" b="1" i="1" dirty="0" smtClean="0">
                <a:solidFill>
                  <a:srgbClr val="000000"/>
                </a:solidFill>
              </a:rPr>
              <a:t>n graphs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7" name="Left Bracket 6"/>
          <p:cNvSpPr/>
          <p:nvPr/>
        </p:nvSpPr>
        <p:spPr>
          <a:xfrm rot="16200000">
            <a:off x="1118142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92660" y="5543413"/>
            <a:ext cx="3031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Graph convolutional layers</a:t>
            </a:r>
          </a:p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(extract local stationary features on graphs)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49" name="Left Bracket 48"/>
          <p:cNvSpPr/>
          <p:nvPr/>
        </p:nvSpPr>
        <p:spPr>
          <a:xfrm rot="16200000">
            <a:off x="4432671" y="2959321"/>
            <a:ext cx="45719" cy="514786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11582" y="5569134"/>
            <a:ext cx="162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00"/>
                </a:solidFill>
              </a:rPr>
              <a:t>Fully connected layers</a:t>
            </a:r>
            <a:endParaRPr lang="en-US" sz="900" b="1" i="1" dirty="0" smtClean="0">
              <a:solidFill>
                <a:srgbClr val="000000"/>
              </a:solidFill>
            </a:endParaRPr>
          </a:p>
        </p:txBody>
      </p:sp>
      <p:sp>
        <p:nvSpPr>
          <p:cNvPr id="51" name="Left Bracket 50"/>
          <p:cNvSpPr/>
          <p:nvPr/>
        </p:nvSpPr>
        <p:spPr>
          <a:xfrm rot="16200000">
            <a:off x="8193958" y="4985552"/>
            <a:ext cx="45719" cy="109540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64927" y="3839272"/>
            <a:ext cx="108833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660066"/>
                </a:solidFill>
              </a:rPr>
              <a:t>Output signal</a:t>
            </a:r>
          </a:p>
          <a:p>
            <a:pPr algn="ctr"/>
            <a:r>
              <a:rPr lang="en-US" sz="900" b="1" i="1" dirty="0" smtClean="0">
                <a:solidFill>
                  <a:srgbClr val="660066"/>
                </a:solidFill>
              </a:rPr>
              <a:t>Class labels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82" y="4542924"/>
            <a:ext cx="596900" cy="1651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4965700"/>
            <a:ext cx="1092200" cy="2032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566" y="4848864"/>
            <a:ext cx="137156" cy="4571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94" y="5168900"/>
            <a:ext cx="1143000" cy="2032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4889500"/>
            <a:ext cx="1117600" cy="2032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813302"/>
            <a:ext cx="1117600" cy="2032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55587"/>
            <a:ext cx="673100" cy="2032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5092700"/>
            <a:ext cx="1473200" cy="20320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67" y="5156200"/>
            <a:ext cx="1054100" cy="2159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6" y="2451418"/>
            <a:ext cx="266700" cy="1905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52" y="2803152"/>
            <a:ext cx="266700" cy="1905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95" y="3626517"/>
            <a:ext cx="266700" cy="1905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5832494" y="2912019"/>
            <a:ext cx="428606" cy="774700"/>
            <a:chOff x="5832494" y="1772516"/>
            <a:chExt cx="428606" cy="774700"/>
          </a:xfrm>
        </p:grpSpPr>
        <p:cxnSp>
          <p:nvCxnSpPr>
            <p:cNvPr id="96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832494" y="4048071"/>
            <a:ext cx="428606" cy="774700"/>
            <a:chOff x="5832494" y="1772516"/>
            <a:chExt cx="428606" cy="774700"/>
          </a:xfrm>
        </p:grpSpPr>
        <p:cxnSp>
          <p:nvCxnSpPr>
            <p:cNvPr id="100" name="Connecteur droit avec flèche 24"/>
            <p:cNvCxnSpPr/>
            <p:nvPr/>
          </p:nvCxnSpPr>
          <p:spPr>
            <a:xfrm>
              <a:off x="5832494" y="2159866"/>
              <a:ext cx="428606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24"/>
            <p:cNvCxnSpPr/>
            <p:nvPr/>
          </p:nvCxnSpPr>
          <p:spPr>
            <a:xfrm flipV="1">
              <a:off x="5832494" y="1772516"/>
              <a:ext cx="428606" cy="18415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24"/>
            <p:cNvCxnSpPr/>
            <p:nvPr/>
          </p:nvCxnSpPr>
          <p:spPr>
            <a:xfrm>
              <a:off x="5832494" y="2336054"/>
              <a:ext cx="428606" cy="211162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7073900" y="454451"/>
            <a:ext cx="1866655" cy="1701517"/>
            <a:chOff x="7073900" y="257601"/>
            <a:chExt cx="1866655" cy="1701517"/>
          </a:xfrm>
        </p:grpSpPr>
        <p:pic>
          <p:nvPicPr>
            <p:cNvPr id="27" name="Picture 26" descr="latex-image-1.pdf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660" y="922469"/>
              <a:ext cx="1511300" cy="152400"/>
            </a:xfrm>
            <a:prstGeom prst="rect">
              <a:avLst/>
            </a:prstGeom>
          </p:spPr>
        </p:pic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55" y="509200"/>
              <a:ext cx="1727200" cy="190500"/>
            </a:xfrm>
            <a:prstGeom prst="rect">
              <a:avLst/>
            </a:prstGeom>
          </p:spPr>
        </p:pic>
        <p:pic>
          <p:nvPicPr>
            <p:cNvPr id="29" name="Picture 28" descr="latex-image-1.pd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1333500"/>
              <a:ext cx="1270000" cy="177800"/>
            </a:xfrm>
            <a:prstGeom prst="rect">
              <a:avLst/>
            </a:prstGeom>
          </p:spPr>
        </p:pic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099" y="1806718"/>
              <a:ext cx="1003300" cy="152400"/>
            </a:xfrm>
            <a:prstGeom prst="rect">
              <a:avLst/>
            </a:prstGeom>
          </p:spPr>
        </p:pic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300" y="1578047"/>
              <a:ext cx="1498600" cy="1524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7077159" y="257601"/>
              <a:ext cx="8079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 smtClean="0">
                  <a:solidFill>
                    <a:srgbClr val="000000"/>
                  </a:solidFill>
                </a:rPr>
                <a:t>Notation:</a:t>
              </a:r>
              <a:endParaRPr lang="en-US" sz="1200" dirty="0"/>
            </a:p>
          </p:txBody>
        </p:sp>
        <p:pic>
          <p:nvPicPr>
            <p:cNvPr id="66" name="Picture 65" descr="latex-image-1.pdf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900" y="1136650"/>
              <a:ext cx="1422400" cy="165100"/>
            </a:xfrm>
            <a:prstGeom prst="rect">
              <a:avLst/>
            </a:prstGeom>
          </p:spPr>
        </p:pic>
        <p:pic>
          <p:nvPicPr>
            <p:cNvPr id="67" name="Picture 66" descr="latex-image-1.pdf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150" y="731969"/>
              <a:ext cx="1295400" cy="152400"/>
            </a:xfrm>
            <a:prstGeom prst="rect">
              <a:avLst/>
            </a:prstGeom>
          </p:spPr>
        </p:pic>
      </p:grp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83" y="2415152"/>
            <a:ext cx="635000" cy="152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3" y="1309819"/>
            <a:ext cx="317500" cy="152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567066"/>
            <a:ext cx="304800" cy="152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883150"/>
            <a:ext cx="1117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5661" y="2080226"/>
            <a:ext cx="1444273" cy="1355971"/>
            <a:chOff x="3163426" y="245699"/>
            <a:chExt cx="1444273" cy="13559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3426" y="245699"/>
              <a:ext cx="1444273" cy="1036256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3263115" y="1201560"/>
              <a:ext cx="12631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 dirty="0" smtClean="0"/>
                <a:t>Telecommunication</a:t>
              </a:r>
            </a:p>
            <a:p>
              <a:pPr algn="ctr"/>
              <a:r>
                <a:rPr lang="en-US" sz="1000" b="1" i="1" dirty="0" smtClean="0"/>
                <a:t>networks</a:t>
              </a:r>
              <a:endParaRPr lang="fr-FR" sz="1000" i="1" dirty="0"/>
            </a:p>
          </p:txBody>
        </p:sp>
      </p:grp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>
          <a:xfrm>
            <a:off x="457200" y="6492900"/>
            <a:ext cx="2133600" cy="365125"/>
          </a:xfrm>
        </p:spPr>
        <p:txBody>
          <a:bodyPr/>
          <a:lstStyle/>
          <a:p>
            <a:r>
              <a:rPr lang="fr-CH" dirty="0" smtClean="0"/>
              <a:t>Xavier Bresson</a:t>
            </a:r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xfrm>
            <a:off x="6553200" y="6492900"/>
            <a:ext cx="2133600" cy="365125"/>
          </a:xfrm>
        </p:spPr>
        <p:txBody>
          <a:bodyPr/>
          <a:lstStyle/>
          <a:p>
            <a:fld id="{34822820-DAF5-5949-8ED9-EDCE9107EE41}" type="slidenum">
              <a:rPr lang="fr-FR" smtClean="0"/>
              <a:t>3</a:t>
            </a:fld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3163426" y="2430973"/>
            <a:ext cx="663573" cy="297430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163426" y="2728400"/>
            <a:ext cx="743353" cy="27761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163426" y="1849779"/>
            <a:ext cx="663573" cy="878621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49576" y="2725273"/>
            <a:ext cx="757203" cy="807827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13057" y="4283495"/>
            <a:ext cx="17248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Sparse Feature Extraction with</a:t>
            </a:r>
            <a:endParaRPr lang="en-US" sz="1200" b="1" i="1" dirty="0">
              <a:solidFill>
                <a:srgbClr val="FF0000"/>
              </a:solidFill>
            </a:endParaRPr>
          </a:p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Graph Filters</a:t>
            </a:r>
          </a:p>
          <a:p>
            <a:pPr algn="ctr"/>
            <a:r>
              <a:rPr lang="en-US" sz="800" b="1" i="1" dirty="0" smtClean="0">
                <a:solidFill>
                  <a:srgbClr val="FF0000"/>
                </a:solidFill>
              </a:rPr>
              <a:t>(Filters are automatically learned)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5113887" y="1486773"/>
            <a:ext cx="832904" cy="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4981594" y="1541998"/>
            <a:ext cx="965197" cy="69413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81594" y="1624834"/>
            <a:ext cx="965197" cy="1264840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5023009" y="1734652"/>
            <a:ext cx="965197" cy="2027388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73377" y="4283495"/>
            <a:ext cx="1724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Graph Coarsening</a:t>
            </a:r>
            <a:endParaRPr lang="en-US" sz="800" b="1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+ Connected Network</a:t>
            </a:r>
          </a:p>
          <a:p>
            <a:pPr algn="ctr"/>
            <a:r>
              <a:rPr lang="en-US" sz="1200" b="1" i="1" dirty="0" smtClean="0">
                <a:solidFill>
                  <a:srgbClr val="0000FF"/>
                </a:solidFill>
              </a:rPr>
              <a:t>+ Non-linear Activation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91201" y="1849779"/>
            <a:ext cx="7320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/>
              <a:t>…</a:t>
            </a:r>
            <a:endParaRPr lang="fr-FR" sz="6000" dirty="0"/>
          </a:p>
        </p:txBody>
      </p:sp>
      <p:sp>
        <p:nvSpPr>
          <p:cNvPr id="30" name="Rectangle 29"/>
          <p:cNvSpPr/>
          <p:nvPr/>
        </p:nvSpPr>
        <p:spPr>
          <a:xfrm>
            <a:off x="7708235" y="4283495"/>
            <a:ext cx="17248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660066"/>
                </a:solidFill>
              </a:rPr>
              <a:t>Classification</a:t>
            </a:r>
          </a:p>
          <a:p>
            <a:pPr algn="ctr"/>
            <a:r>
              <a:rPr lang="en-US" sz="800" b="1" dirty="0" smtClean="0">
                <a:solidFill>
                  <a:srgbClr val="660066"/>
                </a:solidFill>
              </a:rPr>
              <a:t>(SVM on graphs)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7481852" y="1215255"/>
            <a:ext cx="946042" cy="6773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0800000" flipV="1">
            <a:off x="8469309" y="1272132"/>
            <a:ext cx="57573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•</a:t>
            </a: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•</a:t>
            </a:r>
            <a:endParaRPr lang="fr-FR" dirty="0">
              <a:solidFill>
                <a:srgbClr val="660066"/>
              </a:solidFill>
            </a:endParaRPr>
          </a:p>
          <a:p>
            <a:endParaRPr lang="fr-FR" dirty="0">
              <a:solidFill>
                <a:srgbClr val="660066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7752779" y="1734652"/>
            <a:ext cx="675115" cy="216114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7918984" y="1999269"/>
            <a:ext cx="522715" cy="292812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7794194" y="2053897"/>
            <a:ext cx="675115" cy="717239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7794194" y="2122550"/>
            <a:ext cx="675115" cy="1043634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000412" y="3158474"/>
            <a:ext cx="1724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8000"/>
                </a:solidFill>
              </a:rPr>
              <a:t>Fully </a:t>
            </a:r>
            <a:r>
              <a:rPr lang="en-US" sz="800" b="1" dirty="0">
                <a:solidFill>
                  <a:srgbClr val="008000"/>
                </a:solidFill>
              </a:rPr>
              <a:t>C</a:t>
            </a:r>
            <a:r>
              <a:rPr lang="en-US" sz="800" b="1" dirty="0" smtClean="0">
                <a:solidFill>
                  <a:srgbClr val="008000"/>
                </a:solidFill>
              </a:rPr>
              <a:t>onnected </a:t>
            </a:r>
          </a:p>
          <a:p>
            <a:pPr algn="ctr"/>
            <a:r>
              <a:rPr lang="en-US" sz="800" b="1" dirty="0">
                <a:solidFill>
                  <a:srgbClr val="008000"/>
                </a:solidFill>
              </a:rPr>
              <a:t>N</a:t>
            </a:r>
            <a:r>
              <a:rPr lang="en-US" sz="800" b="1" dirty="0" smtClean="0">
                <a:solidFill>
                  <a:srgbClr val="008000"/>
                </a:solidFill>
              </a:rPr>
              <a:t>etwork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71235" y="4283495"/>
            <a:ext cx="135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Graph or network</a:t>
            </a:r>
          </a:p>
          <a:p>
            <a:pPr algn="ctr"/>
            <a:r>
              <a:rPr lang="en-US" sz="1200" b="1" i="1" dirty="0" smtClean="0">
                <a:solidFill>
                  <a:srgbClr val="FF6600"/>
                </a:solidFill>
              </a:rPr>
              <a:t> of data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44056" y="4283495"/>
            <a:ext cx="10326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i="1" dirty="0" smtClean="0"/>
              <a:t>Multiple </a:t>
            </a:r>
          </a:p>
          <a:p>
            <a:pPr algn="ctr"/>
            <a:r>
              <a:rPr lang="en-US" sz="1200" b="1" i="1" dirty="0" smtClean="0"/>
              <a:t>Layers</a:t>
            </a:r>
          </a:p>
          <a:p>
            <a:pPr algn="ctr"/>
            <a:r>
              <a:rPr lang="en-US" sz="800" b="1" i="1" dirty="0" smtClean="0"/>
              <a:t>(Deep architecture)</a:t>
            </a:r>
            <a:endParaRPr lang="fr-FR" sz="800" i="1" dirty="0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0" y="2247464"/>
            <a:ext cx="906368" cy="123595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74046">
            <a:off x="3975804" y="1325703"/>
            <a:ext cx="662116" cy="677396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34945">
            <a:off x="3975804" y="2012102"/>
            <a:ext cx="662116" cy="677396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99146">
            <a:off x="3975804" y="2667313"/>
            <a:ext cx="662116" cy="677396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92485">
            <a:off x="3975804" y="3344709"/>
            <a:ext cx="662116" cy="677396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261" y="1084692"/>
            <a:ext cx="444429" cy="45137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89761">
            <a:off x="6222261" y="1663320"/>
            <a:ext cx="444429" cy="451373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222261" y="2189909"/>
            <a:ext cx="444429" cy="45137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014846">
            <a:off x="6222261" y="2681465"/>
            <a:ext cx="444429" cy="45137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85098">
            <a:off x="6222261" y="3088976"/>
            <a:ext cx="444429" cy="451373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97725">
            <a:off x="6222261" y="3627859"/>
            <a:ext cx="444429" cy="4513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7201" y="1169141"/>
            <a:ext cx="1104666" cy="881984"/>
            <a:chOff x="457201" y="496041"/>
            <a:chExt cx="1104666" cy="8819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1" y="496041"/>
              <a:ext cx="1104666" cy="705519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480153" y="1131804"/>
              <a:ext cx="10532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dirty="0" smtClean="0"/>
                <a:t>Social networks</a:t>
              </a:r>
              <a:endParaRPr lang="fr-FR" sz="1000" i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9963" y="3525605"/>
            <a:ext cx="1101003" cy="970250"/>
            <a:chOff x="1892435" y="453126"/>
            <a:chExt cx="1101003" cy="970250"/>
          </a:xfrm>
        </p:grpSpPr>
        <p:sp>
          <p:nvSpPr>
            <p:cNvPr id="33" name="Rectangle 32"/>
            <p:cNvSpPr/>
            <p:nvPr/>
          </p:nvSpPr>
          <p:spPr>
            <a:xfrm>
              <a:off x="1947496" y="1177155"/>
              <a:ext cx="10116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i="1" dirty="0" smtClean="0"/>
                <a:t>Brain structure</a:t>
              </a:r>
              <a:endParaRPr lang="fr-FR" sz="1000" i="1" dirty="0"/>
            </a:p>
          </p:txBody>
        </p:sp>
        <p:pic>
          <p:nvPicPr>
            <p:cNvPr id="51" name="Imag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2435" y="453126"/>
              <a:ext cx="1101003" cy="804719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733740" y="2550821"/>
            <a:ext cx="3975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dirty="0" smtClean="0">
                <a:solidFill>
                  <a:srgbClr val="FF6600"/>
                </a:solidFill>
              </a:rPr>
              <a:t>=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07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74774</TotalTime>
  <Words>633</Words>
  <Application>Microsoft Macintosh PowerPoint</Application>
  <PresentationFormat>On-screen Show (4:3)</PresentationFormat>
  <Paragraphs>115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dd</dc:title>
  <dc:creator>Informatique</dc:creator>
  <cp:lastModifiedBy>Xavier Bresson</cp:lastModifiedBy>
  <cp:revision>2929</cp:revision>
  <cp:lastPrinted>2015-11-14T09:12:35Z</cp:lastPrinted>
  <dcterms:created xsi:type="dcterms:W3CDTF">2013-11-07T17:36:55Z</dcterms:created>
  <dcterms:modified xsi:type="dcterms:W3CDTF">2016-05-19T20:53:49Z</dcterms:modified>
</cp:coreProperties>
</file>