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4" r:id="rId3"/>
    <p:sldId id="267" r:id="rId4"/>
    <p:sldId id="272" r:id="rId5"/>
    <p:sldId id="265" r:id="rId6"/>
    <p:sldId id="264" r:id="rId7"/>
    <p:sldId id="259" r:id="rId8"/>
    <p:sldId id="257" r:id="rId9"/>
    <p:sldId id="258" r:id="rId10"/>
    <p:sldId id="260" r:id="rId11"/>
    <p:sldId id="273" r:id="rId12"/>
    <p:sldId id="262" r:id="rId13"/>
    <p:sldId id="263" r:id="rId14"/>
    <p:sldId id="268" r:id="rId15"/>
    <p:sldId id="270" r:id="rId16"/>
    <p:sldId id="27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74"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Customers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 Customers</c:v>
                </c:pt>
              </c:strCache>
            </c:strRef>
          </c:tx>
          <c:spPr>
            <a:solidFill>
              <a:schemeClr val="accent1"/>
            </a:solidFill>
            <a:ln>
              <a:noFill/>
            </a:ln>
            <a:effectLst/>
          </c:spPr>
          <c:invertIfNegative val="0"/>
          <c:cat>
            <c:strRef>
              <c:f>Sheet1!$A$2:$A$3</c:f>
              <c:strCache>
                <c:ptCount val="2"/>
                <c:pt idx="0">
                  <c:v>Left (Churned)</c:v>
                </c:pt>
                <c:pt idx="1">
                  <c:v>Stayed (Retained)</c:v>
                </c:pt>
              </c:strCache>
            </c:strRef>
          </c:cat>
          <c:val>
            <c:numRef>
              <c:f>Sheet1!$B$2:$B$3</c:f>
              <c:numCache>
                <c:formatCode>0%</c:formatCode>
                <c:ptCount val="2"/>
                <c:pt idx="0">
                  <c:v>0.14000000000000001</c:v>
                </c:pt>
                <c:pt idx="1">
                  <c:v>0.86</c:v>
                </c:pt>
              </c:numCache>
            </c:numRef>
          </c:val>
          <c:extLst>
            <c:ext xmlns:c16="http://schemas.microsoft.com/office/drawing/2014/chart" uri="{C3380CC4-5D6E-409C-BE32-E72D297353CC}">
              <c16:uniqueId val="{00000000-F1D5-4EBF-988A-6C974EC6D9F8}"/>
            </c:ext>
          </c:extLst>
        </c:ser>
        <c:dLbls>
          <c:showLegendKey val="0"/>
          <c:showVal val="0"/>
          <c:showCatName val="0"/>
          <c:showSerName val="0"/>
          <c:showPercent val="0"/>
          <c:showBubbleSize val="0"/>
        </c:dLbls>
        <c:gapWidth val="182"/>
        <c:axId val="499953392"/>
        <c:axId val="635139520"/>
      </c:barChart>
      <c:catAx>
        <c:axId val="499953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5139520"/>
        <c:crosses val="autoZero"/>
        <c:auto val="1"/>
        <c:lblAlgn val="ctr"/>
        <c:lblOffset val="100"/>
        <c:noMultiLvlLbl val="0"/>
      </c:catAx>
      <c:valAx>
        <c:axId val="63513952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9953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31117C-6791-449A-A732-F14CB8343F8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8B835-775D-4826-9F92-ABEAD4F1476E}" type="slidenum">
              <a:rPr lang="en-US" smtClean="0"/>
              <a:t>‹#›</a:t>
            </a:fld>
            <a:endParaRPr lang="en-US"/>
          </a:p>
        </p:txBody>
      </p:sp>
    </p:spTree>
    <p:extLst>
      <p:ext uri="{BB962C8B-B14F-4D97-AF65-F5344CB8AC3E}">
        <p14:creationId xmlns:p14="http://schemas.microsoft.com/office/powerpoint/2010/main" val="410271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1117C-6791-449A-A732-F14CB8343F8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8B835-775D-4826-9F92-ABEAD4F1476E}" type="slidenum">
              <a:rPr lang="en-US" smtClean="0"/>
              <a:t>‹#›</a:t>
            </a:fld>
            <a:endParaRPr lang="en-US"/>
          </a:p>
        </p:txBody>
      </p:sp>
    </p:spTree>
    <p:extLst>
      <p:ext uri="{BB962C8B-B14F-4D97-AF65-F5344CB8AC3E}">
        <p14:creationId xmlns:p14="http://schemas.microsoft.com/office/powerpoint/2010/main" val="382034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1117C-6791-449A-A732-F14CB8343F8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8B835-775D-4826-9F92-ABEAD4F1476E}" type="slidenum">
              <a:rPr lang="en-US" smtClean="0"/>
              <a:t>‹#›</a:t>
            </a:fld>
            <a:endParaRPr lang="en-US"/>
          </a:p>
        </p:txBody>
      </p:sp>
    </p:spTree>
    <p:extLst>
      <p:ext uri="{BB962C8B-B14F-4D97-AF65-F5344CB8AC3E}">
        <p14:creationId xmlns:p14="http://schemas.microsoft.com/office/powerpoint/2010/main" val="727109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no content">
    <p:spTree>
      <p:nvGrpSpPr>
        <p:cNvPr id="1" name=""/>
        <p:cNvGrpSpPr/>
        <p:nvPr/>
      </p:nvGrpSpPr>
      <p:grpSpPr>
        <a:xfrm>
          <a:off x="0" y="0"/>
          <a:ext cx="0" cy="0"/>
          <a:chOff x="0" y="0"/>
          <a:chExt cx="0" cy="0"/>
        </a:xfrm>
      </p:grpSpPr>
      <p:sp>
        <p:nvSpPr>
          <p:cNvPr id="2" name="Title 1"/>
          <p:cNvSpPr>
            <a:spLocks noGrp="1"/>
          </p:cNvSpPr>
          <p:nvPr>
            <p:ph type="title"/>
          </p:nvPr>
        </p:nvSpPr>
        <p:spPr>
          <a:xfrm>
            <a:off x="611717" y="424838"/>
            <a:ext cx="10972801" cy="369332"/>
          </a:xfrm>
        </p:spPr>
        <p:txBody>
          <a:bodyPr>
            <a:spAutoFit/>
          </a:bodyPr>
          <a:lstStyle>
            <a:lvl1pPr>
              <a:defRPr sz="2000">
                <a:solidFill>
                  <a:schemeClr val="accent1"/>
                </a:solidFill>
              </a:defRPr>
            </a:lvl1pPr>
          </a:lstStyle>
          <a:p>
            <a:r>
              <a:rPr lang="en-US"/>
              <a:t>Click to edit Master title style</a:t>
            </a:r>
          </a:p>
        </p:txBody>
      </p:sp>
    </p:spTree>
    <p:extLst>
      <p:ext uri="{BB962C8B-B14F-4D97-AF65-F5344CB8AC3E}">
        <p14:creationId xmlns:p14="http://schemas.microsoft.com/office/powerpoint/2010/main" val="254360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1117C-6791-449A-A732-F14CB8343F8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8B835-775D-4826-9F92-ABEAD4F1476E}" type="slidenum">
              <a:rPr lang="en-US" smtClean="0"/>
              <a:t>‹#›</a:t>
            </a:fld>
            <a:endParaRPr lang="en-US"/>
          </a:p>
        </p:txBody>
      </p:sp>
    </p:spTree>
    <p:extLst>
      <p:ext uri="{BB962C8B-B14F-4D97-AF65-F5344CB8AC3E}">
        <p14:creationId xmlns:p14="http://schemas.microsoft.com/office/powerpoint/2010/main" val="228774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31117C-6791-449A-A732-F14CB8343F8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8B835-775D-4826-9F92-ABEAD4F1476E}" type="slidenum">
              <a:rPr lang="en-US" smtClean="0"/>
              <a:t>‹#›</a:t>
            </a:fld>
            <a:endParaRPr lang="en-US"/>
          </a:p>
        </p:txBody>
      </p:sp>
    </p:spTree>
    <p:extLst>
      <p:ext uri="{BB962C8B-B14F-4D97-AF65-F5344CB8AC3E}">
        <p14:creationId xmlns:p14="http://schemas.microsoft.com/office/powerpoint/2010/main" val="65865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31117C-6791-449A-A732-F14CB8343F86}"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8B835-775D-4826-9F92-ABEAD4F1476E}" type="slidenum">
              <a:rPr lang="en-US" smtClean="0"/>
              <a:t>‹#›</a:t>
            </a:fld>
            <a:endParaRPr lang="en-US"/>
          </a:p>
        </p:txBody>
      </p:sp>
    </p:spTree>
    <p:extLst>
      <p:ext uri="{BB962C8B-B14F-4D97-AF65-F5344CB8AC3E}">
        <p14:creationId xmlns:p14="http://schemas.microsoft.com/office/powerpoint/2010/main" val="86589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31117C-6791-449A-A732-F14CB8343F86}"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8B835-775D-4826-9F92-ABEAD4F1476E}" type="slidenum">
              <a:rPr lang="en-US" smtClean="0"/>
              <a:t>‹#›</a:t>
            </a:fld>
            <a:endParaRPr lang="en-US"/>
          </a:p>
        </p:txBody>
      </p:sp>
    </p:spTree>
    <p:extLst>
      <p:ext uri="{BB962C8B-B14F-4D97-AF65-F5344CB8AC3E}">
        <p14:creationId xmlns:p14="http://schemas.microsoft.com/office/powerpoint/2010/main" val="360695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1117C-6791-449A-A732-F14CB8343F86}"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8B835-775D-4826-9F92-ABEAD4F1476E}" type="slidenum">
              <a:rPr lang="en-US" smtClean="0"/>
              <a:t>‹#›</a:t>
            </a:fld>
            <a:endParaRPr lang="en-US"/>
          </a:p>
        </p:txBody>
      </p:sp>
    </p:spTree>
    <p:extLst>
      <p:ext uri="{BB962C8B-B14F-4D97-AF65-F5344CB8AC3E}">
        <p14:creationId xmlns:p14="http://schemas.microsoft.com/office/powerpoint/2010/main" val="5599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1117C-6791-449A-A732-F14CB8343F86}"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8B835-775D-4826-9F92-ABEAD4F1476E}" type="slidenum">
              <a:rPr lang="en-US" smtClean="0"/>
              <a:t>‹#›</a:t>
            </a:fld>
            <a:endParaRPr lang="en-US"/>
          </a:p>
        </p:txBody>
      </p:sp>
    </p:spTree>
    <p:extLst>
      <p:ext uri="{BB962C8B-B14F-4D97-AF65-F5344CB8AC3E}">
        <p14:creationId xmlns:p14="http://schemas.microsoft.com/office/powerpoint/2010/main" val="13648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31117C-6791-449A-A732-F14CB8343F86}"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8B835-775D-4826-9F92-ABEAD4F1476E}" type="slidenum">
              <a:rPr lang="en-US" smtClean="0"/>
              <a:t>‹#›</a:t>
            </a:fld>
            <a:endParaRPr lang="en-US"/>
          </a:p>
        </p:txBody>
      </p:sp>
    </p:spTree>
    <p:extLst>
      <p:ext uri="{BB962C8B-B14F-4D97-AF65-F5344CB8AC3E}">
        <p14:creationId xmlns:p14="http://schemas.microsoft.com/office/powerpoint/2010/main" val="162825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31117C-6791-449A-A732-F14CB8343F86}"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8B835-775D-4826-9F92-ABEAD4F1476E}" type="slidenum">
              <a:rPr lang="en-US" smtClean="0"/>
              <a:t>‹#›</a:t>
            </a:fld>
            <a:endParaRPr lang="en-US"/>
          </a:p>
        </p:txBody>
      </p:sp>
    </p:spTree>
    <p:extLst>
      <p:ext uri="{BB962C8B-B14F-4D97-AF65-F5344CB8AC3E}">
        <p14:creationId xmlns:p14="http://schemas.microsoft.com/office/powerpoint/2010/main" val="206901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1117C-6791-449A-A732-F14CB8343F86}" type="datetimeFigureOut">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8B835-775D-4826-9F92-ABEAD4F1476E}" type="slidenum">
              <a:rPr lang="en-US" smtClean="0"/>
              <a:t>‹#›</a:t>
            </a:fld>
            <a:endParaRPr lang="en-US"/>
          </a:p>
        </p:txBody>
      </p:sp>
    </p:spTree>
    <p:extLst>
      <p:ext uri="{BB962C8B-B14F-4D97-AF65-F5344CB8AC3E}">
        <p14:creationId xmlns:p14="http://schemas.microsoft.com/office/powerpoint/2010/main" val="1899451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degrado/TelcoChurn/blob/master/README.md" TargetMode="Externa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mdegrado/TelcoChurn" TargetMode="External"/><Relationship Id="rId3" Type="http://schemas.openxmlformats.org/officeDocument/2006/relationships/hyperlink" Target="https://www.r-bloggers.com/how-to-perform-a-logistic-regression-in-r/" TargetMode="External"/><Relationship Id="rId7" Type="http://schemas.openxmlformats.org/officeDocument/2006/relationships/hyperlink" Target="https://rpubs.com/SANPANDE/221595" TargetMode="External"/><Relationship Id="rId2" Type="http://schemas.openxmlformats.org/officeDocument/2006/relationships/hyperlink" Target="https://www.analyticsvidhya.com/blog/2016/03/practical-guide-principal-component-analysis-python/" TargetMode="External"/><Relationship Id="rId1" Type="http://schemas.openxmlformats.org/officeDocument/2006/relationships/slideLayout" Target="../slideLayouts/slideLayout12.xml"/><Relationship Id="rId6" Type="http://schemas.openxmlformats.org/officeDocument/2006/relationships/hyperlink" Target="https://github.com/KeanuNotReeves/practicum-trad-projections" TargetMode="External"/><Relationship Id="rId5" Type="http://schemas.openxmlformats.org/officeDocument/2006/relationships/hyperlink" Target="https://trevorstephens.com/kaggle-titanic-tutorial/getting-started-with-r/" TargetMode="External"/><Relationship Id="rId4" Type="http://schemas.openxmlformats.org/officeDocument/2006/relationships/hyperlink" Target="https://www.analyticsvidhya.com/blog/2016/04/complete-tutorial-tree-based-modeling-scratch-in-python/" TargetMode="External"/><Relationship Id="rId9" Type="http://schemas.openxmlformats.org/officeDocument/2006/relationships/hyperlink" Target="https://github.com/mdegrado/Wine-reviews-analysis-and-visualiza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degrado/TelcoChurn" TargetMode="External"/><Relationship Id="rId2" Type="http://schemas.openxmlformats.org/officeDocument/2006/relationships/hyperlink" Target="https://youtu.be/ZVEFfkA9xp4"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kaggle.com/pangkw/telco-churn/version/3"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17" y="286339"/>
            <a:ext cx="10972801" cy="646331"/>
          </a:xfrm>
        </p:spPr>
        <p:txBody>
          <a:bodyPr/>
          <a:lstStyle/>
          <a:p>
            <a:r>
              <a:rPr lang="en-US" b="1" dirty="0" smtClean="0"/>
              <a:t>Telco Churn Analysis – Using Tree </a:t>
            </a:r>
            <a:r>
              <a:rPr lang="en-US" b="1" dirty="0"/>
              <a:t>B</a:t>
            </a:r>
            <a:r>
              <a:rPr lang="en-US" b="1" dirty="0" smtClean="0"/>
              <a:t>ased Models</a:t>
            </a:r>
            <a:r>
              <a:rPr lang="en-US" dirty="0" smtClean="0"/>
              <a:t> </a:t>
            </a:r>
            <a:br>
              <a:rPr lang="en-US" dirty="0" smtClean="0"/>
            </a:br>
            <a:endParaRPr lang="en-US" dirty="0"/>
          </a:p>
        </p:txBody>
      </p:sp>
      <p:sp>
        <p:nvSpPr>
          <p:cNvPr id="3" name="Subtitle 2"/>
          <p:cNvSpPr txBox="1">
            <a:spLocks/>
          </p:cNvSpPr>
          <p:nvPr/>
        </p:nvSpPr>
        <p:spPr bwMode="auto">
          <a:xfrm>
            <a:off x="611716" y="4771505"/>
            <a:ext cx="8220149" cy="1549142"/>
          </a:xfrm>
          <a:prstGeom prst="rect">
            <a:avLst/>
          </a:prstGeom>
          <a:noFill/>
          <a:ln>
            <a:noFill/>
          </a:ln>
          <a:extLst>
            <a:ext uri="{909E8E84-426E-40dd-AFC4-6F175D3DCCD1}">
              <a14:hiddenFill xmlns="" xmlns:a14="http://schemas.microsoft.com/office/drawing/2010/main">
                <a:solidFill>
                  <a:schemeClr val="tx2">
                    <a:alpha val="0"/>
                  </a:schemeClr>
                </a:solidFill>
              </a14:hiddenFill>
            </a:ext>
          </a:extLst>
        </p:spPr>
        <p:txBody>
          <a:bodyPr vert="horz" wrap="square" lIns="0" tIns="0" rIns="0" bIns="0" numCol="1" anchor="t" anchorCtr="0" compatLnSpc="1">
            <a:prstTxWarp prst="textNoShape">
              <a:avLst/>
            </a:prstTxWarp>
            <a:spAutoFit/>
          </a:bodyPr>
          <a:lstStyle>
            <a:lvl1pPr marL="0" indent="0" algn="l" rtl="0" eaLnBrk="1" fontAlgn="base" hangingPunct="1">
              <a:spcBef>
                <a:spcPts val="400"/>
              </a:spcBef>
              <a:spcAft>
                <a:spcPct val="0"/>
              </a:spcAft>
              <a:buFont typeface="Arial" charset="0"/>
              <a:defRPr sz="1400">
                <a:solidFill>
                  <a:schemeClr val="tx1"/>
                </a:solidFill>
                <a:latin typeface="Malgun Gothic" panose="020B0503020000020004" pitchFamily="34" charset="-127"/>
                <a:ea typeface="Malgun Gothic" panose="020B0503020000020004" pitchFamily="34" charset="-127"/>
                <a:cs typeface="+mn-cs"/>
              </a:defRPr>
            </a:lvl1pPr>
            <a:lvl2pPr marL="173038" indent="-173038" algn="l" rtl="0" eaLnBrk="1" fontAlgn="base" hangingPunct="1">
              <a:spcBef>
                <a:spcPts val="400"/>
              </a:spcBef>
              <a:spcAft>
                <a:spcPct val="0"/>
              </a:spcAft>
              <a:buFont typeface="Wingdings" panose="05000000000000000000" pitchFamily="2" charset="2"/>
              <a:buChar char="§"/>
              <a:defRPr sz="1400">
                <a:solidFill>
                  <a:schemeClr val="tx1"/>
                </a:solidFill>
                <a:latin typeface="Malgun Gothic" panose="020B0503020000020004" pitchFamily="34" charset="-127"/>
                <a:ea typeface="Malgun Gothic" panose="020B0503020000020004" pitchFamily="34" charset="-127"/>
                <a:cs typeface="+mn-cs"/>
              </a:defRPr>
            </a:lvl2pPr>
            <a:lvl3pPr marL="341313" indent="-173038" algn="l" rtl="0" eaLnBrk="1" fontAlgn="base" hangingPunct="1">
              <a:spcBef>
                <a:spcPts val="400"/>
              </a:spcBef>
              <a:spcAft>
                <a:spcPct val="0"/>
              </a:spcAft>
              <a:buFont typeface="Arial" panose="020B0604020202020204" pitchFamily="34" charset="0"/>
              <a:buChar char="•"/>
              <a:defRPr sz="1400">
                <a:solidFill>
                  <a:schemeClr val="tx1"/>
                </a:solidFill>
                <a:latin typeface="Malgun Gothic" panose="020B0503020000020004" pitchFamily="34" charset="-127"/>
                <a:ea typeface="Malgun Gothic" panose="020B0503020000020004" pitchFamily="34" charset="-127"/>
                <a:cs typeface="+mn-cs"/>
              </a:defRPr>
            </a:lvl3pPr>
            <a:lvl4pPr marL="514350" indent="-174625" algn="l" rtl="0" eaLnBrk="1" fontAlgn="base" hangingPunct="1">
              <a:spcBef>
                <a:spcPts val="400"/>
              </a:spcBef>
              <a:spcAft>
                <a:spcPct val="0"/>
              </a:spcAft>
              <a:buFont typeface="Wingdings 3" panose="05040102010807070707" pitchFamily="18" charset="2"/>
              <a:buChar char="ê"/>
              <a:defRPr sz="1400">
                <a:solidFill>
                  <a:schemeClr val="tx1"/>
                </a:solidFill>
                <a:latin typeface="Malgun Gothic" panose="020B0503020000020004" pitchFamily="34" charset="-127"/>
                <a:ea typeface="Malgun Gothic" panose="020B0503020000020004" pitchFamily="34" charset="-127"/>
                <a:cs typeface="+mn-cs"/>
              </a:defRPr>
            </a:lvl4pPr>
            <a:lvl5pPr marL="687388" indent="-174625" algn="l" rtl="0" eaLnBrk="1" fontAlgn="base" hangingPunct="1">
              <a:spcBef>
                <a:spcPts val="400"/>
              </a:spcBef>
              <a:spcAft>
                <a:spcPct val="0"/>
              </a:spcAft>
              <a:buSzPct val="60000"/>
              <a:buFont typeface="Arial" panose="020B0604020202020204" pitchFamily="34" charset="0"/>
              <a:buChar char="°"/>
              <a:defRPr sz="1400">
                <a:solidFill>
                  <a:schemeClr val="tx1"/>
                </a:solidFill>
                <a:latin typeface="Malgun Gothic" panose="020B0503020000020004" pitchFamily="34" charset="-127"/>
                <a:ea typeface="Malgun Gothic" panose="020B0503020000020004" pitchFamily="34" charset="-127"/>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400"/>
              </a:spcBef>
              <a:spcAft>
                <a:spcPct val="0"/>
              </a:spcAft>
              <a:buClrTx/>
              <a:buSzTx/>
              <a:buFont typeface="Arial" charset="0"/>
              <a:buNone/>
              <a:tabLst/>
              <a:defRPr/>
            </a:pPr>
            <a:r>
              <a:rPr lang="en-US" kern="0" dirty="0" smtClean="0">
                <a:solidFill>
                  <a:srgbClr val="646464"/>
                </a:solidFill>
              </a:rPr>
              <a:t>December 2018</a:t>
            </a:r>
            <a:endParaRPr lang="en-US" kern="0" dirty="0" smtClean="0">
              <a:solidFill>
                <a:srgbClr val="646464"/>
              </a:solidFill>
            </a:endParaRPr>
          </a:p>
          <a:p>
            <a:r>
              <a:rPr lang="en-US" dirty="0"/>
              <a:t>Michael </a:t>
            </a:r>
            <a:r>
              <a:rPr lang="en-US" dirty="0" err="1"/>
              <a:t>DeGrado</a:t>
            </a:r>
            <a:endParaRPr lang="en-US" b="1" dirty="0"/>
          </a:p>
          <a:p>
            <a:r>
              <a:rPr lang="en-US" dirty="0"/>
              <a:t>Regis University</a:t>
            </a:r>
          </a:p>
          <a:p>
            <a:r>
              <a:rPr lang="en-US" dirty="0"/>
              <a:t>Data Science Practicum </a:t>
            </a:r>
            <a:r>
              <a:rPr lang="en-US" dirty="0" smtClean="0"/>
              <a:t>2 </a:t>
            </a:r>
            <a:r>
              <a:rPr lang="en-US" dirty="0"/>
              <a:t>(</a:t>
            </a:r>
            <a:r>
              <a:rPr lang="en-US" dirty="0" smtClean="0"/>
              <a:t>2018F8W2) </a:t>
            </a:r>
            <a:endParaRPr lang="en-US" b="1" dirty="0"/>
          </a:p>
          <a:p>
            <a:pPr marL="0" marR="0" lvl="0" indent="0" algn="l" defTabSz="914400" rtl="0" eaLnBrk="1" fontAlgn="base" latinLnBrk="0" hangingPunct="1">
              <a:lnSpc>
                <a:spcPct val="100000"/>
              </a:lnSpc>
              <a:spcBef>
                <a:spcPts val="400"/>
              </a:spcBef>
              <a:spcAft>
                <a:spcPct val="0"/>
              </a:spcAft>
              <a:buClrTx/>
              <a:buSzTx/>
              <a:buFont typeface="Arial" charset="0"/>
              <a:buNone/>
              <a:tabLst/>
              <a:defRPr/>
            </a:pPr>
            <a:endParaRPr lang="en-US" kern="0" dirty="0" smtClean="0">
              <a:solidFill>
                <a:srgbClr val="646464"/>
              </a:solidFill>
            </a:endParaRPr>
          </a:p>
          <a:p>
            <a:pPr marL="0" marR="0" lvl="0" indent="0" algn="l" defTabSz="914400" rtl="0" eaLnBrk="1" fontAlgn="base" latinLnBrk="0" hangingPunct="1">
              <a:lnSpc>
                <a:spcPct val="100000"/>
              </a:lnSpc>
              <a:spcBef>
                <a:spcPts val="400"/>
              </a:spcBef>
              <a:spcAft>
                <a:spcPct val="0"/>
              </a:spcAft>
              <a:buClrTx/>
              <a:buSzTx/>
              <a:buFont typeface="Arial" charset="0"/>
              <a:buNone/>
              <a:tabLst/>
              <a:defRPr/>
            </a:pPr>
            <a:endParaRPr kumimoji="0" lang="en-US" sz="1400" b="0" i="0" u="none" strike="noStrike" kern="0" cap="none" spc="0" normalizeH="0" baseline="0" noProof="0" dirty="0">
              <a:ln>
                <a:noFill/>
              </a:ln>
              <a:solidFill>
                <a:srgbClr val="646464"/>
              </a:solidFill>
              <a:effectLst/>
              <a:uLnTx/>
              <a:uFillTx/>
              <a:latin typeface="Malgun Gothic" panose="020B0503020000020004" pitchFamily="34" charset="-127"/>
              <a:ea typeface="Malgun Gothic" panose="020B0503020000020004" pitchFamily="34" charset="-127"/>
            </a:endParaRPr>
          </a:p>
        </p:txBody>
      </p:sp>
      <p:pic>
        <p:nvPicPr>
          <p:cNvPr id="4" name="Picture 3"/>
          <p:cNvPicPr>
            <a:picLocks noChangeAspect="1"/>
          </p:cNvPicPr>
          <p:nvPr/>
        </p:nvPicPr>
        <p:blipFill>
          <a:blip r:embed="rId2"/>
          <a:stretch>
            <a:fillRect/>
          </a:stretch>
        </p:blipFill>
        <p:spPr>
          <a:xfrm>
            <a:off x="357361" y="1526260"/>
            <a:ext cx="10939636" cy="2380030"/>
          </a:xfrm>
          <a:prstGeom prst="rect">
            <a:avLst/>
          </a:prstGeom>
        </p:spPr>
      </p:pic>
    </p:spTree>
    <p:extLst>
      <p:ext uri="{BB962C8B-B14F-4D97-AF65-F5344CB8AC3E}">
        <p14:creationId xmlns:p14="http://schemas.microsoft.com/office/powerpoint/2010/main" val="2916524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717" y="424838"/>
            <a:ext cx="10972801" cy="369332"/>
          </a:xfrm>
        </p:spPr>
        <p:txBody>
          <a:bodyPr/>
          <a:lstStyle/>
          <a:p>
            <a:r>
              <a:rPr lang="en-US" dirty="0" smtClean="0"/>
              <a:t>Summary and Recommendations</a:t>
            </a:r>
            <a:endParaRPr lang="en-US" dirty="0"/>
          </a:p>
        </p:txBody>
      </p:sp>
      <p:pic>
        <p:nvPicPr>
          <p:cNvPr id="4" name="Picture 3"/>
          <p:cNvPicPr>
            <a:picLocks noChangeAspect="1"/>
          </p:cNvPicPr>
          <p:nvPr/>
        </p:nvPicPr>
        <p:blipFill>
          <a:blip r:embed="rId2"/>
          <a:stretch>
            <a:fillRect/>
          </a:stretch>
        </p:blipFill>
        <p:spPr>
          <a:xfrm>
            <a:off x="611717" y="1255155"/>
            <a:ext cx="10939636" cy="2380030"/>
          </a:xfrm>
          <a:prstGeom prst="rect">
            <a:avLst/>
          </a:prstGeom>
        </p:spPr>
      </p:pic>
      <p:sp>
        <p:nvSpPr>
          <p:cNvPr id="5" name="Rectangle 4"/>
          <p:cNvSpPr/>
          <p:nvPr/>
        </p:nvSpPr>
        <p:spPr>
          <a:xfrm>
            <a:off x="611717" y="4096170"/>
            <a:ext cx="9897534" cy="1477328"/>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Recommendations and usage scenarios</a:t>
            </a:r>
            <a:r>
              <a:rPr lang="en-US" b="1" dirty="0" smtClean="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pPr marL="114300" indent="-342900">
              <a:buFont typeface="+mj-lt"/>
              <a:buAutoNum type="arabicPeriod"/>
            </a:pPr>
            <a:r>
              <a:rPr lang="en-US" dirty="0" smtClean="0">
                <a:latin typeface="Times New Roman" panose="02020603050405020304" pitchFamily="18" charset="0"/>
                <a:ea typeface="Times New Roman" panose="02020603050405020304" pitchFamily="18" charset="0"/>
              </a:rPr>
              <a:t>The </a:t>
            </a:r>
            <a:r>
              <a:rPr lang="en-US" dirty="0">
                <a:latin typeface="Times New Roman" panose="02020603050405020304" pitchFamily="18" charset="0"/>
                <a:ea typeface="Times New Roman" panose="02020603050405020304" pitchFamily="18" charset="0"/>
              </a:rPr>
              <a:t>models could be used on new customers to understand if they may be more likely to churn</a:t>
            </a:r>
          </a:p>
          <a:p>
            <a:pPr marL="114300" indent="-342900">
              <a:buFont typeface="+mj-lt"/>
              <a:buAutoNum type="arabicPeriod"/>
            </a:pPr>
            <a:r>
              <a:rPr lang="en-US" dirty="0" smtClean="0">
                <a:latin typeface="Times New Roman" panose="02020603050405020304" pitchFamily="18" charset="0"/>
                <a:ea typeface="Times New Roman" panose="02020603050405020304" pitchFamily="18" charset="0"/>
              </a:rPr>
              <a:t>The </a:t>
            </a:r>
            <a:r>
              <a:rPr lang="en-US" dirty="0">
                <a:latin typeface="Times New Roman" panose="02020603050405020304" pitchFamily="18" charset="0"/>
                <a:ea typeface="Times New Roman" panose="02020603050405020304" pitchFamily="18" charset="0"/>
              </a:rPr>
              <a:t>models agree on many of the same data elements having significance to churn</a:t>
            </a:r>
          </a:p>
          <a:p>
            <a:pPr marL="914400" marR="0" indent="-228600"/>
            <a:r>
              <a:rPr lang="en-US" dirty="0">
                <a:latin typeface="Times New Roman" panose="02020603050405020304" pitchFamily="18" charset="0"/>
                <a:ea typeface="Times New Roman" panose="02020603050405020304" pitchFamily="18" charset="0"/>
              </a:rPr>
              <a:t>a.</a:t>
            </a:r>
            <a:r>
              <a:rPr lang="en-US" sz="800" b="1"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Understand and promote those features that are significant factors to churn behavior.</a:t>
            </a:r>
          </a:p>
        </p:txBody>
      </p:sp>
    </p:spTree>
    <p:extLst>
      <p:ext uri="{BB962C8B-B14F-4D97-AF65-F5344CB8AC3E}">
        <p14:creationId xmlns:p14="http://schemas.microsoft.com/office/powerpoint/2010/main" val="1364075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tuning</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650546042"/>
              </p:ext>
            </p:extLst>
          </p:nvPr>
        </p:nvGraphicFramePr>
        <p:xfrm>
          <a:off x="667100" y="794170"/>
          <a:ext cx="9787890" cy="2382520"/>
        </p:xfrm>
        <a:graphic>
          <a:graphicData uri="http://schemas.openxmlformats.org/drawingml/2006/table">
            <a:tbl>
              <a:tblPr firstRow="1" firstCol="1" bandRow="1"/>
              <a:tblGrid>
                <a:gridCol w="1419847">
                  <a:extLst>
                    <a:ext uri="{9D8B030D-6E8A-4147-A177-3AD203B41FA5}">
                      <a16:colId xmlns:a16="http://schemas.microsoft.com/office/drawing/2014/main" val="574323995"/>
                    </a:ext>
                  </a:extLst>
                </a:gridCol>
                <a:gridCol w="2724539">
                  <a:extLst>
                    <a:ext uri="{9D8B030D-6E8A-4147-A177-3AD203B41FA5}">
                      <a16:colId xmlns:a16="http://schemas.microsoft.com/office/drawing/2014/main" val="1936388010"/>
                    </a:ext>
                  </a:extLst>
                </a:gridCol>
                <a:gridCol w="2988569">
                  <a:extLst>
                    <a:ext uri="{9D8B030D-6E8A-4147-A177-3AD203B41FA5}">
                      <a16:colId xmlns:a16="http://schemas.microsoft.com/office/drawing/2014/main" val="1545406554"/>
                    </a:ext>
                  </a:extLst>
                </a:gridCol>
                <a:gridCol w="2654935">
                  <a:extLst>
                    <a:ext uri="{9D8B030D-6E8A-4147-A177-3AD203B41FA5}">
                      <a16:colId xmlns:a16="http://schemas.microsoft.com/office/drawing/2014/main" val="3782070271"/>
                    </a:ext>
                  </a:extLst>
                </a:gridCol>
              </a:tblGrid>
              <a:tr h="370840">
                <a:tc>
                  <a:txBody>
                    <a:bodyPr/>
                    <a:lstStyle/>
                    <a:p>
                      <a:pPr marL="0" marR="0">
                        <a:spcBef>
                          <a:spcPts val="0"/>
                        </a:spcBef>
                        <a:spcAft>
                          <a:spcPts val="0"/>
                        </a:spcAft>
                      </a:pPr>
                      <a:r>
                        <a:rPr lang="en-US" sz="1100" b="1">
                          <a:effectLst/>
                          <a:latin typeface="Calibri" panose="020F0502020204030204" pitchFamily="34" charset="0"/>
                          <a:ea typeface="Times New Roman" panose="02020603050405020304" pitchFamily="18" charset="0"/>
                        </a:rPr>
                        <a:t>Model Type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Random Forest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‘rpart’ decision tree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a:txBody>
                    <a:bodyPr/>
                    <a:lstStyle/>
                    <a:p>
                      <a:pPr marL="0" marR="0" algn="ctr">
                        <a:spcBef>
                          <a:spcPts val="0"/>
                        </a:spcBef>
                        <a:spcAft>
                          <a:spcPts val="0"/>
                        </a:spcAft>
                      </a:pPr>
                      <a:r>
                        <a:rPr lang="en-US" sz="1100" b="1">
                          <a:effectLst/>
                          <a:latin typeface="Calibri" panose="020F0502020204030204" pitchFamily="34" charset="0"/>
                          <a:ea typeface="Times New Roman" panose="02020603050405020304" pitchFamily="18" charset="0"/>
                        </a:rPr>
                        <a:t>Tree_model decision tree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extLst>
                  <a:ext uri="{0D108BD9-81ED-4DB2-BD59-A6C34878D82A}">
                    <a16:rowId xmlns:a16="http://schemas.microsoft.com/office/drawing/2014/main" val="215745456"/>
                  </a:ext>
                </a:extLst>
              </a:tr>
              <a:tr h="351155">
                <a:tc>
                  <a:txBody>
                    <a:bodyPr/>
                    <a:lstStyle/>
                    <a:p>
                      <a:pPr marL="0" marR="0">
                        <a:spcBef>
                          <a:spcPts val="0"/>
                        </a:spcBef>
                        <a:spcAft>
                          <a:spcPts val="0"/>
                        </a:spcAft>
                      </a:pPr>
                      <a:r>
                        <a:rPr lang="en-US" sz="1100" b="1" dirty="0">
                          <a:effectLst/>
                          <a:latin typeface="Calibri" panose="020F0502020204030204" pitchFamily="34" charset="0"/>
                          <a:ea typeface="Times New Roman" panose="02020603050405020304" pitchFamily="18" charset="0"/>
                        </a:rPr>
                        <a:t>Tuning Technique</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l">
                        <a:spcBef>
                          <a:spcPts val="0"/>
                        </a:spcBef>
                        <a:spcAft>
                          <a:spcPts val="0"/>
                        </a:spcAft>
                      </a:pPr>
                      <a:r>
                        <a:rPr lang="en-US" sz="1200" dirty="0">
                          <a:effectLst/>
                          <a:latin typeface="Calibri" panose="020F0502020204030204" pitchFamily="34" charset="0"/>
                          <a:ea typeface="Times New Roman" panose="02020603050405020304" pitchFamily="18" charset="0"/>
                        </a:rPr>
                        <a:t>Tried changing number of trees generated to lower and higher</a:t>
                      </a:r>
                      <a:r>
                        <a:rPr lang="en-US" sz="1200" dirty="0" smtClean="0">
                          <a:effectLst/>
                          <a:latin typeface="Calibri" panose="020F0502020204030204" pitchFamily="34" charset="0"/>
                          <a:ea typeface="Times New Roman" panose="02020603050405020304" pitchFamily="18" charset="0"/>
                        </a:rPr>
                        <a:t>.</a:t>
                      </a:r>
                    </a:p>
                    <a:p>
                      <a:pPr marL="0" marR="0" algn="l">
                        <a:spcBef>
                          <a:spcPts val="0"/>
                        </a:spcBef>
                        <a:spcAft>
                          <a:spcPts val="0"/>
                        </a:spcAft>
                      </a:pPr>
                      <a:endParaRPr lang="en-US" sz="1200" dirty="0" smtClean="0">
                        <a:effectLst/>
                        <a:latin typeface="Calibri" panose="020F0502020204030204" pitchFamily="34" charset="0"/>
                        <a:ea typeface="Times New Roman" panose="02020603050405020304" pitchFamily="18" charset="0"/>
                      </a:endParaRPr>
                    </a:p>
                    <a:p>
                      <a:pPr marL="0" marR="0" algn="l">
                        <a:spcBef>
                          <a:spcPts val="0"/>
                        </a:spcBef>
                        <a:spcAft>
                          <a:spcPts val="0"/>
                        </a:spcAft>
                      </a:pPr>
                      <a:r>
                        <a:rPr lang="en-US" sz="1200" dirty="0" smtClean="0">
                          <a:effectLst/>
                          <a:latin typeface="Calibri" panose="020F0502020204030204" pitchFamily="34" charset="0"/>
                          <a:ea typeface="Times New Roman" panose="02020603050405020304" pitchFamily="18" charset="0"/>
                        </a:rPr>
                        <a:t>Going </a:t>
                      </a:r>
                      <a:r>
                        <a:rPr lang="en-US" sz="1200" dirty="0">
                          <a:effectLst/>
                          <a:latin typeface="Calibri" panose="020F0502020204030204" pitchFamily="34" charset="0"/>
                          <a:ea typeface="Times New Roman" panose="02020603050405020304" pitchFamily="18" charset="0"/>
                        </a:rPr>
                        <a:t>from 500 to 600 increased error rates. </a:t>
                      </a:r>
                      <a:endParaRPr lang="en-US" sz="1200" dirty="0" smtClean="0">
                        <a:effectLst/>
                        <a:latin typeface="Calibri" panose="020F0502020204030204" pitchFamily="34" charset="0"/>
                        <a:ea typeface="Times New Roman" panose="02020603050405020304" pitchFamily="18" charset="0"/>
                      </a:endParaRPr>
                    </a:p>
                    <a:p>
                      <a:pPr marL="0" marR="0" algn="l">
                        <a:spcBef>
                          <a:spcPts val="0"/>
                        </a:spcBef>
                        <a:spcAft>
                          <a:spcPts val="0"/>
                        </a:spcAft>
                      </a:pPr>
                      <a:endParaRPr lang="en-US" sz="1200" dirty="0" smtClean="0">
                        <a:effectLst/>
                        <a:latin typeface="Calibri" panose="020F0502020204030204" pitchFamily="34" charset="0"/>
                        <a:ea typeface="Times New Roman" panose="02020603050405020304" pitchFamily="18" charset="0"/>
                      </a:endParaRPr>
                    </a:p>
                    <a:p>
                      <a:pPr marL="0" marR="0" algn="l">
                        <a:spcBef>
                          <a:spcPts val="0"/>
                        </a:spcBef>
                        <a:spcAft>
                          <a:spcPts val="0"/>
                        </a:spcAft>
                      </a:pPr>
                      <a:r>
                        <a:rPr lang="en-US" sz="1200" dirty="0" smtClean="0">
                          <a:effectLst/>
                          <a:latin typeface="Calibri" panose="020F0502020204030204" pitchFamily="34" charset="0"/>
                          <a:ea typeface="Times New Roman" panose="02020603050405020304" pitchFamily="18" charset="0"/>
                        </a:rPr>
                        <a:t>Going </a:t>
                      </a:r>
                      <a:r>
                        <a:rPr lang="en-US" sz="1200" dirty="0">
                          <a:effectLst/>
                          <a:latin typeface="Calibri" panose="020F0502020204030204" pitchFamily="34" charset="0"/>
                          <a:ea typeface="Times New Roman" panose="02020603050405020304" pitchFamily="18" charset="0"/>
                        </a:rPr>
                        <a:t>from 500 to 400 also increased error. </a:t>
                      </a:r>
                      <a:endParaRPr lang="en-US" sz="1200" dirty="0" smtClean="0">
                        <a:effectLst/>
                        <a:latin typeface="Calibri" panose="020F0502020204030204" pitchFamily="34" charset="0"/>
                        <a:ea typeface="Times New Roman" panose="02020603050405020304" pitchFamily="18" charset="0"/>
                      </a:endParaRPr>
                    </a:p>
                    <a:p>
                      <a:pPr marL="0" marR="0" algn="l">
                        <a:spcBef>
                          <a:spcPts val="0"/>
                        </a:spcBef>
                        <a:spcAft>
                          <a:spcPts val="0"/>
                        </a:spcAft>
                      </a:pPr>
                      <a:endParaRPr lang="en-US" sz="1200" dirty="0" smtClean="0">
                        <a:effectLst/>
                        <a:latin typeface="Calibri" panose="020F0502020204030204" pitchFamily="34" charset="0"/>
                        <a:ea typeface="Times New Roman" panose="02020603050405020304" pitchFamily="18" charset="0"/>
                      </a:endParaRPr>
                    </a:p>
                    <a:p>
                      <a:pPr marL="0" marR="0" algn="l">
                        <a:spcBef>
                          <a:spcPts val="0"/>
                        </a:spcBef>
                        <a:spcAft>
                          <a:spcPts val="0"/>
                        </a:spcAft>
                      </a:pPr>
                      <a:r>
                        <a:rPr lang="en-US" sz="1200" dirty="0" smtClean="0">
                          <a:effectLst/>
                          <a:latin typeface="Calibri" panose="020F0502020204030204" pitchFamily="34" charset="0"/>
                          <a:ea typeface="Times New Roman" panose="02020603050405020304" pitchFamily="18" charset="0"/>
                        </a:rPr>
                        <a:t>Sweet </a:t>
                      </a:r>
                      <a:r>
                        <a:rPr lang="en-US" sz="1200" dirty="0">
                          <a:effectLst/>
                          <a:latin typeface="Calibri" panose="020F0502020204030204" pitchFamily="34" charset="0"/>
                          <a:ea typeface="Times New Roman" panose="02020603050405020304" pitchFamily="18" charset="0"/>
                        </a:rPr>
                        <a:t>spot is around 500</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alibri" panose="020F0502020204030204" pitchFamily="34" charset="0"/>
                          <a:ea typeface="Times New Roman" panose="02020603050405020304" pitchFamily="18" charset="0"/>
                        </a:rPr>
                        <a:t>Major improvements end after 7 splits.</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Calibri" panose="020F0502020204030204" pitchFamily="34" charset="0"/>
                          <a:ea typeface="Times New Roman" panose="02020603050405020304" pitchFamily="18" charset="0"/>
                        </a:rPr>
                        <a:t>Pruned based on tree split analysis. Pruned to best option of 9 splits.</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Times New Roman" panose="02020603050405020304" pitchFamily="18" charset="0"/>
                        </a:rPr>
                        <a:t>pruning improved accuracy error from .07318536 to .0718572</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Times New Roman" panose="02020603050405020304" pitchFamily="18" charset="0"/>
                        </a:rPr>
                        <a:t>Final </a:t>
                      </a:r>
                      <a:r>
                        <a:rPr lang="en-US" sz="1200" dirty="0" smtClean="0">
                          <a:effectLst/>
                          <a:latin typeface="Calibri" panose="020F0502020204030204" pitchFamily="34" charset="0"/>
                          <a:ea typeface="Times New Roman" panose="02020603050405020304" pitchFamily="18" charset="0"/>
                        </a:rPr>
                        <a:t>result </a:t>
                      </a:r>
                      <a:r>
                        <a:rPr lang="en-US" sz="1200" dirty="0">
                          <a:effectLst/>
                          <a:latin typeface="Calibri" panose="020F0502020204030204" pitchFamily="34" charset="0"/>
                          <a:ea typeface="Times New Roman" panose="02020603050405020304" pitchFamily="18" charset="0"/>
                        </a:rPr>
                        <a:t>model improvement to </a:t>
                      </a:r>
                      <a:r>
                        <a:rPr lang="en-US" sz="1200" b="1" dirty="0">
                          <a:effectLst/>
                          <a:latin typeface="Calibri" panose="020F0502020204030204" pitchFamily="34" charset="0"/>
                          <a:ea typeface="Times New Roman" panose="02020603050405020304" pitchFamily="18" charset="0"/>
                        </a:rPr>
                        <a:t>92.8%</a:t>
                      </a:r>
                      <a:r>
                        <a:rPr lang="en-US" sz="1200" dirty="0">
                          <a:effectLst/>
                          <a:latin typeface="Calibri" panose="020F0502020204030204" pitchFamily="34" charset="0"/>
                          <a:ea typeface="Times New Roman" panose="02020603050405020304" pitchFamily="18" charset="0"/>
                        </a:rPr>
                        <a:t> </a:t>
                      </a:r>
                      <a:r>
                        <a:rPr lang="en-US" sz="1200" dirty="0" smtClean="0">
                          <a:effectLst/>
                          <a:latin typeface="Calibri" panose="020F0502020204030204" pitchFamily="34" charset="0"/>
                          <a:ea typeface="Times New Roman" panose="02020603050405020304" pitchFamily="18" charset="0"/>
                        </a:rPr>
                        <a:t>accuracy from </a:t>
                      </a:r>
                      <a:r>
                        <a:rPr lang="en-US" sz="1200" b="1" dirty="0" smtClean="0">
                          <a:effectLst/>
                          <a:latin typeface="Calibri" panose="020F0502020204030204" pitchFamily="34" charset="0"/>
                          <a:ea typeface="Times New Roman" panose="02020603050405020304" pitchFamily="18" charset="0"/>
                        </a:rPr>
                        <a:t>92.6%</a:t>
                      </a:r>
                      <a:endParaRPr lang="en-US" sz="12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3437056"/>
                  </a:ext>
                </a:extLst>
              </a:tr>
            </a:tbl>
          </a:graphicData>
        </a:graphic>
      </p:graphicFrame>
      <p:pic>
        <p:nvPicPr>
          <p:cNvPr id="4" name="Picture 3"/>
          <p:cNvPicPr>
            <a:picLocks noChangeAspect="1"/>
          </p:cNvPicPr>
          <p:nvPr/>
        </p:nvPicPr>
        <p:blipFill>
          <a:blip r:embed="rId2"/>
          <a:stretch>
            <a:fillRect/>
          </a:stretch>
        </p:blipFill>
        <p:spPr>
          <a:xfrm>
            <a:off x="397112" y="3316649"/>
            <a:ext cx="4978367" cy="3612384"/>
          </a:xfrm>
          <a:prstGeom prst="rect">
            <a:avLst/>
          </a:prstGeom>
        </p:spPr>
      </p:pic>
      <p:sp>
        <p:nvSpPr>
          <p:cNvPr id="5" name="TextBox 4"/>
          <p:cNvSpPr txBox="1"/>
          <p:nvPr/>
        </p:nvSpPr>
        <p:spPr>
          <a:xfrm>
            <a:off x="5803641" y="3584480"/>
            <a:ext cx="3697435" cy="923330"/>
          </a:xfrm>
          <a:prstGeom prst="rect">
            <a:avLst/>
          </a:prstGeom>
          <a:noFill/>
        </p:spPr>
        <p:txBody>
          <a:bodyPr wrap="square" rtlCol="0">
            <a:spAutoFit/>
          </a:bodyPr>
          <a:lstStyle/>
          <a:p>
            <a:r>
              <a:rPr lang="en-US" dirty="0" smtClean="0"/>
              <a:t>Major improvements stopped after 7 splits for the decision trees</a:t>
            </a:r>
            <a:endParaRPr lang="en-US" dirty="0"/>
          </a:p>
          <a:p>
            <a:pPr marL="342900" indent="-342900">
              <a:buFont typeface="+mj-lt"/>
              <a:buAutoNum type="arabicPeriod"/>
            </a:pPr>
            <a:endParaRPr lang="en-US" dirty="0"/>
          </a:p>
        </p:txBody>
      </p:sp>
      <p:cxnSp>
        <p:nvCxnSpPr>
          <p:cNvPr id="7" name="Straight Arrow Connector 6"/>
          <p:cNvCxnSpPr/>
          <p:nvPr/>
        </p:nvCxnSpPr>
        <p:spPr>
          <a:xfrm flipH="1">
            <a:off x="2886295" y="3797559"/>
            <a:ext cx="2917346" cy="189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98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717" y="424838"/>
            <a:ext cx="10972801" cy="369332"/>
          </a:xfrm>
        </p:spPr>
        <p:txBody>
          <a:bodyPr/>
          <a:lstStyle/>
          <a:p>
            <a:r>
              <a:rPr lang="en-US" dirty="0" smtClean="0"/>
              <a:t>Logistics regression</a:t>
            </a:r>
            <a:endParaRPr lang="en-US" dirty="0"/>
          </a:p>
        </p:txBody>
      </p:sp>
      <p:pic>
        <p:nvPicPr>
          <p:cNvPr id="2" name="Picture 1"/>
          <p:cNvPicPr>
            <a:picLocks noChangeAspect="1"/>
          </p:cNvPicPr>
          <p:nvPr/>
        </p:nvPicPr>
        <p:blipFill>
          <a:blip r:embed="rId2"/>
          <a:stretch>
            <a:fillRect/>
          </a:stretch>
        </p:blipFill>
        <p:spPr>
          <a:xfrm>
            <a:off x="611717" y="1099068"/>
            <a:ext cx="3952875" cy="5219700"/>
          </a:xfrm>
          <a:prstGeom prst="rect">
            <a:avLst/>
          </a:prstGeom>
        </p:spPr>
      </p:pic>
      <p:sp>
        <p:nvSpPr>
          <p:cNvPr id="4" name="TextBox 3"/>
          <p:cNvSpPr txBox="1"/>
          <p:nvPr/>
        </p:nvSpPr>
        <p:spPr>
          <a:xfrm>
            <a:off x="5131837" y="1324947"/>
            <a:ext cx="4369239" cy="3970318"/>
          </a:xfrm>
          <a:prstGeom prst="rect">
            <a:avLst/>
          </a:prstGeom>
          <a:noFill/>
        </p:spPr>
        <p:txBody>
          <a:bodyPr wrap="square" rtlCol="0">
            <a:spAutoFit/>
          </a:bodyPr>
          <a:lstStyle/>
          <a:p>
            <a:r>
              <a:rPr lang="en-US" dirty="0" smtClean="0"/>
              <a:t>The Logistics regression model also agrees on many variables with the other Tree based models. Ranking the overall top important variables in this order:</a:t>
            </a:r>
          </a:p>
          <a:p>
            <a:endParaRPr lang="en-US" dirty="0"/>
          </a:p>
          <a:p>
            <a:pPr marL="342900" indent="-342900">
              <a:buAutoNum type="arabicPeriod"/>
            </a:pPr>
            <a:r>
              <a:rPr lang="en-US" dirty="0" smtClean="0"/>
              <a:t>Total day minutes</a:t>
            </a:r>
          </a:p>
          <a:p>
            <a:pPr marL="342900" indent="-342900">
              <a:buAutoNum type="arabicPeriod"/>
            </a:pPr>
            <a:r>
              <a:rPr lang="en-US" dirty="0" smtClean="0"/>
              <a:t>International plan</a:t>
            </a:r>
          </a:p>
          <a:p>
            <a:pPr marL="342900" indent="-342900">
              <a:buAutoNum type="arabicPeriod"/>
            </a:pPr>
            <a:r>
              <a:rPr lang="en-US" dirty="0" smtClean="0"/>
              <a:t>Customer Service Calls</a:t>
            </a:r>
          </a:p>
          <a:p>
            <a:pPr marL="342900" indent="-342900">
              <a:buAutoNum type="arabicPeriod"/>
            </a:pPr>
            <a:r>
              <a:rPr lang="en-US" dirty="0" smtClean="0"/>
              <a:t>Tenure</a:t>
            </a:r>
          </a:p>
          <a:p>
            <a:pPr marL="342900" indent="-342900">
              <a:buAutoNum type="arabicPeriod"/>
            </a:pPr>
            <a:r>
              <a:rPr lang="en-US" dirty="0" smtClean="0"/>
              <a:t>Total Eve Minutes</a:t>
            </a:r>
          </a:p>
          <a:p>
            <a:endParaRPr lang="en-US" dirty="0"/>
          </a:p>
          <a:p>
            <a:endParaRPr lang="en-US" dirty="0" smtClean="0"/>
          </a:p>
          <a:p>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044299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717" y="424838"/>
            <a:ext cx="10972801" cy="369332"/>
          </a:xfrm>
        </p:spPr>
        <p:txBody>
          <a:bodyPr/>
          <a:lstStyle/>
          <a:p>
            <a:r>
              <a:rPr lang="en-US" dirty="0" smtClean="0"/>
              <a:t>Principal Component Analysis (PCA)</a:t>
            </a:r>
            <a:endParaRPr lang="en-US" dirty="0"/>
          </a:p>
        </p:txBody>
      </p:sp>
      <p:pic>
        <p:nvPicPr>
          <p:cNvPr id="2" name="Picture 1"/>
          <p:cNvPicPr>
            <a:picLocks noChangeAspect="1"/>
          </p:cNvPicPr>
          <p:nvPr/>
        </p:nvPicPr>
        <p:blipFill>
          <a:blip r:embed="rId2"/>
          <a:stretch>
            <a:fillRect/>
          </a:stretch>
        </p:blipFill>
        <p:spPr>
          <a:xfrm>
            <a:off x="232389" y="1074089"/>
            <a:ext cx="3522478" cy="3501386"/>
          </a:xfrm>
          <a:prstGeom prst="rect">
            <a:avLst/>
          </a:prstGeom>
        </p:spPr>
      </p:pic>
      <p:pic>
        <p:nvPicPr>
          <p:cNvPr id="4" name="Picture 3"/>
          <p:cNvPicPr>
            <a:picLocks noChangeAspect="1"/>
          </p:cNvPicPr>
          <p:nvPr/>
        </p:nvPicPr>
        <p:blipFill>
          <a:blip r:embed="rId3"/>
          <a:stretch>
            <a:fillRect/>
          </a:stretch>
        </p:blipFill>
        <p:spPr>
          <a:xfrm>
            <a:off x="4170785" y="1193072"/>
            <a:ext cx="4011287" cy="3263420"/>
          </a:xfrm>
          <a:prstGeom prst="rect">
            <a:avLst/>
          </a:prstGeom>
        </p:spPr>
      </p:pic>
      <p:pic>
        <p:nvPicPr>
          <p:cNvPr id="5" name="Picture 4"/>
          <p:cNvPicPr>
            <a:picLocks noChangeAspect="1"/>
          </p:cNvPicPr>
          <p:nvPr/>
        </p:nvPicPr>
        <p:blipFill>
          <a:blip r:embed="rId4"/>
          <a:stretch>
            <a:fillRect/>
          </a:stretch>
        </p:blipFill>
        <p:spPr>
          <a:xfrm>
            <a:off x="232389" y="4607328"/>
            <a:ext cx="6261717" cy="1901431"/>
          </a:xfrm>
          <a:prstGeom prst="rect">
            <a:avLst/>
          </a:prstGeom>
        </p:spPr>
      </p:pic>
      <p:sp>
        <p:nvSpPr>
          <p:cNvPr id="6" name="TextBox 5"/>
          <p:cNvSpPr txBox="1"/>
          <p:nvPr/>
        </p:nvSpPr>
        <p:spPr>
          <a:xfrm>
            <a:off x="8597990" y="1193072"/>
            <a:ext cx="3374571" cy="4801314"/>
          </a:xfrm>
          <a:prstGeom prst="rect">
            <a:avLst/>
          </a:prstGeom>
          <a:noFill/>
        </p:spPr>
        <p:txBody>
          <a:bodyPr wrap="square" rtlCol="0">
            <a:spAutoFit/>
          </a:bodyPr>
          <a:lstStyle/>
          <a:p>
            <a:r>
              <a:rPr lang="en-US" dirty="0" smtClean="0"/>
              <a:t>PCA:</a:t>
            </a:r>
          </a:p>
          <a:p>
            <a:endParaRPr lang="en-US" dirty="0"/>
          </a:p>
          <a:p>
            <a:r>
              <a:rPr lang="en-US" dirty="0" smtClean="0"/>
              <a:t>PCA was extremely helpful in looking at the variables.</a:t>
            </a:r>
          </a:p>
          <a:p>
            <a:endParaRPr lang="en-US" dirty="0"/>
          </a:p>
          <a:p>
            <a:r>
              <a:rPr lang="en-US" dirty="0" smtClean="0"/>
              <a:t>Next steps mentions taking this approach and sending them into the decision tree.</a:t>
            </a:r>
          </a:p>
          <a:p>
            <a:endParaRPr lang="en-US" dirty="0"/>
          </a:p>
          <a:p>
            <a:r>
              <a:rPr lang="en-US" dirty="0" smtClean="0"/>
              <a:t>Was able to begin the decision tree with PCA’s but didn’t get all the way through to testing accuracy or variable importance.</a:t>
            </a:r>
          </a:p>
          <a:p>
            <a:endParaRPr lang="en-US" dirty="0"/>
          </a:p>
          <a:p>
            <a:endParaRPr lang="en-US" dirty="0" smtClean="0"/>
          </a:p>
          <a:p>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406917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 work</a:t>
            </a:r>
            <a:endParaRPr lang="en-US" dirty="0"/>
          </a:p>
        </p:txBody>
      </p:sp>
      <p:sp>
        <p:nvSpPr>
          <p:cNvPr id="3" name="Rectangle 2"/>
          <p:cNvSpPr/>
          <p:nvPr/>
        </p:nvSpPr>
        <p:spPr>
          <a:xfrm>
            <a:off x="611717" y="1163782"/>
            <a:ext cx="10610465" cy="3970318"/>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Follow up and additional recommended work:</a:t>
            </a:r>
            <a:endParaRPr lang="en-US" dirty="0">
              <a:latin typeface="Times New Roman" panose="02020603050405020304" pitchFamily="18" charset="0"/>
              <a:ea typeface="Times New Roman" panose="02020603050405020304" pitchFamily="18" charset="0"/>
            </a:endParaRPr>
          </a:p>
          <a:p>
            <a:pPr indent="-228600"/>
            <a:endParaRPr lang="en-US" dirty="0" smtClean="0">
              <a:latin typeface="Times New Roman" panose="02020603050405020304" pitchFamily="18" charset="0"/>
              <a:ea typeface="Times New Roman" panose="02020603050405020304" pitchFamily="18" charset="0"/>
            </a:endParaRPr>
          </a:p>
          <a:p>
            <a:pPr marL="114300" indent="-342900">
              <a:buFont typeface="+mj-lt"/>
              <a:buAutoNum type="arabicPeriod"/>
            </a:pPr>
            <a:r>
              <a:rPr lang="en-US" dirty="0" smtClean="0">
                <a:latin typeface="Times New Roman" panose="02020603050405020304" pitchFamily="18" charset="0"/>
                <a:ea typeface="Times New Roman" panose="02020603050405020304" pitchFamily="18" charset="0"/>
              </a:rPr>
              <a:t>Principle </a:t>
            </a:r>
            <a:r>
              <a:rPr lang="en-US" dirty="0">
                <a:latin typeface="Times New Roman" panose="02020603050405020304" pitchFamily="18" charset="0"/>
                <a:ea typeface="Times New Roman" panose="02020603050405020304" pitchFamily="18" charset="0"/>
              </a:rPr>
              <a:t>Component Analysis (PCA) code is included and </a:t>
            </a:r>
            <a:r>
              <a:rPr lang="en-US" dirty="0" smtClean="0">
                <a:latin typeface="Times New Roman" panose="02020603050405020304" pitchFamily="18" charset="0"/>
                <a:ea typeface="Times New Roman" panose="02020603050405020304" pitchFamily="18" charset="0"/>
              </a:rPr>
              <a:t>working</a:t>
            </a:r>
          </a:p>
          <a:p>
            <a:pPr marL="114300" indent="-342900">
              <a:buFont typeface="+mj-lt"/>
              <a:buAutoNum type="arabicPeriod"/>
            </a:pPr>
            <a:endParaRPr lang="en-US" dirty="0">
              <a:latin typeface="Times New Roman" panose="02020603050405020304" pitchFamily="18" charset="0"/>
              <a:ea typeface="Times New Roman" panose="02020603050405020304" pitchFamily="18" charset="0"/>
            </a:endParaRPr>
          </a:p>
          <a:p>
            <a:pPr marL="1028700" lvl="2" indent="-342900">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Next </a:t>
            </a:r>
            <a:r>
              <a:rPr lang="en-US" dirty="0">
                <a:latin typeface="Times New Roman" panose="02020603050405020304" pitchFamily="18" charset="0"/>
                <a:ea typeface="Times New Roman" panose="02020603050405020304" pitchFamily="18" charset="0"/>
              </a:rPr>
              <a:t>step of </a:t>
            </a:r>
            <a:r>
              <a:rPr lang="en-US" dirty="0" smtClean="0">
                <a:latin typeface="Times New Roman" panose="02020603050405020304" pitchFamily="18" charset="0"/>
                <a:ea typeface="Times New Roman" panose="02020603050405020304" pitchFamily="18" charset="0"/>
              </a:rPr>
              <a:t>combining (ensemble) </a:t>
            </a:r>
            <a:r>
              <a:rPr lang="en-US" dirty="0">
                <a:latin typeface="Times New Roman" panose="02020603050405020304" pitchFamily="18" charset="0"/>
                <a:ea typeface="Times New Roman" panose="02020603050405020304" pitchFamily="18" charset="0"/>
              </a:rPr>
              <a:t>the PCA and sending PCA data in the Tree based </a:t>
            </a:r>
            <a:r>
              <a:rPr lang="en-US" dirty="0" smtClean="0">
                <a:latin typeface="Times New Roman" panose="02020603050405020304" pitchFamily="18" charset="0"/>
                <a:ea typeface="Times New Roman" panose="02020603050405020304" pitchFamily="18" charset="0"/>
              </a:rPr>
              <a:t>models</a:t>
            </a:r>
          </a:p>
          <a:p>
            <a:pPr marL="114300" indent="-342900">
              <a:buFont typeface="+mj-lt"/>
              <a:buAutoNum type="arabicPeriod"/>
            </a:pPr>
            <a:endParaRPr lang="en-US" dirty="0">
              <a:latin typeface="Times New Roman" panose="02020603050405020304" pitchFamily="18" charset="0"/>
              <a:ea typeface="Times New Roman" panose="02020603050405020304" pitchFamily="18" charset="0"/>
            </a:endParaRPr>
          </a:p>
          <a:p>
            <a:pPr marL="114300" indent="-342900">
              <a:buFont typeface="+mj-lt"/>
              <a:buAutoNum type="arabicPeriod"/>
            </a:pPr>
            <a:r>
              <a:rPr lang="en-US" dirty="0" smtClean="0">
                <a:latin typeface="Times New Roman" panose="02020603050405020304" pitchFamily="18" charset="0"/>
                <a:ea typeface="Times New Roman" panose="02020603050405020304" pitchFamily="18" charset="0"/>
              </a:rPr>
              <a:t>Logistics </a:t>
            </a:r>
            <a:r>
              <a:rPr lang="en-US" dirty="0">
                <a:latin typeface="Times New Roman" panose="02020603050405020304" pitchFamily="18" charset="0"/>
                <a:ea typeface="Times New Roman" panose="02020603050405020304" pitchFamily="18" charset="0"/>
              </a:rPr>
              <a:t>regression code is included. </a:t>
            </a:r>
            <a:endParaRPr lang="en-US" dirty="0" smtClean="0">
              <a:latin typeface="Times New Roman" panose="02020603050405020304" pitchFamily="18" charset="0"/>
              <a:ea typeface="Times New Roman" panose="02020603050405020304" pitchFamily="18" charset="0"/>
            </a:endParaRPr>
          </a:p>
          <a:p>
            <a:pPr marL="114300" indent="-342900">
              <a:buFont typeface="+mj-lt"/>
              <a:buAutoNum type="arabicPeriod"/>
            </a:pPr>
            <a:endParaRPr lang="en-US" dirty="0" smtClean="0">
              <a:latin typeface="Times New Roman" panose="02020603050405020304" pitchFamily="18" charset="0"/>
              <a:ea typeface="Times New Roman" panose="02020603050405020304" pitchFamily="18" charset="0"/>
            </a:endParaRPr>
          </a:p>
          <a:p>
            <a:pPr marL="1028700" lvl="2" indent="-342900">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Model </a:t>
            </a:r>
            <a:r>
              <a:rPr lang="en-US" dirty="0">
                <a:latin typeface="Times New Roman" panose="02020603050405020304" pitchFamily="18" charset="0"/>
                <a:ea typeface="Times New Roman" panose="02020603050405020304" pitchFamily="18" charset="0"/>
              </a:rPr>
              <a:t>was run but accuracy was so low that it isn’t included in </a:t>
            </a:r>
            <a:r>
              <a:rPr lang="en-US" dirty="0" smtClean="0">
                <a:latin typeface="Times New Roman" panose="02020603050405020304" pitchFamily="18" charset="0"/>
                <a:ea typeface="Times New Roman" panose="02020603050405020304" pitchFamily="18" charset="0"/>
              </a:rPr>
              <a:t>the results</a:t>
            </a:r>
          </a:p>
          <a:p>
            <a:pPr marL="1028700" lvl="2" indent="-34290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1028700" marR="0" indent="-342900">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Accuracy </a:t>
            </a:r>
            <a:r>
              <a:rPr lang="en-US" dirty="0">
                <a:latin typeface="Times New Roman" panose="02020603050405020304" pitchFamily="18" charset="0"/>
                <a:ea typeface="Times New Roman" panose="02020603050405020304" pitchFamily="18" charset="0"/>
              </a:rPr>
              <a:t>could be low because of the number of independent variables in the data. </a:t>
            </a:r>
            <a:endParaRPr lang="en-US" dirty="0" smtClean="0">
              <a:latin typeface="Times New Roman" panose="02020603050405020304" pitchFamily="18" charset="0"/>
              <a:ea typeface="Times New Roman" panose="02020603050405020304" pitchFamily="18" charset="0"/>
            </a:endParaRPr>
          </a:p>
          <a:p>
            <a:pPr marL="1028700" marR="0" indent="-34290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1028700" marR="0" indent="-342900">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Research </a:t>
            </a:r>
            <a:r>
              <a:rPr lang="en-US" dirty="0">
                <a:latin typeface="Times New Roman" panose="02020603050405020304" pitchFamily="18" charset="0"/>
                <a:ea typeface="Times New Roman" panose="02020603050405020304" pitchFamily="18" charset="0"/>
              </a:rPr>
              <a:t>indicated that with so many independent variables the Tree based models would be the best approach for machine learning.</a:t>
            </a:r>
          </a:p>
        </p:txBody>
      </p:sp>
    </p:spTree>
    <p:extLst>
      <p:ext uri="{BB962C8B-B14F-4D97-AF65-F5344CB8AC3E}">
        <p14:creationId xmlns:p14="http://schemas.microsoft.com/office/powerpoint/2010/main" val="1278235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Rectangle 2"/>
          <p:cNvSpPr/>
          <p:nvPr/>
        </p:nvSpPr>
        <p:spPr>
          <a:xfrm>
            <a:off x="611716" y="1314357"/>
            <a:ext cx="7039385" cy="646331"/>
          </a:xfrm>
          <a:prstGeom prst="rect">
            <a:avLst/>
          </a:prstGeom>
        </p:spPr>
        <p:txBody>
          <a:bodyPr wrap="square">
            <a:spAutoFit/>
          </a:bodyPr>
          <a:lstStyle/>
          <a:p>
            <a:r>
              <a:rPr lang="en-US" dirty="0">
                <a:hlinkClick r:id="rId2"/>
              </a:rPr>
              <a:t>https://</a:t>
            </a:r>
            <a:r>
              <a:rPr lang="en-US" dirty="0" smtClean="0">
                <a:hlinkClick r:id="rId2"/>
              </a:rPr>
              <a:t>github.com/mdegrado/TelcoChurn/blob/master/README.md</a:t>
            </a:r>
            <a:endParaRPr lang="en-US" dirty="0" smtClean="0"/>
          </a:p>
          <a:p>
            <a:endParaRPr lang="en-US" dirty="0"/>
          </a:p>
        </p:txBody>
      </p:sp>
      <p:pic>
        <p:nvPicPr>
          <p:cNvPr id="4" name="Picture 3"/>
          <p:cNvPicPr>
            <a:picLocks noChangeAspect="1"/>
          </p:cNvPicPr>
          <p:nvPr/>
        </p:nvPicPr>
        <p:blipFill>
          <a:blip r:embed="rId3"/>
          <a:stretch>
            <a:fillRect/>
          </a:stretch>
        </p:blipFill>
        <p:spPr>
          <a:xfrm>
            <a:off x="611716" y="1960688"/>
            <a:ext cx="5279183" cy="4410517"/>
          </a:xfrm>
          <a:prstGeom prst="rect">
            <a:avLst/>
          </a:prstGeom>
        </p:spPr>
      </p:pic>
      <p:pic>
        <p:nvPicPr>
          <p:cNvPr id="6" name="Picture 5"/>
          <p:cNvPicPr>
            <a:picLocks noChangeAspect="1"/>
          </p:cNvPicPr>
          <p:nvPr/>
        </p:nvPicPr>
        <p:blipFill>
          <a:blip r:embed="rId4"/>
          <a:stretch>
            <a:fillRect/>
          </a:stretch>
        </p:blipFill>
        <p:spPr>
          <a:xfrm>
            <a:off x="5616999" y="1857375"/>
            <a:ext cx="6491317" cy="4513830"/>
          </a:xfrm>
          <a:prstGeom prst="rect">
            <a:avLst/>
          </a:prstGeom>
        </p:spPr>
      </p:pic>
    </p:spTree>
    <p:extLst>
      <p:ext uri="{BB962C8B-B14F-4D97-AF65-F5344CB8AC3E}">
        <p14:creationId xmlns:p14="http://schemas.microsoft.com/office/powerpoint/2010/main" val="1032371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 / Lessons learned</a:t>
            </a:r>
            <a:endParaRPr lang="en-US" dirty="0"/>
          </a:p>
        </p:txBody>
      </p:sp>
      <p:sp>
        <p:nvSpPr>
          <p:cNvPr id="3" name="TextBox 2"/>
          <p:cNvSpPr txBox="1"/>
          <p:nvPr/>
        </p:nvSpPr>
        <p:spPr>
          <a:xfrm>
            <a:off x="611717" y="794170"/>
            <a:ext cx="8819941" cy="6186309"/>
          </a:xfrm>
          <a:prstGeom prst="rect">
            <a:avLst/>
          </a:prstGeom>
          <a:noFill/>
        </p:spPr>
        <p:txBody>
          <a:bodyPr wrap="square" rtlCol="0">
            <a:spAutoFit/>
          </a:bodyPr>
          <a:lstStyle/>
          <a:p>
            <a:r>
              <a:rPr lang="en-US" dirty="0" smtClean="0"/>
              <a:t>Using web examples:</a:t>
            </a:r>
          </a:p>
          <a:p>
            <a:endParaRPr lang="en-US" dirty="0" smtClean="0"/>
          </a:p>
          <a:p>
            <a:pPr marL="742950" lvl="1" indent="-285750">
              <a:buFont typeface="Arial" panose="020B0604020202020204" pitchFamily="34" charset="0"/>
              <a:buChar char="•"/>
            </a:pPr>
            <a:r>
              <a:rPr lang="en-US" dirty="0" smtClean="0"/>
              <a:t>Several examples researched looked promising until trying them in my specific circumstance and then getting the code to relate or be used in with the data I was using was often time consuming.</a:t>
            </a:r>
          </a:p>
          <a:p>
            <a:endParaRPr lang="en-US" dirty="0" smtClean="0"/>
          </a:p>
          <a:p>
            <a:r>
              <a:rPr lang="en-US" dirty="0" smtClean="0"/>
              <a:t>Using book examples:</a:t>
            </a:r>
          </a:p>
          <a:p>
            <a:endParaRPr lang="en-US" dirty="0"/>
          </a:p>
          <a:p>
            <a:pPr marL="742950" lvl="1" indent="-285750">
              <a:buFont typeface="Arial" panose="020B0604020202020204" pitchFamily="34" charset="0"/>
              <a:buChar char="•"/>
            </a:pPr>
            <a:r>
              <a:rPr lang="en-US" dirty="0" smtClean="0"/>
              <a:t>Super helpful book examples were researched and setup with more detail and background to explain the subject often better than the web examples. Often would take a combination of books on the specific topic to cobble together a full picture.</a:t>
            </a:r>
          </a:p>
          <a:p>
            <a:r>
              <a:rPr lang="en-US" dirty="0"/>
              <a:t>	</a:t>
            </a:r>
          </a:p>
          <a:p>
            <a:r>
              <a:rPr lang="en-US" dirty="0" smtClean="0"/>
              <a:t>Using </a:t>
            </a:r>
            <a:r>
              <a:rPr lang="en-US" dirty="0" err="1" smtClean="0"/>
              <a:t>Youtube</a:t>
            </a:r>
            <a:r>
              <a:rPr lang="en-US" dirty="0" smtClean="0"/>
              <a:t>:</a:t>
            </a:r>
          </a:p>
          <a:p>
            <a:r>
              <a:rPr lang="en-US" dirty="0" smtClean="0"/>
              <a:t>	</a:t>
            </a:r>
          </a:p>
          <a:p>
            <a:pPr marL="742950" lvl="1" indent="-285750">
              <a:buFont typeface="Arial" panose="020B0604020202020204" pitchFamily="34" charset="0"/>
              <a:buChar char="•"/>
            </a:pPr>
            <a:r>
              <a:rPr lang="en-US" dirty="0" smtClean="0"/>
              <a:t>Similar to web examples, </a:t>
            </a:r>
            <a:r>
              <a:rPr lang="en-US" dirty="0" err="1" smtClean="0"/>
              <a:t>youtube</a:t>
            </a:r>
            <a:r>
              <a:rPr lang="en-US" dirty="0" smtClean="0"/>
              <a:t> was helpful but often related to specific scenario. Some nuggets like comments during a </a:t>
            </a:r>
            <a:r>
              <a:rPr lang="en-US" dirty="0" err="1" smtClean="0"/>
              <a:t>youtube</a:t>
            </a:r>
            <a:r>
              <a:rPr lang="en-US" dirty="0" smtClean="0"/>
              <a:t> coding session would often provide details a book or reading a web page might leave out.</a:t>
            </a:r>
          </a:p>
          <a:p>
            <a:endParaRPr lang="en-US" dirty="0"/>
          </a:p>
          <a:p>
            <a:r>
              <a:rPr lang="en-US" dirty="0" smtClean="0"/>
              <a:t>PCA- Was recommended by the professor: I was able to get the PCA started and running. </a:t>
            </a:r>
            <a:endParaRPr lang="en-US" dirty="0"/>
          </a:p>
          <a:p>
            <a:endParaRPr lang="en-US" dirty="0" smtClean="0"/>
          </a:p>
          <a:p>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245976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Rectangle 2"/>
          <p:cNvSpPr/>
          <p:nvPr/>
        </p:nvSpPr>
        <p:spPr>
          <a:xfrm>
            <a:off x="611717" y="1162038"/>
            <a:ext cx="11167418" cy="4708981"/>
          </a:xfrm>
          <a:prstGeom prst="rect">
            <a:avLst/>
          </a:prstGeom>
        </p:spPr>
        <p:txBody>
          <a:bodyPr wrap="square">
            <a:spAutoFit/>
          </a:bodyPr>
          <a:lstStyle/>
          <a:p>
            <a:r>
              <a:rPr lang="en-US" sz="1200" b="1" dirty="0" smtClean="0">
                <a:solidFill>
                  <a:srgbClr val="24292E"/>
                </a:solidFill>
              </a:rPr>
              <a:t>Books:</a:t>
            </a:r>
          </a:p>
          <a:p>
            <a:endParaRPr lang="en-US" sz="1200" b="1" dirty="0" smtClean="0">
              <a:solidFill>
                <a:srgbClr val="24292E"/>
              </a:solidFill>
            </a:endParaRPr>
          </a:p>
          <a:p>
            <a:r>
              <a:rPr lang="en-US" sz="1200" dirty="0" err="1" smtClean="0">
                <a:solidFill>
                  <a:srgbClr val="24292E"/>
                </a:solidFill>
              </a:rPr>
              <a:t>Cirillo</a:t>
            </a:r>
            <a:r>
              <a:rPr lang="en-US" sz="1200" dirty="0">
                <a:solidFill>
                  <a:srgbClr val="24292E"/>
                </a:solidFill>
              </a:rPr>
              <a:t>, A. (2017). </a:t>
            </a:r>
            <a:r>
              <a:rPr lang="en-US" sz="1200" i="1" dirty="0">
                <a:solidFill>
                  <a:srgbClr val="24292E"/>
                </a:solidFill>
              </a:rPr>
              <a:t>R Data Mining.</a:t>
            </a:r>
            <a:r>
              <a:rPr lang="en-US" sz="1200" dirty="0">
                <a:solidFill>
                  <a:srgbClr val="24292E"/>
                </a:solidFill>
              </a:rPr>
              <a:t> Birmingham, UK. </a:t>
            </a:r>
            <a:r>
              <a:rPr lang="en-US" sz="1200" dirty="0" err="1">
                <a:solidFill>
                  <a:srgbClr val="24292E"/>
                </a:solidFill>
              </a:rPr>
              <a:t>Packt</a:t>
            </a:r>
            <a:r>
              <a:rPr lang="en-US" sz="1200" dirty="0">
                <a:solidFill>
                  <a:srgbClr val="24292E"/>
                </a:solidFill>
              </a:rPr>
              <a:t> </a:t>
            </a:r>
            <a:r>
              <a:rPr lang="en-US" sz="1200" dirty="0" smtClean="0">
                <a:solidFill>
                  <a:srgbClr val="24292E"/>
                </a:solidFill>
              </a:rPr>
              <a:t>Publishing</a:t>
            </a:r>
          </a:p>
          <a:p>
            <a:endParaRPr lang="en-US" sz="1200" dirty="0">
              <a:solidFill>
                <a:srgbClr val="24292E"/>
              </a:solidFill>
            </a:endParaRPr>
          </a:p>
          <a:p>
            <a:r>
              <a:rPr lang="en-US" sz="1200" dirty="0" smtClean="0">
                <a:solidFill>
                  <a:srgbClr val="24292E"/>
                </a:solidFill>
              </a:rPr>
              <a:t>Lantz</a:t>
            </a:r>
            <a:r>
              <a:rPr lang="en-US" sz="1200" dirty="0">
                <a:solidFill>
                  <a:srgbClr val="24292E"/>
                </a:solidFill>
              </a:rPr>
              <a:t>, B. (2015). </a:t>
            </a:r>
            <a:r>
              <a:rPr lang="en-US" sz="1200" i="1" dirty="0">
                <a:solidFill>
                  <a:srgbClr val="24292E"/>
                </a:solidFill>
              </a:rPr>
              <a:t>Machine Learning with R - Second Edition.</a:t>
            </a:r>
            <a:r>
              <a:rPr lang="en-US" sz="1200" dirty="0">
                <a:solidFill>
                  <a:srgbClr val="24292E"/>
                </a:solidFill>
              </a:rPr>
              <a:t> Birmingham, UK. </a:t>
            </a:r>
            <a:r>
              <a:rPr lang="en-US" sz="1200" dirty="0" err="1">
                <a:solidFill>
                  <a:srgbClr val="24292E"/>
                </a:solidFill>
              </a:rPr>
              <a:t>Packt</a:t>
            </a:r>
            <a:r>
              <a:rPr lang="en-US" sz="1200" dirty="0">
                <a:solidFill>
                  <a:srgbClr val="24292E"/>
                </a:solidFill>
              </a:rPr>
              <a:t> </a:t>
            </a:r>
            <a:r>
              <a:rPr lang="en-US" sz="1200" dirty="0" smtClean="0">
                <a:solidFill>
                  <a:srgbClr val="24292E"/>
                </a:solidFill>
              </a:rPr>
              <a:t>Publishing</a:t>
            </a:r>
          </a:p>
          <a:p>
            <a:endParaRPr lang="en-US" sz="1200" dirty="0">
              <a:solidFill>
                <a:srgbClr val="24292E"/>
              </a:solidFill>
            </a:endParaRPr>
          </a:p>
          <a:p>
            <a:r>
              <a:rPr lang="en-US" sz="1200" dirty="0" err="1" smtClean="0">
                <a:solidFill>
                  <a:srgbClr val="24292E"/>
                </a:solidFill>
              </a:rPr>
              <a:t>Schmuller</a:t>
            </a:r>
            <a:r>
              <a:rPr lang="en-US" sz="1200" dirty="0">
                <a:solidFill>
                  <a:srgbClr val="24292E"/>
                </a:solidFill>
              </a:rPr>
              <a:t>, J. (2018). </a:t>
            </a:r>
            <a:r>
              <a:rPr lang="en-US" sz="1200" i="1" dirty="0">
                <a:solidFill>
                  <a:srgbClr val="24292E"/>
                </a:solidFill>
              </a:rPr>
              <a:t>R Projects For Dummies</a:t>
            </a:r>
            <a:r>
              <a:rPr lang="en-US" sz="1200" dirty="0">
                <a:solidFill>
                  <a:srgbClr val="24292E"/>
                </a:solidFill>
              </a:rPr>
              <a:t>. Hoboken, NJ. John Wiley &amp; Sons Inc</a:t>
            </a:r>
            <a:r>
              <a:rPr lang="en-US" sz="1200" dirty="0" smtClean="0">
                <a:solidFill>
                  <a:srgbClr val="24292E"/>
                </a:solidFill>
              </a:rPr>
              <a:t>.</a:t>
            </a:r>
          </a:p>
          <a:p>
            <a:endParaRPr lang="en-US" sz="1200" dirty="0" smtClean="0">
              <a:solidFill>
                <a:srgbClr val="24292E"/>
              </a:solidFill>
            </a:endParaRPr>
          </a:p>
          <a:p>
            <a:r>
              <a:rPr lang="en-US" sz="1200" b="1" dirty="0" smtClean="0">
                <a:solidFill>
                  <a:srgbClr val="24292E"/>
                </a:solidFill>
              </a:rPr>
              <a:t>Web Sites</a:t>
            </a:r>
          </a:p>
          <a:p>
            <a:endParaRPr lang="en-US" sz="1200" b="1" dirty="0">
              <a:solidFill>
                <a:srgbClr val="24292E"/>
              </a:solidFill>
            </a:endParaRPr>
          </a:p>
          <a:p>
            <a:r>
              <a:rPr lang="en-US" sz="1200" dirty="0" smtClean="0">
                <a:solidFill>
                  <a:srgbClr val="24292E"/>
                </a:solidFill>
              </a:rPr>
              <a:t>PCA </a:t>
            </a:r>
            <a:r>
              <a:rPr lang="en-US" sz="1200" dirty="0">
                <a:solidFill>
                  <a:srgbClr val="24292E"/>
                </a:solidFill>
              </a:rPr>
              <a:t>example</a:t>
            </a:r>
            <a:r>
              <a:rPr lang="en-US" sz="1200" b="1" dirty="0">
                <a:solidFill>
                  <a:srgbClr val="24292E"/>
                </a:solidFill>
              </a:rPr>
              <a:t> </a:t>
            </a:r>
            <a:r>
              <a:rPr lang="en-US" sz="1200" dirty="0">
                <a:solidFill>
                  <a:srgbClr val="0366D6"/>
                </a:solidFill>
                <a:hlinkClick r:id="rId2"/>
              </a:rPr>
              <a:t>https://www.analyticsvidhya.com/blog/2016/03/practical-guide-principal-component-analysis-python</a:t>
            </a:r>
            <a:r>
              <a:rPr lang="en-US" sz="1200" dirty="0" smtClean="0">
                <a:solidFill>
                  <a:srgbClr val="0366D6"/>
                </a:solidFill>
                <a:hlinkClick r:id="rId2"/>
              </a:rPr>
              <a:t>/</a:t>
            </a:r>
            <a:endParaRPr lang="en-US" sz="1200" dirty="0" smtClean="0">
              <a:solidFill>
                <a:srgbClr val="0366D6"/>
              </a:solidFill>
            </a:endParaRPr>
          </a:p>
          <a:p>
            <a:endParaRPr lang="en-US" sz="1200" dirty="0">
              <a:solidFill>
                <a:srgbClr val="24292E"/>
              </a:solidFill>
            </a:endParaRPr>
          </a:p>
          <a:p>
            <a:r>
              <a:rPr lang="en-US" sz="1200" dirty="0" smtClean="0">
                <a:solidFill>
                  <a:srgbClr val="24292E"/>
                </a:solidFill>
              </a:rPr>
              <a:t>Logistic </a:t>
            </a:r>
            <a:r>
              <a:rPr lang="en-US" sz="1200" dirty="0">
                <a:solidFill>
                  <a:srgbClr val="24292E"/>
                </a:solidFill>
              </a:rPr>
              <a:t>regression sample </a:t>
            </a:r>
            <a:r>
              <a:rPr lang="en-US" sz="1200" b="1" dirty="0">
                <a:solidFill>
                  <a:srgbClr val="24292E"/>
                </a:solidFill>
              </a:rPr>
              <a:t> </a:t>
            </a:r>
            <a:r>
              <a:rPr lang="en-US" sz="1200" dirty="0">
                <a:solidFill>
                  <a:srgbClr val="0366D6"/>
                </a:solidFill>
                <a:hlinkClick r:id="rId3"/>
              </a:rPr>
              <a:t>https://www.r-bloggers.com/how-to-perform-a-logistic-regression-in-r</a:t>
            </a:r>
            <a:r>
              <a:rPr lang="en-US" sz="1200" dirty="0" smtClean="0">
                <a:solidFill>
                  <a:srgbClr val="0366D6"/>
                </a:solidFill>
                <a:hlinkClick r:id="rId3"/>
              </a:rPr>
              <a:t>/</a:t>
            </a:r>
            <a:endParaRPr lang="en-US" sz="1200" dirty="0" smtClean="0">
              <a:solidFill>
                <a:srgbClr val="0366D6"/>
              </a:solidFill>
            </a:endParaRPr>
          </a:p>
          <a:p>
            <a:endParaRPr lang="en-US" sz="1200" dirty="0">
              <a:solidFill>
                <a:srgbClr val="24292E"/>
              </a:solidFill>
            </a:endParaRPr>
          </a:p>
          <a:p>
            <a:r>
              <a:rPr lang="en-US" sz="1200" dirty="0" smtClean="0">
                <a:solidFill>
                  <a:srgbClr val="24292E"/>
                </a:solidFill>
              </a:rPr>
              <a:t>Tree </a:t>
            </a:r>
            <a:r>
              <a:rPr lang="en-US" sz="1200" dirty="0">
                <a:solidFill>
                  <a:srgbClr val="24292E"/>
                </a:solidFill>
              </a:rPr>
              <a:t>based modeling tutorial </a:t>
            </a:r>
            <a:r>
              <a:rPr lang="en-US" sz="1200" dirty="0">
                <a:solidFill>
                  <a:srgbClr val="0366D6"/>
                </a:solidFill>
                <a:hlinkClick r:id="rId4"/>
              </a:rPr>
              <a:t>https://www.analyticsvidhya.com/blog/2016/04/complete-tutorial-tree-based-modeling-scratch-in-python/</a:t>
            </a:r>
            <a:r>
              <a:rPr lang="en-US" sz="1200" dirty="0">
                <a:solidFill>
                  <a:srgbClr val="24292E"/>
                </a:solidFill>
              </a:rPr>
              <a:t>  </a:t>
            </a:r>
            <a:endParaRPr lang="en-US" sz="1200" dirty="0" smtClean="0">
              <a:solidFill>
                <a:srgbClr val="24292E"/>
              </a:solidFill>
            </a:endParaRPr>
          </a:p>
          <a:p>
            <a:endParaRPr lang="en-US" sz="1200" dirty="0">
              <a:solidFill>
                <a:srgbClr val="24292E"/>
              </a:solidFill>
            </a:endParaRPr>
          </a:p>
          <a:p>
            <a:r>
              <a:rPr lang="en-US" sz="1200" dirty="0" smtClean="0">
                <a:solidFill>
                  <a:srgbClr val="24292E"/>
                </a:solidFill>
              </a:rPr>
              <a:t>Titanic </a:t>
            </a:r>
            <a:r>
              <a:rPr lang="en-US" sz="1200" dirty="0">
                <a:solidFill>
                  <a:srgbClr val="24292E"/>
                </a:solidFill>
              </a:rPr>
              <a:t>Tutorial for R uses cool examples and graphics for decision trees: </a:t>
            </a:r>
            <a:r>
              <a:rPr lang="en-US" sz="1200" dirty="0">
                <a:solidFill>
                  <a:srgbClr val="0366D6"/>
                </a:solidFill>
                <a:hlinkClick r:id="rId5"/>
              </a:rPr>
              <a:t>https://trevorstephens.com/kaggle-titanic-tutorial/getting-started-with-r/</a:t>
            </a:r>
            <a:endParaRPr lang="en-US" sz="1200" dirty="0">
              <a:solidFill>
                <a:srgbClr val="24292E"/>
              </a:solidFill>
            </a:endParaRPr>
          </a:p>
          <a:p>
            <a:endParaRPr lang="en-US" sz="1200" dirty="0" smtClean="0">
              <a:solidFill>
                <a:srgbClr val="24292E"/>
              </a:solidFill>
            </a:endParaRPr>
          </a:p>
          <a:p>
            <a:r>
              <a:rPr lang="en-US" sz="1200" dirty="0" smtClean="0">
                <a:solidFill>
                  <a:srgbClr val="24292E"/>
                </a:solidFill>
              </a:rPr>
              <a:t>Example </a:t>
            </a:r>
            <a:r>
              <a:rPr lang="en-US" sz="1200" dirty="0">
                <a:solidFill>
                  <a:srgbClr val="24292E"/>
                </a:solidFill>
              </a:rPr>
              <a:t>project from past practicum that I am using as a layout </a:t>
            </a:r>
            <a:r>
              <a:rPr lang="en-US" sz="1200" dirty="0" smtClean="0">
                <a:solidFill>
                  <a:srgbClr val="24292E"/>
                </a:solidFill>
              </a:rPr>
              <a:t>reference: </a:t>
            </a:r>
            <a:r>
              <a:rPr lang="en-US" sz="1200" dirty="0" smtClean="0">
                <a:solidFill>
                  <a:srgbClr val="0366D6"/>
                </a:solidFill>
                <a:hlinkClick r:id="rId6"/>
              </a:rPr>
              <a:t>https</a:t>
            </a:r>
            <a:r>
              <a:rPr lang="en-US" sz="1200" dirty="0">
                <a:solidFill>
                  <a:srgbClr val="0366D6"/>
                </a:solidFill>
                <a:hlinkClick r:id="rId6"/>
              </a:rPr>
              <a:t>://github.com/KeanuNotReeves/practicum-trad-projections</a:t>
            </a:r>
            <a:endParaRPr lang="en-US" sz="1200" dirty="0">
              <a:solidFill>
                <a:srgbClr val="24292E"/>
              </a:solidFill>
            </a:endParaRPr>
          </a:p>
          <a:p>
            <a:endParaRPr lang="en-US" sz="1200" dirty="0" smtClean="0">
              <a:solidFill>
                <a:srgbClr val="24292E"/>
              </a:solidFill>
            </a:endParaRPr>
          </a:p>
          <a:p>
            <a:r>
              <a:rPr lang="en-US" sz="1200" dirty="0" smtClean="0">
                <a:solidFill>
                  <a:srgbClr val="24292E"/>
                </a:solidFill>
              </a:rPr>
              <a:t>Basic </a:t>
            </a:r>
            <a:r>
              <a:rPr lang="en-US" sz="1200" dirty="0">
                <a:solidFill>
                  <a:srgbClr val="24292E"/>
                </a:solidFill>
              </a:rPr>
              <a:t>R example for decision tree:  </a:t>
            </a:r>
            <a:r>
              <a:rPr lang="en-US" sz="1200" dirty="0">
                <a:solidFill>
                  <a:srgbClr val="0366D6"/>
                </a:solidFill>
                <a:hlinkClick r:id="rId7"/>
              </a:rPr>
              <a:t>https://rpubs.com/SANPANDE/221595</a:t>
            </a:r>
            <a:endParaRPr lang="en-US" sz="1200" dirty="0">
              <a:solidFill>
                <a:srgbClr val="24292E"/>
              </a:solidFill>
            </a:endParaRPr>
          </a:p>
          <a:p>
            <a:endParaRPr lang="en-US" sz="1200" dirty="0" smtClean="0">
              <a:solidFill>
                <a:srgbClr val="24292E"/>
              </a:solidFill>
            </a:endParaRPr>
          </a:p>
          <a:p>
            <a:r>
              <a:rPr lang="en-US" sz="1200" dirty="0" err="1" smtClean="0">
                <a:solidFill>
                  <a:srgbClr val="24292E"/>
                </a:solidFill>
              </a:rPr>
              <a:t>Github</a:t>
            </a:r>
            <a:r>
              <a:rPr lang="en-US" sz="1200" dirty="0">
                <a:solidFill>
                  <a:srgbClr val="24292E"/>
                </a:solidFill>
              </a:rPr>
              <a:t> for Practicum 2: </a:t>
            </a:r>
            <a:r>
              <a:rPr lang="en-US" sz="1200" dirty="0">
                <a:solidFill>
                  <a:srgbClr val="0366D6"/>
                </a:solidFill>
                <a:hlinkClick r:id="rId8"/>
              </a:rPr>
              <a:t>https://github.com/mdegrado/TelcoChurn</a:t>
            </a:r>
            <a:r>
              <a:rPr lang="en-US" sz="1200" dirty="0">
                <a:solidFill>
                  <a:srgbClr val="24292E"/>
                </a:solidFill>
              </a:rPr>
              <a:t>  - In Progress</a:t>
            </a:r>
          </a:p>
          <a:p>
            <a:endParaRPr lang="en-US" sz="1200" dirty="0" smtClean="0">
              <a:solidFill>
                <a:srgbClr val="24292E"/>
              </a:solidFill>
            </a:endParaRPr>
          </a:p>
          <a:p>
            <a:r>
              <a:rPr lang="en-US" sz="1200" dirty="0" err="1" smtClean="0">
                <a:solidFill>
                  <a:srgbClr val="24292E"/>
                </a:solidFill>
              </a:rPr>
              <a:t>Github</a:t>
            </a:r>
            <a:r>
              <a:rPr lang="en-US" sz="1200" dirty="0">
                <a:solidFill>
                  <a:srgbClr val="24292E"/>
                </a:solidFill>
              </a:rPr>
              <a:t> for Practicum 1: </a:t>
            </a:r>
            <a:r>
              <a:rPr lang="en-US" sz="1200" dirty="0">
                <a:solidFill>
                  <a:srgbClr val="0366D6"/>
                </a:solidFill>
                <a:hlinkClick r:id="rId9"/>
              </a:rPr>
              <a:t>https://</a:t>
            </a:r>
            <a:r>
              <a:rPr lang="en-US" sz="1200" dirty="0" smtClean="0">
                <a:solidFill>
                  <a:srgbClr val="0366D6"/>
                </a:solidFill>
                <a:hlinkClick r:id="rId9"/>
              </a:rPr>
              <a:t>github.com/mdegrado/Wine-reviews-analysis-and-visualization</a:t>
            </a:r>
            <a:r>
              <a:rPr lang="en-US" sz="1200" dirty="0" smtClean="0">
                <a:solidFill>
                  <a:srgbClr val="0366D6"/>
                </a:solidFill>
              </a:rPr>
              <a:t>:</a:t>
            </a:r>
            <a:endParaRPr lang="en-US" sz="1200" b="0" i="0" dirty="0">
              <a:solidFill>
                <a:srgbClr val="24292E"/>
              </a:solidFill>
              <a:effectLst/>
            </a:endParaRPr>
          </a:p>
        </p:txBody>
      </p:sp>
    </p:spTree>
    <p:extLst>
      <p:ext uri="{BB962C8B-B14F-4D97-AF65-F5344CB8AC3E}">
        <p14:creationId xmlns:p14="http://schemas.microsoft.com/office/powerpoint/2010/main" val="116870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17" y="424838"/>
            <a:ext cx="10972801" cy="369332"/>
          </a:xfrm>
        </p:spPr>
        <p:txBody>
          <a:bodyPr/>
          <a:lstStyle/>
          <a:p>
            <a:r>
              <a:rPr lang="en-US" b="1" dirty="0" smtClean="0"/>
              <a:t>Disclaimer</a:t>
            </a:r>
            <a:endParaRPr lang="en-US" b="1" dirty="0"/>
          </a:p>
        </p:txBody>
      </p:sp>
      <p:sp>
        <p:nvSpPr>
          <p:cNvPr id="8" name="TextBox 7"/>
          <p:cNvSpPr txBox="1"/>
          <p:nvPr/>
        </p:nvSpPr>
        <p:spPr>
          <a:xfrm>
            <a:off x="611717" y="988714"/>
            <a:ext cx="10710218" cy="4524315"/>
          </a:xfrm>
          <a:prstGeom prst="rect">
            <a:avLst/>
          </a:prstGeom>
          <a:noFill/>
        </p:spPr>
        <p:txBody>
          <a:bodyPr wrap="square" rtlCol="0">
            <a:spAutoFit/>
          </a:bodyPr>
          <a:lstStyle/>
          <a:p>
            <a:r>
              <a:rPr lang="en-US" dirty="0" smtClean="0"/>
              <a:t>This project and presentation is a result of work completed as part of a Regis University Data Science class.</a:t>
            </a:r>
          </a:p>
          <a:p>
            <a:endParaRPr lang="en-US" dirty="0"/>
          </a:p>
          <a:p>
            <a:r>
              <a:rPr lang="en-US" dirty="0" smtClean="0"/>
              <a:t>Prior to this class my experience with the R language was very limited.</a:t>
            </a:r>
          </a:p>
          <a:p>
            <a:endParaRPr lang="en-US" dirty="0"/>
          </a:p>
          <a:p>
            <a:r>
              <a:rPr lang="en-US" dirty="0" smtClean="0"/>
              <a:t>Ideas and recommendations made are based upon my learning during the class and will likely differ from experts who have more experience in machine learning and Data Science.</a:t>
            </a:r>
          </a:p>
          <a:p>
            <a:endParaRPr lang="en-US" dirty="0"/>
          </a:p>
          <a:p>
            <a:endParaRPr lang="en-US" dirty="0" smtClean="0"/>
          </a:p>
          <a:p>
            <a:endParaRPr lang="en-US" dirty="0"/>
          </a:p>
          <a:p>
            <a:r>
              <a:rPr lang="en-US" dirty="0" smtClean="0"/>
              <a:t>Video presentation uploaded to </a:t>
            </a:r>
            <a:r>
              <a:rPr lang="en-US" dirty="0" err="1" smtClean="0"/>
              <a:t>Youtube</a:t>
            </a:r>
            <a:r>
              <a:rPr lang="en-US" dirty="0"/>
              <a:t>: </a:t>
            </a:r>
            <a:r>
              <a:rPr lang="en-US" dirty="0">
                <a:hlinkClick r:id="rId2"/>
              </a:rPr>
              <a:t>https://</a:t>
            </a:r>
            <a:r>
              <a:rPr lang="en-US" dirty="0" smtClean="0">
                <a:hlinkClick r:id="rId2"/>
              </a:rPr>
              <a:t>youtu.be/ZVEFfkA9xp4</a:t>
            </a:r>
            <a:endParaRPr lang="en-US" dirty="0" smtClean="0"/>
          </a:p>
          <a:p>
            <a:endParaRPr lang="en-US" dirty="0"/>
          </a:p>
          <a:p>
            <a:r>
              <a:rPr lang="en-US" dirty="0" err="1" smtClean="0"/>
              <a:t>Github</a:t>
            </a:r>
            <a:r>
              <a:rPr lang="en-US" dirty="0" smtClean="0"/>
              <a:t> located </a:t>
            </a:r>
            <a:r>
              <a:rPr lang="en-US" dirty="0"/>
              <a:t>at: </a:t>
            </a:r>
            <a:r>
              <a:rPr lang="en-US" dirty="0">
                <a:hlinkClick r:id="rId3"/>
              </a:rPr>
              <a:t>https://</a:t>
            </a:r>
            <a:r>
              <a:rPr lang="en-US" dirty="0" smtClean="0">
                <a:hlinkClick r:id="rId3"/>
              </a:rPr>
              <a:t>github.com/mdegrado/TelcoChurn</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88372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17" y="286339"/>
            <a:ext cx="10972801" cy="646331"/>
          </a:xfrm>
        </p:spPr>
        <p:txBody>
          <a:bodyPr/>
          <a:lstStyle/>
          <a:p>
            <a:r>
              <a:rPr lang="en-US" b="1" dirty="0"/>
              <a:t>Can we use machine learning (ML) to help inform on why </a:t>
            </a:r>
            <a:r>
              <a:rPr lang="en-US" b="1" dirty="0" smtClean="0"/>
              <a:t>customers may </a:t>
            </a:r>
            <a:r>
              <a:rPr lang="en-US" b="1" dirty="0"/>
              <a:t>have </a:t>
            </a:r>
            <a:r>
              <a:rPr lang="en-US" b="1" dirty="0" smtClean="0"/>
              <a:t>churned </a:t>
            </a:r>
            <a:r>
              <a:rPr lang="en-US" b="1" dirty="0"/>
              <a:t>and reduce future churn?</a:t>
            </a:r>
            <a:endParaRPr lang="en-US" b="1" dirty="0"/>
          </a:p>
        </p:txBody>
      </p:sp>
      <p:sp>
        <p:nvSpPr>
          <p:cNvPr id="3" name="Rectangle 2"/>
          <p:cNvSpPr/>
          <p:nvPr/>
        </p:nvSpPr>
        <p:spPr>
          <a:xfrm>
            <a:off x="681624" y="932670"/>
            <a:ext cx="8785289" cy="1200329"/>
          </a:xfrm>
          <a:prstGeom prst="rect">
            <a:avLst/>
          </a:prstGeom>
        </p:spPr>
        <p:txBody>
          <a:bodyPr wrap="square">
            <a:spAutoFit/>
          </a:bodyPr>
          <a:lstStyle/>
          <a:p>
            <a:r>
              <a:rPr lang="en-US" b="1" dirty="0" smtClean="0">
                <a:solidFill>
                  <a:srgbClr val="24292E"/>
                </a:solidFill>
                <a:latin typeface="-apple-system"/>
              </a:rPr>
              <a:t>14</a:t>
            </a:r>
            <a:r>
              <a:rPr lang="en-US" b="1" dirty="0">
                <a:solidFill>
                  <a:srgbClr val="24292E"/>
                </a:solidFill>
                <a:latin typeface="-apple-system"/>
              </a:rPr>
              <a:t>% of </a:t>
            </a:r>
            <a:r>
              <a:rPr lang="en-US" b="1" dirty="0" smtClean="0">
                <a:solidFill>
                  <a:srgbClr val="24292E"/>
                </a:solidFill>
                <a:latin typeface="-apple-system"/>
              </a:rPr>
              <a:t>the customers in the Telco Churn data set end up leaving </a:t>
            </a:r>
            <a:r>
              <a:rPr lang="en-US" b="1" dirty="0">
                <a:solidFill>
                  <a:srgbClr val="24292E"/>
                </a:solidFill>
                <a:latin typeface="-apple-system"/>
              </a:rPr>
              <a:t>(483 of 3,333</a:t>
            </a:r>
            <a:r>
              <a:rPr lang="en-US" b="1" dirty="0" smtClean="0">
                <a:solidFill>
                  <a:srgbClr val="24292E"/>
                </a:solidFill>
                <a:latin typeface="-apple-system"/>
              </a:rPr>
              <a:t>)</a:t>
            </a:r>
          </a:p>
          <a:p>
            <a:endParaRPr lang="en-US" b="1" dirty="0">
              <a:solidFill>
                <a:srgbClr val="24292E"/>
              </a:solidFill>
              <a:latin typeface="-apple-system"/>
            </a:endParaRPr>
          </a:p>
          <a:p>
            <a:r>
              <a:rPr lang="en-US" b="1" dirty="0"/>
              <a:t>Data</a:t>
            </a:r>
            <a:r>
              <a:rPr lang="en-US" dirty="0"/>
              <a:t> </a:t>
            </a:r>
            <a:r>
              <a:rPr lang="en-US" dirty="0" smtClean="0"/>
              <a:t>from</a:t>
            </a:r>
            <a:r>
              <a:rPr lang="en-US" dirty="0"/>
              <a:t>: </a:t>
            </a:r>
            <a:r>
              <a:rPr lang="en-US" u="sng" dirty="0">
                <a:hlinkClick r:id="rId2"/>
              </a:rPr>
              <a:t>https://www.kaggle.com/pangkw/telco-churn/version/3</a:t>
            </a:r>
            <a:endParaRPr lang="en-US" dirty="0"/>
          </a:p>
          <a:p>
            <a:endParaRPr lang="en-US" dirty="0"/>
          </a:p>
        </p:txBody>
      </p:sp>
      <p:graphicFrame>
        <p:nvGraphicFramePr>
          <p:cNvPr id="6" name="Chart 5"/>
          <p:cNvGraphicFramePr/>
          <p:nvPr>
            <p:extLst>
              <p:ext uri="{D42A27DB-BD31-4B8C-83A1-F6EECF244321}">
                <p14:modId xmlns:p14="http://schemas.microsoft.com/office/powerpoint/2010/main" val="1288998091"/>
              </p:ext>
            </p:extLst>
          </p:nvPr>
        </p:nvGraphicFramePr>
        <p:xfrm>
          <a:off x="681624" y="2152997"/>
          <a:ext cx="6086764" cy="2896369"/>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786938" y="5189650"/>
            <a:ext cx="10734502" cy="923330"/>
          </a:xfrm>
          <a:prstGeom prst="rect">
            <a:avLst/>
          </a:prstGeom>
        </p:spPr>
        <p:txBody>
          <a:bodyPr wrap="square">
            <a:spAutoFit/>
          </a:bodyPr>
          <a:lstStyle/>
          <a:p>
            <a:pPr>
              <a:spcAft>
                <a:spcPts val="1200"/>
              </a:spcAft>
            </a:pPr>
            <a:r>
              <a:rPr lang="en-US" b="1" dirty="0">
                <a:solidFill>
                  <a:srgbClr val="24292E"/>
                </a:solidFill>
                <a:latin typeface="Segoe UI" panose="020B0502040204020203" pitchFamily="34" charset="0"/>
                <a:ea typeface="Times New Roman" panose="02020603050405020304" pitchFamily="18" charset="0"/>
              </a:rPr>
              <a:t>Approach:</a:t>
            </a:r>
            <a:r>
              <a:rPr lang="en-US" dirty="0">
                <a:solidFill>
                  <a:srgbClr val="24292E"/>
                </a:solidFill>
                <a:latin typeface="Segoe UI" panose="020B0502040204020203" pitchFamily="34" charset="0"/>
                <a:ea typeface="Times New Roman" panose="02020603050405020304" pitchFamily="18" charset="0"/>
              </a:rPr>
              <a:t>  Use exploratory data analysis (EDA), </a:t>
            </a:r>
            <a:r>
              <a:rPr lang="en-US" dirty="0" smtClean="0">
                <a:solidFill>
                  <a:srgbClr val="24292E"/>
                </a:solidFill>
                <a:latin typeface="Segoe UI" panose="020B0502040204020203" pitchFamily="34" charset="0"/>
                <a:ea typeface="Times New Roman" panose="02020603050405020304" pitchFamily="18" charset="0"/>
              </a:rPr>
              <a:t>visualizations and ML </a:t>
            </a:r>
            <a:r>
              <a:rPr lang="en-US" dirty="0">
                <a:solidFill>
                  <a:srgbClr val="24292E"/>
                </a:solidFill>
                <a:latin typeface="Segoe UI" panose="020B0502040204020203" pitchFamily="34" charset="0"/>
                <a:ea typeface="Times New Roman" panose="02020603050405020304" pitchFamily="18" charset="0"/>
              </a:rPr>
              <a:t>to </a:t>
            </a:r>
            <a:r>
              <a:rPr lang="en-US" dirty="0" smtClean="0">
                <a:solidFill>
                  <a:srgbClr val="24292E"/>
                </a:solidFill>
                <a:latin typeface="Segoe UI" panose="020B0502040204020203" pitchFamily="34" charset="0"/>
                <a:ea typeface="Times New Roman" panose="02020603050405020304" pitchFamily="18" charset="0"/>
              </a:rPr>
              <a:t>understand data </a:t>
            </a:r>
            <a:r>
              <a:rPr lang="en-US" dirty="0">
                <a:solidFill>
                  <a:srgbClr val="24292E"/>
                </a:solidFill>
                <a:latin typeface="Segoe UI" panose="020B0502040204020203" pitchFamily="34" charset="0"/>
                <a:ea typeface="Times New Roman" panose="02020603050405020304" pitchFamily="18" charset="0"/>
              </a:rPr>
              <a:t>relating to Telco churn. Demonstrate understanding of key churn data variables and provide prediction model for churn.</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19925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17" y="424838"/>
            <a:ext cx="10972801" cy="369332"/>
          </a:xfrm>
        </p:spPr>
        <p:txBody>
          <a:bodyPr/>
          <a:lstStyle/>
          <a:p>
            <a:r>
              <a:rPr lang="en-US" b="1" dirty="0" smtClean="0"/>
              <a:t>Approach details, why Tree based model?</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500269353"/>
              </p:ext>
            </p:extLst>
          </p:nvPr>
        </p:nvGraphicFramePr>
        <p:xfrm>
          <a:off x="611717" y="1026495"/>
          <a:ext cx="10515600" cy="2093351"/>
        </p:xfrm>
        <a:graphic>
          <a:graphicData uri="http://schemas.openxmlformats.org/drawingml/2006/table">
            <a:tbl>
              <a:tblPr/>
              <a:tblGrid>
                <a:gridCol w="5257800">
                  <a:extLst>
                    <a:ext uri="{9D8B030D-6E8A-4147-A177-3AD203B41FA5}">
                      <a16:colId xmlns:a16="http://schemas.microsoft.com/office/drawing/2014/main" val="1313792278"/>
                    </a:ext>
                  </a:extLst>
                </a:gridCol>
                <a:gridCol w="5257800">
                  <a:extLst>
                    <a:ext uri="{9D8B030D-6E8A-4147-A177-3AD203B41FA5}">
                      <a16:colId xmlns:a16="http://schemas.microsoft.com/office/drawing/2014/main" val="1447301602"/>
                    </a:ext>
                  </a:extLst>
                </a:gridCol>
              </a:tblGrid>
              <a:tr h="242829">
                <a:tc>
                  <a:txBody>
                    <a:bodyPr/>
                    <a:lstStyle/>
                    <a:p>
                      <a:pPr algn="l"/>
                      <a:r>
                        <a:rPr lang="en-US" sz="1300" b="0" dirty="0">
                          <a:effectLst/>
                          <a:latin typeface="Arial" panose="020B0604020202020204" pitchFamily="34" charset="0"/>
                        </a:rPr>
                        <a:t>Strengths</a:t>
                      </a:r>
                    </a:p>
                  </a:txBody>
                  <a:tcPr marL="20934" marR="20934" marT="20934" marB="20934"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a:r>
                        <a:rPr lang="en-US" sz="1300" b="0" dirty="0">
                          <a:effectLst/>
                          <a:latin typeface="Arial" panose="020B0604020202020204" pitchFamily="34" charset="0"/>
                        </a:rPr>
                        <a:t>Weaknesses</a:t>
                      </a:r>
                    </a:p>
                  </a:txBody>
                  <a:tcPr marL="20934" marR="20934" marT="20934" marB="20934"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1753779"/>
                  </a:ext>
                </a:extLst>
              </a:tr>
              <a:tr h="1850522">
                <a:tc>
                  <a:txBody>
                    <a:bodyPr/>
                    <a:lstStyle/>
                    <a:p>
                      <a:pPr algn="l">
                        <a:buFont typeface="Arial" panose="020B0604020202020204" pitchFamily="34" charset="0"/>
                        <a:buChar char="•"/>
                      </a:pPr>
                      <a:r>
                        <a:rPr lang="en-US" sz="1300" dirty="0" smtClean="0">
                          <a:effectLst/>
                          <a:latin typeface="Arial" panose="020B0604020202020204" pitchFamily="34" charset="0"/>
                        </a:rPr>
                        <a:t>An all-purpose classifier that does well on most problems</a:t>
                      </a:r>
                    </a:p>
                    <a:p>
                      <a:pPr algn="l">
                        <a:buFont typeface="Arial" panose="020B0604020202020204" pitchFamily="34" charset="0"/>
                        <a:buChar char="•"/>
                      </a:pPr>
                      <a:r>
                        <a:rPr lang="en-US" sz="1300" dirty="0" smtClean="0">
                          <a:effectLst/>
                          <a:latin typeface="Arial" panose="020B0604020202020204" pitchFamily="34" charset="0"/>
                        </a:rPr>
                        <a:t>Highly-automatic learning process can handle numeric or nominal features, missing data</a:t>
                      </a:r>
                    </a:p>
                    <a:p>
                      <a:pPr algn="l">
                        <a:buFont typeface="Arial" panose="020B0604020202020204" pitchFamily="34" charset="0"/>
                        <a:buChar char="•"/>
                      </a:pPr>
                      <a:r>
                        <a:rPr lang="en-US" sz="1300" dirty="0" smtClean="0">
                          <a:effectLst/>
                          <a:latin typeface="Arial" panose="020B0604020202020204" pitchFamily="34" charset="0"/>
                        </a:rPr>
                        <a:t>Uses only the most important features</a:t>
                      </a:r>
                    </a:p>
                    <a:p>
                      <a:pPr algn="l">
                        <a:buFont typeface="Arial" panose="020B0604020202020204" pitchFamily="34" charset="0"/>
                        <a:buChar char="•"/>
                      </a:pPr>
                      <a:r>
                        <a:rPr lang="en-US" sz="1300" dirty="0" smtClean="0">
                          <a:effectLst/>
                          <a:latin typeface="Arial" panose="020B0604020202020204" pitchFamily="34" charset="0"/>
                        </a:rPr>
                        <a:t>Can be used on data with relatively few training examples or a very large number</a:t>
                      </a:r>
                    </a:p>
                    <a:p>
                      <a:pPr algn="l">
                        <a:buFont typeface="Arial" panose="020B0604020202020204" pitchFamily="34" charset="0"/>
                        <a:buChar char="•"/>
                      </a:pPr>
                      <a:r>
                        <a:rPr lang="en-US" sz="1300" dirty="0" smtClean="0">
                          <a:effectLst/>
                          <a:latin typeface="Arial" panose="020B0604020202020204" pitchFamily="34" charset="0"/>
                        </a:rPr>
                        <a:t>Results in a model that can be interpreted without a mathematical background (for relatively small trees)</a:t>
                      </a:r>
                    </a:p>
                    <a:p>
                      <a:pPr algn="l">
                        <a:buFont typeface="Arial" panose="020B0604020202020204" pitchFamily="34" charset="0"/>
                        <a:buChar char="•"/>
                      </a:pPr>
                      <a:r>
                        <a:rPr lang="en-US" sz="1300" dirty="0" smtClean="0">
                          <a:effectLst/>
                          <a:latin typeface="Arial" panose="020B0604020202020204" pitchFamily="34" charset="0"/>
                        </a:rPr>
                        <a:t>More efficient than other complex models</a:t>
                      </a:r>
                      <a:endParaRPr lang="en-US" sz="1300" dirty="0">
                        <a:effectLst/>
                        <a:latin typeface="Arial" panose="020B0604020202020204" pitchFamily="34" charset="0"/>
                      </a:endParaRPr>
                    </a:p>
                  </a:txBody>
                  <a:tcPr marL="20934" marR="20934" marT="20934" marB="209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300" dirty="0">
                          <a:effectLst/>
                          <a:latin typeface="Arial" panose="020B0604020202020204" pitchFamily="34" charset="0"/>
                        </a:rPr>
                        <a:t>Decision tree models are often biased toward splits on features having a large number of levels</a:t>
                      </a:r>
                    </a:p>
                    <a:p>
                      <a:pPr algn="l">
                        <a:buFont typeface="Arial" panose="020B0604020202020204" pitchFamily="34" charset="0"/>
                        <a:buChar char="•"/>
                      </a:pPr>
                      <a:r>
                        <a:rPr lang="en-US" sz="1300" dirty="0">
                          <a:effectLst/>
                          <a:latin typeface="Arial" panose="020B0604020202020204" pitchFamily="34" charset="0"/>
                        </a:rPr>
                        <a:t>It is easy to </a:t>
                      </a:r>
                      <a:r>
                        <a:rPr lang="en-US" sz="1300" dirty="0" err="1">
                          <a:effectLst/>
                          <a:latin typeface="Arial" panose="020B0604020202020204" pitchFamily="34" charset="0"/>
                        </a:rPr>
                        <a:t>overfit</a:t>
                      </a:r>
                      <a:r>
                        <a:rPr lang="en-US" sz="1300" dirty="0">
                          <a:effectLst/>
                          <a:latin typeface="Arial" panose="020B0604020202020204" pitchFamily="34" charset="0"/>
                        </a:rPr>
                        <a:t> or </a:t>
                      </a:r>
                      <a:r>
                        <a:rPr lang="en-US" sz="1300" dirty="0" err="1">
                          <a:effectLst/>
                          <a:latin typeface="Arial" panose="020B0604020202020204" pitchFamily="34" charset="0"/>
                        </a:rPr>
                        <a:t>underfit</a:t>
                      </a:r>
                      <a:r>
                        <a:rPr lang="en-US" sz="1300" dirty="0">
                          <a:effectLst/>
                          <a:latin typeface="Arial" panose="020B0604020202020204" pitchFamily="34" charset="0"/>
                        </a:rPr>
                        <a:t> the model</a:t>
                      </a:r>
                    </a:p>
                    <a:p>
                      <a:pPr algn="l">
                        <a:buFont typeface="Arial" panose="020B0604020202020204" pitchFamily="34" charset="0"/>
                        <a:buChar char="•"/>
                      </a:pPr>
                      <a:r>
                        <a:rPr lang="en-US" sz="1300" dirty="0">
                          <a:effectLst/>
                          <a:latin typeface="Arial" panose="020B0604020202020204" pitchFamily="34" charset="0"/>
                        </a:rPr>
                        <a:t>Can have trouble modeling some relationships due to reliance on axis-parallel splits</a:t>
                      </a:r>
                    </a:p>
                    <a:p>
                      <a:pPr algn="l">
                        <a:buFont typeface="Arial" panose="020B0604020202020204" pitchFamily="34" charset="0"/>
                        <a:buChar char="•"/>
                      </a:pPr>
                      <a:r>
                        <a:rPr lang="en-US" sz="1300" dirty="0">
                          <a:effectLst/>
                          <a:latin typeface="Arial" panose="020B0604020202020204" pitchFamily="34" charset="0"/>
                        </a:rPr>
                        <a:t>Small changes in training data can result in large changes to decision logic</a:t>
                      </a:r>
                    </a:p>
                    <a:p>
                      <a:pPr algn="l">
                        <a:buFont typeface="Arial" panose="020B0604020202020204" pitchFamily="34" charset="0"/>
                        <a:buChar char="•"/>
                      </a:pPr>
                      <a:r>
                        <a:rPr lang="en-US" sz="1300" dirty="0">
                          <a:effectLst/>
                          <a:latin typeface="Arial" panose="020B0604020202020204" pitchFamily="34" charset="0"/>
                        </a:rPr>
                        <a:t>Large trees can be difficult to interpret and the decisions they make may seem counterintuitive</a:t>
                      </a:r>
                    </a:p>
                  </a:txBody>
                  <a:tcPr marL="20934" marR="20934" marT="20934" marB="209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9205875"/>
                  </a:ext>
                </a:extLst>
              </a:tr>
            </a:tbl>
          </a:graphicData>
        </a:graphic>
      </p:graphicFrame>
      <p:sp>
        <p:nvSpPr>
          <p:cNvPr id="5" name="Rectangle 4"/>
          <p:cNvSpPr/>
          <p:nvPr/>
        </p:nvSpPr>
        <p:spPr>
          <a:xfrm>
            <a:off x="611717" y="3229579"/>
            <a:ext cx="1636474" cy="369332"/>
          </a:xfrm>
          <a:prstGeom prst="rect">
            <a:avLst/>
          </a:prstGeom>
        </p:spPr>
        <p:txBody>
          <a:bodyPr wrap="none">
            <a:spAutoFit/>
          </a:bodyPr>
          <a:lstStyle/>
          <a:p>
            <a:r>
              <a:rPr lang="en-US" dirty="0">
                <a:solidFill>
                  <a:srgbClr val="24292E"/>
                </a:solidFill>
              </a:rPr>
              <a:t>Lantz, B. (2015)</a:t>
            </a:r>
            <a:endParaRPr lang="en-US" dirty="0"/>
          </a:p>
        </p:txBody>
      </p:sp>
      <p:sp>
        <p:nvSpPr>
          <p:cNvPr id="8" name="TextBox 7"/>
          <p:cNvSpPr txBox="1"/>
          <p:nvPr/>
        </p:nvSpPr>
        <p:spPr>
          <a:xfrm>
            <a:off x="611717" y="4207776"/>
            <a:ext cx="10710218" cy="2308324"/>
          </a:xfrm>
          <a:prstGeom prst="rect">
            <a:avLst/>
          </a:prstGeom>
          <a:noFill/>
        </p:spPr>
        <p:txBody>
          <a:bodyPr wrap="square" rtlCol="0">
            <a:spAutoFit/>
          </a:bodyPr>
          <a:lstStyle/>
          <a:p>
            <a:r>
              <a:rPr lang="en-US" dirty="0" smtClean="0"/>
              <a:t>The Telco Churn data set has both nominal and numeric features making it a good choice for Tree based models</a:t>
            </a:r>
          </a:p>
          <a:p>
            <a:endParaRPr lang="en-US" dirty="0"/>
          </a:p>
          <a:p>
            <a:r>
              <a:rPr lang="en-US" dirty="0" smtClean="0"/>
              <a:t>The data set has the dependent variable of Churn and then 32 other independent variables that can impact churn. With this many independent numeric and nominal variables the Tree based models can handle this type of data.</a:t>
            </a:r>
          </a:p>
          <a:p>
            <a:endParaRPr lang="en-US" dirty="0"/>
          </a:p>
          <a:p>
            <a:r>
              <a:rPr lang="en-US" dirty="0" smtClean="0"/>
              <a:t>The Churn question is a business question and the Tree based modeling can be easier to explain to a business audience that might not have a heavy mathematical background.</a:t>
            </a:r>
            <a:endParaRPr lang="en-US" dirty="0"/>
          </a:p>
        </p:txBody>
      </p:sp>
      <p:sp>
        <p:nvSpPr>
          <p:cNvPr id="9" name="Rectangle 8"/>
          <p:cNvSpPr/>
          <p:nvPr/>
        </p:nvSpPr>
        <p:spPr>
          <a:xfrm>
            <a:off x="543434" y="3838444"/>
            <a:ext cx="730328" cy="369332"/>
          </a:xfrm>
          <a:prstGeom prst="rect">
            <a:avLst/>
          </a:prstGeom>
        </p:spPr>
        <p:txBody>
          <a:bodyPr wrap="none">
            <a:spAutoFit/>
          </a:bodyPr>
          <a:lstStyle/>
          <a:p>
            <a:r>
              <a:rPr lang="en-US" b="1" dirty="0" smtClean="0"/>
              <a:t>Why?</a:t>
            </a:r>
            <a:endParaRPr lang="en-US" dirty="0"/>
          </a:p>
        </p:txBody>
      </p:sp>
    </p:spTree>
    <p:extLst>
      <p:ext uri="{BB962C8B-B14F-4D97-AF65-F5344CB8AC3E}">
        <p14:creationId xmlns:p14="http://schemas.microsoft.com/office/powerpoint/2010/main" val="3639418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17" y="424838"/>
            <a:ext cx="10972801" cy="369332"/>
          </a:xfrm>
        </p:spPr>
        <p:txBody>
          <a:bodyPr/>
          <a:lstStyle/>
          <a:p>
            <a:r>
              <a:rPr lang="en-US" dirty="0" smtClean="0"/>
              <a:t>The Data: 31 </a:t>
            </a:r>
            <a:r>
              <a:rPr lang="en-US" dirty="0"/>
              <a:t>features with 3,333 </a:t>
            </a:r>
            <a:r>
              <a:rPr lang="en-US" dirty="0" smtClean="0"/>
              <a:t>observations</a:t>
            </a:r>
            <a:r>
              <a:rPr lang="en-US" dirty="0"/>
              <a:t>, </a:t>
            </a:r>
            <a:r>
              <a:rPr lang="en-US" b="1" dirty="0" smtClean="0"/>
              <a:t>14</a:t>
            </a:r>
            <a:r>
              <a:rPr lang="en-US" b="1" dirty="0"/>
              <a:t>% (483)</a:t>
            </a:r>
            <a:r>
              <a:rPr lang="en-US" dirty="0"/>
              <a:t> of the total records </a:t>
            </a:r>
            <a:r>
              <a:rPr lang="en-US" dirty="0" smtClean="0"/>
              <a:t>churned = Yes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78705484"/>
              </p:ext>
            </p:extLst>
          </p:nvPr>
        </p:nvGraphicFramePr>
        <p:xfrm>
          <a:off x="949113" y="794170"/>
          <a:ext cx="7388746" cy="5972906"/>
        </p:xfrm>
        <a:graphic>
          <a:graphicData uri="http://schemas.openxmlformats.org/drawingml/2006/table">
            <a:tbl>
              <a:tblPr firstRow="1" firstCol="1" bandRow="1">
                <a:tableStyleId>{5C22544A-7EE6-4342-B048-85BDC9FD1C3A}</a:tableStyleId>
              </a:tblPr>
              <a:tblGrid>
                <a:gridCol w="2042037">
                  <a:extLst>
                    <a:ext uri="{9D8B030D-6E8A-4147-A177-3AD203B41FA5}">
                      <a16:colId xmlns:a16="http://schemas.microsoft.com/office/drawing/2014/main" val="2864961666"/>
                    </a:ext>
                  </a:extLst>
                </a:gridCol>
                <a:gridCol w="3148791">
                  <a:extLst>
                    <a:ext uri="{9D8B030D-6E8A-4147-A177-3AD203B41FA5}">
                      <a16:colId xmlns:a16="http://schemas.microsoft.com/office/drawing/2014/main" val="1227097778"/>
                    </a:ext>
                  </a:extLst>
                </a:gridCol>
                <a:gridCol w="2197918">
                  <a:extLst>
                    <a:ext uri="{9D8B030D-6E8A-4147-A177-3AD203B41FA5}">
                      <a16:colId xmlns:a16="http://schemas.microsoft.com/office/drawing/2014/main" val="1826037035"/>
                    </a:ext>
                  </a:extLst>
                </a:gridCol>
              </a:tblGrid>
              <a:tr h="154274">
                <a:tc>
                  <a:txBody>
                    <a:bodyPr/>
                    <a:lstStyle/>
                    <a:p>
                      <a:pPr marL="0" marR="0">
                        <a:spcBef>
                          <a:spcPts val="0"/>
                        </a:spcBef>
                        <a:spcAft>
                          <a:spcPts val="0"/>
                        </a:spcAft>
                      </a:pPr>
                      <a:r>
                        <a:rPr lang="en-US" sz="1100" dirty="0">
                          <a:effectLst/>
                        </a:rPr>
                        <a:t>Data fields</a:t>
                      </a:r>
                      <a:endParaRPr lang="en-US" sz="1100" dirty="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Definition</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Example data</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497478401"/>
                  </a:ext>
                </a:extLst>
              </a:tr>
              <a:tr h="146929">
                <a:tc>
                  <a:txBody>
                    <a:bodyPr/>
                    <a:lstStyle/>
                    <a:p>
                      <a:pPr marL="0" marR="0">
                        <a:spcBef>
                          <a:spcPts val="0"/>
                        </a:spcBef>
                        <a:spcAft>
                          <a:spcPts val="0"/>
                        </a:spcAft>
                      </a:pPr>
                      <a:r>
                        <a:rPr lang="en-US" sz="1100">
                          <a:effectLst/>
                        </a:rPr>
                        <a:t>customerID</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Unique ID for customer</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0002-ORFBO</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847366821"/>
                  </a:ext>
                </a:extLst>
              </a:tr>
              <a:tr h="146929">
                <a:tc>
                  <a:txBody>
                    <a:bodyPr/>
                    <a:lstStyle/>
                    <a:p>
                      <a:pPr marL="0" marR="0">
                        <a:spcBef>
                          <a:spcPts val="0"/>
                        </a:spcBef>
                        <a:spcAft>
                          <a:spcPts val="0"/>
                        </a:spcAft>
                      </a:pPr>
                      <a:r>
                        <a:rPr lang="en-US" sz="1100">
                          <a:effectLst/>
                        </a:rPr>
                        <a:t>gender</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Male or Female</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Female</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3747805550"/>
                  </a:ext>
                </a:extLst>
              </a:tr>
              <a:tr h="146929">
                <a:tc>
                  <a:txBody>
                    <a:bodyPr/>
                    <a:lstStyle/>
                    <a:p>
                      <a:pPr marL="0" marR="0">
                        <a:spcBef>
                          <a:spcPts val="0"/>
                        </a:spcBef>
                        <a:spcAft>
                          <a:spcPts val="0"/>
                        </a:spcAft>
                      </a:pPr>
                      <a:r>
                        <a:rPr lang="en-US" sz="1100">
                          <a:effectLst/>
                        </a:rPr>
                        <a:t>SeniorCitizen</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0 or 1</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0</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2832246046"/>
                  </a:ext>
                </a:extLst>
              </a:tr>
              <a:tr h="146929">
                <a:tc>
                  <a:txBody>
                    <a:bodyPr/>
                    <a:lstStyle/>
                    <a:p>
                      <a:pPr marL="0" marR="0">
                        <a:spcBef>
                          <a:spcPts val="0"/>
                        </a:spcBef>
                        <a:spcAft>
                          <a:spcPts val="0"/>
                        </a:spcAft>
                      </a:pPr>
                      <a:r>
                        <a:rPr lang="en-US" sz="1100">
                          <a:effectLst/>
                        </a:rPr>
                        <a:t>MaritalStatus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Yes or No</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Yes</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2097879277"/>
                  </a:ext>
                </a:extLst>
              </a:tr>
              <a:tr h="146929">
                <a:tc>
                  <a:txBody>
                    <a:bodyPr/>
                    <a:lstStyle/>
                    <a:p>
                      <a:pPr marL="0" marR="0">
                        <a:spcBef>
                          <a:spcPts val="0"/>
                        </a:spcBef>
                        <a:spcAft>
                          <a:spcPts val="0"/>
                        </a:spcAft>
                      </a:pPr>
                      <a:r>
                        <a:rPr lang="en-US" sz="1100">
                          <a:effectLst/>
                        </a:rPr>
                        <a:t>Dependents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Yes or No</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Yes</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573377199"/>
                  </a:ext>
                </a:extLst>
              </a:tr>
              <a:tr h="146929">
                <a:tc>
                  <a:txBody>
                    <a:bodyPr/>
                    <a:lstStyle/>
                    <a:p>
                      <a:pPr marL="0" marR="0">
                        <a:spcBef>
                          <a:spcPts val="0"/>
                        </a:spcBef>
                        <a:spcAft>
                          <a:spcPts val="0"/>
                        </a:spcAft>
                      </a:pPr>
                      <a:r>
                        <a:rPr lang="en-US" sz="1100">
                          <a:effectLst/>
                        </a:rPr>
                        <a:t>tenure</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from 0 to 72</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9</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36499"/>
                  </a:ext>
                </a:extLst>
              </a:tr>
              <a:tr h="146929">
                <a:tc>
                  <a:txBody>
                    <a:bodyPr/>
                    <a:lstStyle/>
                    <a:p>
                      <a:pPr marL="0" marR="0">
                        <a:spcBef>
                          <a:spcPts val="0"/>
                        </a:spcBef>
                        <a:spcAft>
                          <a:spcPts val="0"/>
                        </a:spcAft>
                      </a:pPr>
                      <a:r>
                        <a:rPr lang="en-US" sz="1100">
                          <a:effectLst/>
                        </a:rPr>
                        <a:t>PhoneService</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all records set to yes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Yes</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87520088"/>
                  </a:ext>
                </a:extLst>
              </a:tr>
              <a:tr h="146929">
                <a:tc>
                  <a:txBody>
                    <a:bodyPr/>
                    <a:lstStyle/>
                    <a:p>
                      <a:pPr marL="0" marR="0">
                        <a:spcBef>
                          <a:spcPts val="0"/>
                        </a:spcBef>
                        <a:spcAft>
                          <a:spcPts val="0"/>
                        </a:spcAft>
                      </a:pPr>
                      <a:r>
                        <a:rPr lang="en-US" sz="1100">
                          <a:effectLst/>
                        </a:rPr>
                        <a:t>MultipleLines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Yes or No</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No</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1297619113"/>
                  </a:ext>
                </a:extLst>
              </a:tr>
              <a:tr h="146929">
                <a:tc>
                  <a:txBody>
                    <a:bodyPr/>
                    <a:lstStyle/>
                    <a:p>
                      <a:pPr marL="0" marR="0">
                        <a:spcBef>
                          <a:spcPts val="0"/>
                        </a:spcBef>
                        <a:spcAft>
                          <a:spcPts val="0"/>
                        </a:spcAft>
                      </a:pPr>
                      <a:r>
                        <a:rPr lang="en-US" sz="1100">
                          <a:effectLst/>
                        </a:rPr>
                        <a:t>InternetService</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DSL, Fiber optic, No</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DSL</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1533861003"/>
                  </a:ext>
                </a:extLst>
              </a:tr>
              <a:tr h="146929">
                <a:tc>
                  <a:txBody>
                    <a:bodyPr/>
                    <a:lstStyle/>
                    <a:p>
                      <a:pPr marL="0" marR="0">
                        <a:spcBef>
                          <a:spcPts val="0"/>
                        </a:spcBef>
                        <a:spcAft>
                          <a:spcPts val="0"/>
                        </a:spcAft>
                      </a:pPr>
                      <a:r>
                        <a:rPr lang="en-US" sz="1100">
                          <a:effectLst/>
                        </a:rPr>
                        <a:t>OnlineSecurity</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No, No Internet service, Yes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No</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80919257"/>
                  </a:ext>
                </a:extLst>
              </a:tr>
              <a:tr h="146929">
                <a:tc>
                  <a:txBody>
                    <a:bodyPr/>
                    <a:lstStyle/>
                    <a:p>
                      <a:pPr marL="0" marR="0">
                        <a:spcBef>
                          <a:spcPts val="0"/>
                        </a:spcBef>
                        <a:spcAft>
                          <a:spcPts val="0"/>
                        </a:spcAft>
                      </a:pPr>
                      <a:r>
                        <a:rPr lang="en-US" sz="1100">
                          <a:effectLst/>
                        </a:rPr>
                        <a:t>OnlineBackup</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No, No Internet service, Yes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Yes</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1617113936"/>
                  </a:ext>
                </a:extLst>
              </a:tr>
              <a:tr h="146929">
                <a:tc>
                  <a:txBody>
                    <a:bodyPr/>
                    <a:lstStyle/>
                    <a:p>
                      <a:pPr marL="0" marR="0">
                        <a:spcBef>
                          <a:spcPts val="0"/>
                        </a:spcBef>
                        <a:spcAft>
                          <a:spcPts val="0"/>
                        </a:spcAft>
                      </a:pPr>
                      <a:r>
                        <a:rPr lang="en-US" sz="1100">
                          <a:effectLst/>
                        </a:rPr>
                        <a:t>DeviceProtection</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No, No Internet service, Yes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No</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2061828312"/>
                  </a:ext>
                </a:extLst>
              </a:tr>
              <a:tr h="146929">
                <a:tc>
                  <a:txBody>
                    <a:bodyPr/>
                    <a:lstStyle/>
                    <a:p>
                      <a:pPr marL="0" marR="0">
                        <a:spcBef>
                          <a:spcPts val="0"/>
                        </a:spcBef>
                        <a:spcAft>
                          <a:spcPts val="0"/>
                        </a:spcAft>
                      </a:pPr>
                      <a:r>
                        <a:rPr lang="en-US" sz="1100">
                          <a:effectLst/>
                        </a:rPr>
                        <a:t>TechSupport</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No, No Internet service, Yes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Yes</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289907384"/>
                  </a:ext>
                </a:extLst>
              </a:tr>
              <a:tr h="146929">
                <a:tc>
                  <a:txBody>
                    <a:bodyPr/>
                    <a:lstStyle/>
                    <a:p>
                      <a:pPr marL="0" marR="0">
                        <a:spcBef>
                          <a:spcPts val="0"/>
                        </a:spcBef>
                        <a:spcAft>
                          <a:spcPts val="0"/>
                        </a:spcAft>
                      </a:pPr>
                      <a:r>
                        <a:rPr lang="en-US" sz="1100">
                          <a:effectLst/>
                        </a:rPr>
                        <a:t>StreamingTV</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No, No Internet service, Yes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Yes</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2704146281"/>
                  </a:ext>
                </a:extLst>
              </a:tr>
              <a:tr h="146929">
                <a:tc>
                  <a:txBody>
                    <a:bodyPr/>
                    <a:lstStyle/>
                    <a:p>
                      <a:pPr marL="0" marR="0">
                        <a:spcBef>
                          <a:spcPts val="0"/>
                        </a:spcBef>
                        <a:spcAft>
                          <a:spcPts val="0"/>
                        </a:spcAft>
                      </a:pPr>
                      <a:r>
                        <a:rPr lang="en-US" sz="1100">
                          <a:effectLst/>
                        </a:rPr>
                        <a:t>StreamingMovies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No, No Internet service, Yes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No</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2358410136"/>
                  </a:ext>
                </a:extLst>
              </a:tr>
              <a:tr h="146929">
                <a:tc>
                  <a:txBody>
                    <a:bodyPr/>
                    <a:lstStyle/>
                    <a:p>
                      <a:pPr marL="0" marR="0">
                        <a:spcBef>
                          <a:spcPts val="0"/>
                        </a:spcBef>
                        <a:spcAft>
                          <a:spcPts val="0"/>
                        </a:spcAft>
                      </a:pPr>
                      <a:r>
                        <a:rPr lang="en-US" sz="1100">
                          <a:effectLst/>
                        </a:rPr>
                        <a:t>Contract</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Month-to-month, One year, Two year</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One year</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3794608513"/>
                  </a:ext>
                </a:extLst>
              </a:tr>
              <a:tr h="146929">
                <a:tc>
                  <a:txBody>
                    <a:bodyPr/>
                    <a:lstStyle/>
                    <a:p>
                      <a:pPr marL="0" marR="0">
                        <a:spcBef>
                          <a:spcPts val="0"/>
                        </a:spcBef>
                        <a:spcAft>
                          <a:spcPts val="0"/>
                        </a:spcAft>
                      </a:pPr>
                      <a:r>
                        <a:rPr lang="en-US" sz="1100">
                          <a:effectLst/>
                        </a:rPr>
                        <a:t>PaperlessBilling</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Yes or No</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Yes</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614800653"/>
                  </a:ext>
                </a:extLst>
              </a:tr>
              <a:tr h="440786">
                <a:tc>
                  <a:txBody>
                    <a:bodyPr/>
                    <a:lstStyle/>
                    <a:p>
                      <a:pPr marL="0" marR="0">
                        <a:spcBef>
                          <a:spcPts val="0"/>
                        </a:spcBef>
                        <a:spcAft>
                          <a:spcPts val="0"/>
                        </a:spcAft>
                      </a:pPr>
                      <a:r>
                        <a:rPr lang="en-US" sz="1100">
                          <a:effectLst/>
                        </a:rPr>
                        <a:t>PaymentMethod</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Bank transfer (automatic), Credit card (automatic), Electronic check, Mailed check</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Mailed check</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1303091778"/>
                  </a:ext>
                </a:extLst>
              </a:tr>
              <a:tr h="146929">
                <a:tc>
                  <a:txBody>
                    <a:bodyPr/>
                    <a:lstStyle/>
                    <a:p>
                      <a:pPr marL="0" marR="0">
                        <a:spcBef>
                          <a:spcPts val="0"/>
                        </a:spcBef>
                        <a:spcAft>
                          <a:spcPts val="0"/>
                        </a:spcAft>
                      </a:pPr>
                      <a:r>
                        <a:rPr lang="en-US" sz="1100">
                          <a:effectLst/>
                        </a:rPr>
                        <a:t>InternationalPlan</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Yes or No</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No</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2734940570"/>
                  </a:ext>
                </a:extLst>
              </a:tr>
              <a:tr h="146929">
                <a:tc>
                  <a:txBody>
                    <a:bodyPr/>
                    <a:lstStyle/>
                    <a:p>
                      <a:pPr marL="0" marR="0">
                        <a:spcBef>
                          <a:spcPts val="0"/>
                        </a:spcBef>
                        <a:spcAft>
                          <a:spcPts val="0"/>
                        </a:spcAft>
                      </a:pPr>
                      <a:r>
                        <a:rPr lang="en-US" sz="1100">
                          <a:effectLst/>
                        </a:rPr>
                        <a:t>VoiceMailPlan</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Yes or No</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No</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3036502938"/>
                  </a:ext>
                </a:extLst>
              </a:tr>
              <a:tr h="146929">
                <a:tc>
                  <a:txBody>
                    <a:bodyPr/>
                    <a:lstStyle/>
                    <a:p>
                      <a:pPr marL="0" marR="0">
                        <a:spcBef>
                          <a:spcPts val="0"/>
                        </a:spcBef>
                        <a:spcAft>
                          <a:spcPts val="0"/>
                        </a:spcAft>
                      </a:pPr>
                      <a:r>
                        <a:rPr lang="en-US" sz="1100">
                          <a:effectLst/>
                        </a:rPr>
                        <a:t>NumbervMailMessages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0 to 51</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0</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2264400398"/>
                  </a:ext>
                </a:extLst>
              </a:tr>
              <a:tr h="146929">
                <a:tc>
                  <a:txBody>
                    <a:bodyPr/>
                    <a:lstStyle/>
                    <a:p>
                      <a:pPr marL="0" marR="0">
                        <a:spcBef>
                          <a:spcPts val="0"/>
                        </a:spcBef>
                        <a:spcAft>
                          <a:spcPts val="0"/>
                        </a:spcAft>
                      </a:pPr>
                      <a:r>
                        <a:rPr lang="en-US" sz="1100">
                          <a:effectLst/>
                        </a:rPr>
                        <a:t>TotalDayMinutes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0 to 350.8</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168.8</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3794919942"/>
                  </a:ext>
                </a:extLst>
              </a:tr>
              <a:tr h="146929">
                <a:tc>
                  <a:txBody>
                    <a:bodyPr/>
                    <a:lstStyle/>
                    <a:p>
                      <a:pPr marL="0" marR="0">
                        <a:spcBef>
                          <a:spcPts val="0"/>
                        </a:spcBef>
                        <a:spcAft>
                          <a:spcPts val="0"/>
                        </a:spcAft>
                      </a:pPr>
                      <a:r>
                        <a:rPr lang="en-US" sz="1100">
                          <a:effectLst/>
                        </a:rPr>
                        <a:t>TotalDayCalls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0 to 165</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137</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3458245229"/>
                  </a:ext>
                </a:extLst>
              </a:tr>
              <a:tr h="146929">
                <a:tc>
                  <a:txBody>
                    <a:bodyPr/>
                    <a:lstStyle/>
                    <a:p>
                      <a:pPr marL="0" marR="0">
                        <a:spcBef>
                          <a:spcPts val="0"/>
                        </a:spcBef>
                        <a:spcAft>
                          <a:spcPts val="0"/>
                        </a:spcAft>
                      </a:pPr>
                      <a:r>
                        <a:rPr lang="en-US" sz="1100">
                          <a:effectLst/>
                        </a:rPr>
                        <a:t>TotalEveMinutes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0 to 363.7</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241.4</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50804674"/>
                  </a:ext>
                </a:extLst>
              </a:tr>
              <a:tr h="146929">
                <a:tc>
                  <a:txBody>
                    <a:bodyPr/>
                    <a:lstStyle/>
                    <a:p>
                      <a:pPr marL="0" marR="0">
                        <a:spcBef>
                          <a:spcPts val="0"/>
                        </a:spcBef>
                        <a:spcAft>
                          <a:spcPts val="0"/>
                        </a:spcAft>
                      </a:pPr>
                      <a:r>
                        <a:rPr lang="en-US" sz="1100">
                          <a:effectLst/>
                        </a:rPr>
                        <a:t>TotalEveCalls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0-170</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107</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1591903893"/>
                  </a:ext>
                </a:extLst>
              </a:tr>
              <a:tr h="146929">
                <a:tc>
                  <a:txBody>
                    <a:bodyPr/>
                    <a:lstStyle/>
                    <a:p>
                      <a:pPr marL="0" marR="0">
                        <a:spcBef>
                          <a:spcPts val="0"/>
                        </a:spcBef>
                        <a:spcAft>
                          <a:spcPts val="0"/>
                        </a:spcAft>
                      </a:pPr>
                      <a:r>
                        <a:rPr lang="en-US" sz="1100">
                          <a:effectLst/>
                        </a:rPr>
                        <a:t>TotalNightMinutes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23.2 to 395</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204.8</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535169383"/>
                  </a:ext>
                </a:extLst>
              </a:tr>
              <a:tr h="146929">
                <a:tc>
                  <a:txBody>
                    <a:bodyPr/>
                    <a:lstStyle/>
                    <a:p>
                      <a:pPr marL="0" marR="0">
                        <a:spcBef>
                          <a:spcPts val="0"/>
                        </a:spcBef>
                        <a:spcAft>
                          <a:spcPts val="0"/>
                        </a:spcAft>
                      </a:pPr>
                      <a:r>
                        <a:rPr lang="en-US" sz="1100">
                          <a:effectLst/>
                        </a:rPr>
                        <a:t>TotalNightCalls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33 to 175</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106</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1650742326"/>
                  </a:ext>
                </a:extLst>
              </a:tr>
              <a:tr h="146929">
                <a:tc>
                  <a:txBody>
                    <a:bodyPr/>
                    <a:lstStyle/>
                    <a:p>
                      <a:pPr marL="0" marR="0">
                        <a:spcBef>
                          <a:spcPts val="0"/>
                        </a:spcBef>
                        <a:spcAft>
                          <a:spcPts val="0"/>
                        </a:spcAft>
                      </a:pPr>
                      <a:r>
                        <a:rPr lang="en-US" sz="1100">
                          <a:effectLst/>
                        </a:rPr>
                        <a:t>TotalIntlMinutes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0 to 20</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15.5</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2790862976"/>
                  </a:ext>
                </a:extLst>
              </a:tr>
              <a:tr h="146929">
                <a:tc>
                  <a:txBody>
                    <a:bodyPr/>
                    <a:lstStyle/>
                    <a:p>
                      <a:pPr marL="0" marR="0">
                        <a:spcBef>
                          <a:spcPts val="0"/>
                        </a:spcBef>
                        <a:spcAft>
                          <a:spcPts val="0"/>
                        </a:spcAft>
                      </a:pPr>
                      <a:r>
                        <a:rPr lang="en-US" sz="1100">
                          <a:effectLst/>
                        </a:rPr>
                        <a:t>TotalIntlCalls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 0 to 20</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4</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2237992092"/>
                  </a:ext>
                </a:extLst>
              </a:tr>
              <a:tr h="146929">
                <a:tc>
                  <a:txBody>
                    <a:bodyPr/>
                    <a:lstStyle/>
                    <a:p>
                      <a:pPr marL="0" marR="0">
                        <a:spcBef>
                          <a:spcPts val="0"/>
                        </a:spcBef>
                        <a:spcAft>
                          <a:spcPts val="0"/>
                        </a:spcAft>
                      </a:pPr>
                      <a:r>
                        <a:rPr lang="en-US" sz="1100">
                          <a:effectLst/>
                        </a:rPr>
                        <a:t>CustomerServiceCalls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0 to 20</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0</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718412515"/>
                  </a:ext>
                </a:extLst>
              </a:tr>
              <a:tr h="146929">
                <a:tc>
                  <a:txBody>
                    <a:bodyPr/>
                    <a:lstStyle/>
                    <a:p>
                      <a:pPr marL="0" marR="0">
                        <a:spcBef>
                          <a:spcPts val="0"/>
                        </a:spcBef>
                        <a:spcAft>
                          <a:spcPts val="0"/>
                        </a:spcAft>
                      </a:pPr>
                      <a:r>
                        <a:rPr lang="en-US" sz="1100">
                          <a:effectLst/>
                        </a:rPr>
                        <a:t>TotalCall</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194 to 418</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354</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2480943206"/>
                  </a:ext>
                </a:extLst>
              </a:tr>
              <a:tr h="146929">
                <a:tc>
                  <a:txBody>
                    <a:bodyPr/>
                    <a:lstStyle/>
                    <a:p>
                      <a:pPr marL="0" marR="0">
                        <a:spcBef>
                          <a:spcPts val="0"/>
                        </a:spcBef>
                        <a:spcAft>
                          <a:spcPts val="0"/>
                        </a:spcAft>
                      </a:pPr>
                      <a:r>
                        <a:rPr lang="en-US" sz="1100">
                          <a:effectLst/>
                        </a:rPr>
                        <a:t>TotalRevenue</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ranges 18.8 to 8476.5, 5 NA's</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593.3</a:t>
                      </a:r>
                      <a:endParaRPr lang="en-US" sz="110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3009191561"/>
                  </a:ext>
                </a:extLst>
              </a:tr>
              <a:tr h="154274">
                <a:tc>
                  <a:txBody>
                    <a:bodyPr/>
                    <a:lstStyle/>
                    <a:p>
                      <a:pPr marL="0" marR="0">
                        <a:spcBef>
                          <a:spcPts val="0"/>
                        </a:spcBef>
                        <a:spcAft>
                          <a:spcPts val="0"/>
                        </a:spcAft>
                      </a:pPr>
                      <a:r>
                        <a:rPr lang="en-US" sz="1100">
                          <a:effectLst/>
                        </a:rPr>
                        <a:t>Churn</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a:effectLst/>
                        </a:rPr>
                        <a:t>has Yes or No</a:t>
                      </a:r>
                      <a:endParaRPr lang="en-US" sz="1100">
                        <a:effectLst/>
                        <a:latin typeface="Times New Roman" panose="02020603050405020304" pitchFamily="18" charset="0"/>
                        <a:ea typeface="Times New Roman" panose="02020603050405020304" pitchFamily="18" charset="0"/>
                      </a:endParaRPr>
                    </a:p>
                  </a:txBody>
                  <a:tcPr marL="43393" marR="43393" marT="0" marB="0"/>
                </a:tc>
                <a:tc>
                  <a:txBody>
                    <a:bodyPr/>
                    <a:lstStyle/>
                    <a:p>
                      <a:pPr marL="0" marR="0">
                        <a:spcBef>
                          <a:spcPts val="0"/>
                        </a:spcBef>
                        <a:spcAft>
                          <a:spcPts val="0"/>
                        </a:spcAft>
                      </a:pPr>
                      <a:r>
                        <a:rPr lang="en-US" sz="1100" dirty="0">
                          <a:effectLst/>
                        </a:rPr>
                        <a:t>No</a:t>
                      </a:r>
                      <a:endParaRPr lang="en-US" sz="1100" dirty="0">
                        <a:effectLst/>
                        <a:latin typeface="Times New Roman" panose="02020603050405020304" pitchFamily="18" charset="0"/>
                        <a:ea typeface="Times New Roman" panose="02020603050405020304" pitchFamily="18" charset="0"/>
                      </a:endParaRPr>
                    </a:p>
                  </a:txBody>
                  <a:tcPr marL="43393" marR="43393" marT="0" marB="0"/>
                </a:tc>
                <a:extLst>
                  <a:ext uri="{0D108BD9-81ED-4DB2-BD59-A6C34878D82A}">
                    <a16:rowId xmlns:a16="http://schemas.microsoft.com/office/drawing/2014/main" val="1282871003"/>
                  </a:ext>
                </a:extLst>
              </a:tr>
            </a:tbl>
          </a:graphicData>
        </a:graphic>
      </p:graphicFrame>
    </p:spTree>
    <p:extLst>
      <p:ext uri="{BB962C8B-B14F-4D97-AF65-F5344CB8AC3E}">
        <p14:creationId xmlns:p14="http://schemas.microsoft.com/office/powerpoint/2010/main" val="3842884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Exploratory Data Analysis (EDA)</a:t>
            </a:r>
            <a:endParaRPr lang="en-US" dirty="0"/>
          </a:p>
        </p:txBody>
      </p:sp>
      <p:pic>
        <p:nvPicPr>
          <p:cNvPr id="5" name="Picture 4"/>
          <p:cNvPicPr>
            <a:picLocks noChangeAspect="1"/>
          </p:cNvPicPr>
          <p:nvPr/>
        </p:nvPicPr>
        <p:blipFill>
          <a:blip r:embed="rId2"/>
          <a:stretch>
            <a:fillRect/>
          </a:stretch>
        </p:blipFill>
        <p:spPr>
          <a:xfrm>
            <a:off x="4218029" y="989045"/>
            <a:ext cx="7428400" cy="5794310"/>
          </a:xfrm>
          <a:prstGeom prst="rect">
            <a:avLst/>
          </a:prstGeom>
        </p:spPr>
      </p:pic>
      <p:sp>
        <p:nvSpPr>
          <p:cNvPr id="6" name="TextBox 5"/>
          <p:cNvSpPr txBox="1"/>
          <p:nvPr/>
        </p:nvSpPr>
        <p:spPr>
          <a:xfrm>
            <a:off x="607083" y="905070"/>
            <a:ext cx="3610946" cy="4247317"/>
          </a:xfrm>
          <a:prstGeom prst="rect">
            <a:avLst/>
          </a:prstGeom>
          <a:noFill/>
        </p:spPr>
        <p:txBody>
          <a:bodyPr wrap="square" rtlCol="0">
            <a:spAutoFit/>
          </a:bodyPr>
          <a:lstStyle/>
          <a:p>
            <a:r>
              <a:rPr lang="en-US" dirty="0" smtClean="0"/>
              <a:t>Discussion:</a:t>
            </a:r>
          </a:p>
          <a:p>
            <a:endParaRPr lang="en-US" dirty="0"/>
          </a:p>
          <a:p>
            <a:r>
              <a:rPr lang="en-US" sz="1200" dirty="0" smtClean="0"/>
              <a:t>Most </a:t>
            </a:r>
            <a:r>
              <a:rPr lang="en-US" sz="1200" dirty="0" err="1" smtClean="0"/>
              <a:t>boolean</a:t>
            </a:r>
            <a:r>
              <a:rPr lang="en-US" sz="1200" dirty="0" smtClean="0"/>
              <a:t> categorical variables were set to Yes or No in the data with exception of Senior Citizen which was 1 or 0. </a:t>
            </a:r>
          </a:p>
          <a:p>
            <a:pPr marL="685800" lvl="1" indent="-228600">
              <a:buAutoNum type="arabicPeriod"/>
            </a:pPr>
            <a:r>
              <a:rPr lang="en-US" sz="1200" dirty="0" smtClean="0"/>
              <a:t>Prior to modeling set this to Yes or No for consistency with other data.</a:t>
            </a:r>
          </a:p>
          <a:p>
            <a:pPr marL="685800" lvl="1" indent="-228600">
              <a:buAutoNum type="arabicPeriod"/>
            </a:pPr>
            <a:endParaRPr lang="en-US" sz="1200" dirty="0"/>
          </a:p>
          <a:p>
            <a:r>
              <a:rPr lang="en-US" sz="1200" dirty="0" smtClean="0"/>
              <a:t>Removed the </a:t>
            </a:r>
            <a:r>
              <a:rPr lang="en-US" sz="1200" dirty="0" err="1" smtClean="0"/>
              <a:t>PhoneService</a:t>
            </a:r>
            <a:r>
              <a:rPr lang="en-US" sz="1200" dirty="0" smtClean="0"/>
              <a:t> column prior to modeling because it is always set to Yes and therefore isn’t really needed.</a:t>
            </a:r>
            <a:endParaRPr lang="en-US" sz="1200" dirty="0"/>
          </a:p>
          <a:p>
            <a:pPr lvl="1"/>
            <a:endParaRPr lang="en-US" sz="1200" dirty="0" smtClean="0"/>
          </a:p>
          <a:p>
            <a:pPr lvl="1"/>
            <a:endParaRPr lang="en-US" sz="1200" dirty="0"/>
          </a:p>
          <a:p>
            <a:r>
              <a:rPr lang="en-US" sz="1200" dirty="0"/>
              <a:t>Removed the </a:t>
            </a:r>
            <a:r>
              <a:rPr lang="en-US" sz="1200" dirty="0" err="1" smtClean="0"/>
              <a:t>CustomerID</a:t>
            </a:r>
            <a:r>
              <a:rPr lang="en-US" sz="1200" dirty="0" smtClean="0"/>
              <a:t> </a:t>
            </a:r>
            <a:r>
              <a:rPr lang="en-US" sz="1200" dirty="0"/>
              <a:t>column prior to modeling </a:t>
            </a:r>
            <a:r>
              <a:rPr lang="en-US" sz="1200" dirty="0" smtClean="0"/>
              <a:t>as it is identity column and the modeling already handles this</a:t>
            </a:r>
          </a:p>
          <a:p>
            <a:endParaRPr lang="en-US" sz="1200" dirty="0"/>
          </a:p>
          <a:p>
            <a:r>
              <a:rPr lang="en-US" sz="1200" dirty="0" smtClean="0"/>
              <a:t>Churn is set as dependent variable during modeling</a:t>
            </a:r>
            <a:endParaRPr lang="en-US" sz="1200" dirty="0"/>
          </a:p>
          <a:p>
            <a:pPr lvl="1"/>
            <a:endParaRPr lang="en-US" sz="1200" dirty="0"/>
          </a:p>
          <a:p>
            <a:endParaRPr lang="en-US" sz="1200" dirty="0" smtClean="0"/>
          </a:p>
          <a:p>
            <a:endParaRPr lang="en-US" dirty="0"/>
          </a:p>
        </p:txBody>
      </p:sp>
    </p:spTree>
    <p:extLst>
      <p:ext uri="{BB962C8B-B14F-4D97-AF65-F5344CB8AC3E}">
        <p14:creationId xmlns:p14="http://schemas.microsoft.com/office/powerpoint/2010/main" val="3687078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956" y="424838"/>
            <a:ext cx="9522433" cy="369332"/>
          </a:xfrm>
        </p:spPr>
        <p:txBody>
          <a:bodyPr/>
          <a:lstStyle/>
          <a:p>
            <a:r>
              <a:rPr lang="en-US" b="1" dirty="0" smtClean="0"/>
              <a:t>Modeling </a:t>
            </a:r>
            <a:r>
              <a:rPr lang="en-US" b="1" dirty="0"/>
              <a:t>R</a:t>
            </a:r>
            <a:r>
              <a:rPr lang="en-US" b="1" dirty="0" smtClean="0"/>
              <a:t>esults of Customer Churn and Confusion Matrix – Tree Model</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300764379"/>
              </p:ext>
            </p:extLst>
          </p:nvPr>
        </p:nvGraphicFramePr>
        <p:xfrm>
          <a:off x="689956" y="1461503"/>
          <a:ext cx="3688080" cy="2097578"/>
        </p:xfrm>
        <a:graphic>
          <a:graphicData uri="http://schemas.openxmlformats.org/drawingml/2006/table">
            <a:tbl>
              <a:tblPr firstRow="1" bandRow="1">
                <a:tableStyleId>{5C22544A-7EE6-4342-B048-85BDC9FD1C3A}</a:tableStyleId>
              </a:tblPr>
              <a:tblGrid>
                <a:gridCol w="1152698">
                  <a:extLst>
                    <a:ext uri="{9D8B030D-6E8A-4147-A177-3AD203B41FA5}">
                      <a16:colId xmlns:a16="http://schemas.microsoft.com/office/drawing/2014/main" val="1845694906"/>
                    </a:ext>
                  </a:extLst>
                </a:gridCol>
                <a:gridCol w="764771">
                  <a:extLst>
                    <a:ext uri="{9D8B030D-6E8A-4147-A177-3AD203B41FA5}">
                      <a16:colId xmlns:a16="http://schemas.microsoft.com/office/drawing/2014/main" val="3833765564"/>
                    </a:ext>
                  </a:extLst>
                </a:gridCol>
                <a:gridCol w="872836">
                  <a:extLst>
                    <a:ext uri="{9D8B030D-6E8A-4147-A177-3AD203B41FA5}">
                      <a16:colId xmlns:a16="http://schemas.microsoft.com/office/drawing/2014/main" val="1110967129"/>
                    </a:ext>
                  </a:extLst>
                </a:gridCol>
                <a:gridCol w="897775">
                  <a:extLst>
                    <a:ext uri="{9D8B030D-6E8A-4147-A177-3AD203B41FA5}">
                      <a16:colId xmlns:a16="http://schemas.microsoft.com/office/drawing/2014/main" val="3516617696"/>
                    </a:ext>
                  </a:extLst>
                </a:gridCol>
              </a:tblGrid>
              <a:tr h="370840">
                <a:tc gridSpan="2">
                  <a:txBody>
                    <a:bodyPr/>
                    <a:lstStyle/>
                    <a:p>
                      <a:r>
                        <a:rPr lang="en-US" b="0" u="sng" dirty="0" smtClean="0">
                          <a:solidFill>
                            <a:schemeClr val="tx1"/>
                          </a:solidFill>
                        </a:rPr>
                        <a:t>Tree</a:t>
                      </a:r>
                      <a:r>
                        <a:rPr lang="en-US" b="0" u="sng" baseline="0" dirty="0" smtClean="0">
                          <a:solidFill>
                            <a:schemeClr val="tx1"/>
                          </a:solidFill>
                        </a:rPr>
                        <a:t> Model</a:t>
                      </a:r>
                      <a:r>
                        <a:rPr lang="en-US" b="0" u="sng" dirty="0" smtClean="0">
                          <a:solidFill>
                            <a:schemeClr val="tx1"/>
                          </a:solidFill>
                        </a:rPr>
                        <a:t>: Churn</a:t>
                      </a:r>
                      <a:endParaRPr lang="en-US" b="0" u="sng" dirty="0">
                        <a:solidFill>
                          <a:schemeClr val="tx1"/>
                        </a:solidFill>
                      </a:endParaRPr>
                    </a:p>
                  </a:txBody>
                  <a:tcPr>
                    <a:noFill/>
                  </a:tcPr>
                </a:tc>
                <a:tc hMerge="1">
                  <a:txBody>
                    <a:bodyPr/>
                    <a:lstStyle/>
                    <a:p>
                      <a:endParaRPr lang="en-US" dirty="0"/>
                    </a:p>
                  </a:txBody>
                  <a:tcPr>
                    <a:noFill/>
                  </a:tcPr>
                </a:tc>
                <a:tc gridSpan="2">
                  <a:txBody>
                    <a:bodyPr/>
                    <a:lstStyle/>
                    <a:p>
                      <a:r>
                        <a:rPr lang="en-US" sz="1400" dirty="0" smtClean="0">
                          <a:solidFill>
                            <a:schemeClr val="tx2">
                              <a:lumMod val="50000"/>
                            </a:schemeClr>
                          </a:solidFill>
                        </a:rPr>
                        <a:t>Predicted</a:t>
                      </a:r>
                      <a:endParaRPr lang="en-US" sz="1400" dirty="0">
                        <a:solidFill>
                          <a:schemeClr val="tx2">
                            <a:lumMod val="50000"/>
                          </a:schemeClr>
                        </a:solidFill>
                      </a:endParaRPr>
                    </a:p>
                  </a:txBody>
                  <a:tcPr>
                    <a:noFill/>
                  </a:tcPr>
                </a:tc>
                <a:tc hMerge="1">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3949164329"/>
                  </a:ext>
                </a:extLst>
              </a:tr>
              <a:tr h="370840">
                <a:tc>
                  <a:txBody>
                    <a:bodyPr/>
                    <a:lstStyle/>
                    <a:p>
                      <a:endParaRPr lang="en-US" dirty="0"/>
                    </a:p>
                  </a:txBody>
                  <a:tcPr>
                    <a:noFill/>
                  </a:tcPr>
                </a:tc>
                <a:tc>
                  <a:txBody>
                    <a:bodyPr/>
                    <a:lstStyle/>
                    <a:p>
                      <a:pPr algn="ctr"/>
                      <a:endParaRPr lang="en-US" dirty="0"/>
                    </a:p>
                  </a:txBody>
                  <a:tcPr>
                    <a:noFill/>
                  </a:tcPr>
                </a:tc>
                <a:tc>
                  <a:txBody>
                    <a:bodyPr/>
                    <a:lstStyle/>
                    <a:p>
                      <a:pPr algn="ctr"/>
                      <a:r>
                        <a:rPr lang="en-US" b="1" dirty="0" smtClean="0"/>
                        <a:t>No</a:t>
                      </a:r>
                      <a:endParaRPr lang="en-US" b="1" dirty="0"/>
                    </a:p>
                  </a:txBody>
                  <a:tcPr>
                    <a:solidFill>
                      <a:schemeClr val="accent1">
                        <a:lumMod val="60000"/>
                        <a:lumOff val="40000"/>
                      </a:schemeClr>
                    </a:solidFill>
                  </a:tcPr>
                </a:tc>
                <a:tc>
                  <a:txBody>
                    <a:bodyPr/>
                    <a:lstStyle/>
                    <a:p>
                      <a:pPr algn="ctr"/>
                      <a:r>
                        <a:rPr lang="en-US" b="1" dirty="0" smtClean="0"/>
                        <a:t>Yes</a:t>
                      </a:r>
                      <a:endParaRPr lang="en-US" b="1" dirty="0"/>
                    </a:p>
                  </a:txBody>
                  <a:tcPr>
                    <a:solidFill>
                      <a:schemeClr val="accent1">
                        <a:lumMod val="60000"/>
                        <a:lumOff val="40000"/>
                      </a:schemeClr>
                    </a:solidFill>
                  </a:tcPr>
                </a:tc>
                <a:extLst>
                  <a:ext uri="{0D108BD9-81ED-4DB2-BD59-A6C34878D82A}">
                    <a16:rowId xmlns:a16="http://schemas.microsoft.com/office/drawing/2014/main" val="3845263072"/>
                  </a:ext>
                </a:extLst>
              </a:tr>
              <a:tr h="370840">
                <a:tc rowSpan="2">
                  <a:txBody>
                    <a:bodyPr/>
                    <a:lstStyle/>
                    <a:p>
                      <a:pPr marL="0" algn="l" defTabSz="457200" rtl="0" eaLnBrk="1" latinLnBrk="0" hangingPunct="1"/>
                      <a:r>
                        <a:rPr lang="en-US" sz="1600" b="1" kern="1200" dirty="0" smtClean="0">
                          <a:solidFill>
                            <a:schemeClr val="tx2">
                              <a:lumMod val="50000"/>
                            </a:schemeClr>
                          </a:solidFill>
                          <a:latin typeface="+mn-lt"/>
                          <a:ea typeface="+mn-ea"/>
                          <a:cs typeface="+mn-cs"/>
                        </a:rPr>
                        <a:t>Actual</a:t>
                      </a:r>
                      <a:endParaRPr lang="en-US" sz="1600" b="1" kern="1200" dirty="0">
                        <a:solidFill>
                          <a:schemeClr val="tx2">
                            <a:lumMod val="50000"/>
                          </a:schemeClr>
                        </a:solidFill>
                        <a:latin typeface="+mn-lt"/>
                        <a:ea typeface="+mn-ea"/>
                        <a:cs typeface="+mn-cs"/>
                      </a:endParaRPr>
                    </a:p>
                  </a:txBody>
                  <a:tcPr>
                    <a:solidFill>
                      <a:schemeClr val="accent1">
                        <a:lumMod val="60000"/>
                        <a:lumOff val="40000"/>
                      </a:schemeClr>
                    </a:solidFill>
                  </a:tcPr>
                </a:tc>
                <a:tc>
                  <a:txBody>
                    <a:bodyPr/>
                    <a:lstStyle/>
                    <a:p>
                      <a:pPr marL="0" algn="ctr" defTabSz="457200" rtl="0" eaLnBrk="1" latinLnBrk="0" hangingPunct="1"/>
                      <a:r>
                        <a:rPr lang="en-US" sz="1800" b="1" kern="1200" dirty="0" smtClean="0">
                          <a:solidFill>
                            <a:schemeClr val="dk1"/>
                          </a:solidFill>
                          <a:latin typeface="+mn-lt"/>
                          <a:ea typeface="+mn-ea"/>
                          <a:cs typeface="+mn-cs"/>
                        </a:rPr>
                        <a:t>No</a:t>
                      </a:r>
                      <a:endParaRPr lang="en-US" sz="1800" b="1" kern="1200" dirty="0">
                        <a:solidFill>
                          <a:schemeClr val="dk1"/>
                        </a:solidFill>
                        <a:latin typeface="+mn-lt"/>
                        <a:ea typeface="+mn-ea"/>
                        <a:cs typeface="+mn-cs"/>
                      </a:endParaRPr>
                    </a:p>
                  </a:txBody>
                  <a:tcPr>
                    <a:solidFill>
                      <a:schemeClr val="accent1">
                        <a:lumMod val="60000"/>
                        <a:lumOff val="40000"/>
                      </a:schemeClr>
                    </a:solidFill>
                  </a:tcPr>
                </a:tc>
                <a:tc>
                  <a:txBody>
                    <a:bodyPr/>
                    <a:lstStyle/>
                    <a:p>
                      <a:pPr algn="ctr"/>
                      <a:r>
                        <a:rPr lang="en-US" b="1" dirty="0" smtClean="0">
                          <a:solidFill>
                            <a:schemeClr val="bg1"/>
                          </a:solidFill>
                        </a:rPr>
                        <a:t>1,371</a:t>
                      </a:r>
                      <a:endParaRPr lang="en-US" b="1" dirty="0">
                        <a:solidFill>
                          <a:schemeClr val="bg1"/>
                        </a:solidFill>
                      </a:endParaRPr>
                    </a:p>
                  </a:txBody>
                  <a:tcPr>
                    <a:solidFill>
                      <a:srgbClr val="22698C"/>
                    </a:solidFill>
                  </a:tcPr>
                </a:tc>
                <a:tc>
                  <a:txBody>
                    <a:bodyPr/>
                    <a:lstStyle/>
                    <a:p>
                      <a:pPr algn="ctr"/>
                      <a:r>
                        <a:rPr lang="en-US" b="1" dirty="0" smtClean="0">
                          <a:solidFill>
                            <a:schemeClr val="bg1"/>
                          </a:solidFill>
                        </a:rPr>
                        <a:t>54</a:t>
                      </a:r>
                      <a:endParaRPr lang="en-US" b="1" dirty="0">
                        <a:solidFill>
                          <a:schemeClr val="bg1"/>
                        </a:solidFill>
                      </a:endParaRPr>
                    </a:p>
                  </a:txBody>
                  <a:tcPr>
                    <a:solidFill>
                      <a:schemeClr val="tx1"/>
                    </a:solidFill>
                  </a:tcPr>
                </a:tc>
                <a:extLst>
                  <a:ext uri="{0D108BD9-81ED-4DB2-BD59-A6C34878D82A}">
                    <a16:rowId xmlns:a16="http://schemas.microsoft.com/office/drawing/2014/main" val="2553729491"/>
                  </a:ext>
                </a:extLst>
              </a:tr>
              <a:tr h="350058">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lt1"/>
                        </a:solidFill>
                        <a:latin typeface="+mn-lt"/>
                        <a:ea typeface="+mn-ea"/>
                        <a:cs typeface="+mn-cs"/>
                      </a:endParaRP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Yes</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68</a:t>
                      </a:r>
                    </a:p>
                  </a:txBody>
                  <a:tcPr>
                    <a:solidFill>
                      <a:schemeClr val="tx1"/>
                    </a:solidFill>
                  </a:tcPr>
                </a:tc>
                <a:tc>
                  <a:txBody>
                    <a:bodyPr/>
                    <a:lstStyle/>
                    <a:p>
                      <a:pPr algn="ctr"/>
                      <a:r>
                        <a:rPr lang="en-US" sz="1800" b="1" kern="1200" dirty="0" smtClean="0">
                          <a:solidFill>
                            <a:schemeClr val="lt1"/>
                          </a:solidFill>
                          <a:latin typeface="+mn-lt"/>
                          <a:ea typeface="+mn-ea"/>
                          <a:cs typeface="+mn-cs"/>
                        </a:rPr>
                        <a:t>174</a:t>
                      </a:r>
                      <a:endParaRPr lang="en-US" sz="1800" b="1" kern="1200" dirty="0">
                        <a:solidFill>
                          <a:schemeClr val="lt1"/>
                        </a:solidFill>
                        <a:latin typeface="+mn-lt"/>
                        <a:ea typeface="+mn-ea"/>
                        <a:cs typeface="+mn-cs"/>
                      </a:endParaRPr>
                    </a:p>
                  </a:txBody>
                  <a:tcPr>
                    <a:solidFill>
                      <a:srgbClr val="22698C"/>
                    </a:solidFill>
                  </a:tcPr>
                </a:tc>
                <a:extLst>
                  <a:ext uri="{0D108BD9-81ED-4DB2-BD59-A6C34878D82A}">
                    <a16:rowId xmlns:a16="http://schemas.microsoft.com/office/drawing/2014/main" val="3740670641"/>
                  </a:ext>
                </a:extLst>
              </a:tr>
              <a:tr h="350058">
                <a:tc gridSpan="4">
                  <a:txBody>
                    <a:bodyPr/>
                    <a:lstStyle/>
                    <a:p>
                      <a:pPr marL="0" algn="r" defTabSz="457200" rtl="0" eaLnBrk="1" latinLnBrk="0" hangingPunct="1"/>
                      <a:r>
                        <a:rPr lang="en-US" sz="1600" b="1" kern="1200" dirty="0" smtClean="0">
                          <a:solidFill>
                            <a:schemeClr val="tx2">
                              <a:lumMod val="50000"/>
                            </a:schemeClr>
                          </a:solidFill>
                          <a:latin typeface="+mn-lt"/>
                          <a:ea typeface="+mn-ea"/>
                          <a:cs typeface="+mn-cs"/>
                        </a:rPr>
                        <a:t>Total</a:t>
                      </a:r>
                      <a:r>
                        <a:rPr lang="en-US" sz="1600" b="1" kern="1200" baseline="0" dirty="0" smtClean="0">
                          <a:solidFill>
                            <a:schemeClr val="tx2">
                              <a:lumMod val="50000"/>
                            </a:schemeClr>
                          </a:solidFill>
                          <a:latin typeface="+mn-lt"/>
                          <a:ea typeface="+mn-ea"/>
                          <a:cs typeface="+mn-cs"/>
                        </a:rPr>
                        <a:t>  1,667</a:t>
                      </a:r>
                      <a:endParaRPr lang="en-US" sz="1600" b="1" kern="1200" dirty="0">
                        <a:solidFill>
                          <a:schemeClr val="tx2">
                            <a:lumMod val="50000"/>
                          </a:schemeClr>
                        </a:solidFill>
                        <a:latin typeface="+mn-lt"/>
                        <a:ea typeface="+mn-ea"/>
                        <a:cs typeface="+mn-cs"/>
                      </a:endParaRPr>
                    </a:p>
                  </a:txBody>
                  <a:tcPr>
                    <a:no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dk1"/>
                        </a:solidFill>
                        <a:latin typeface="+mn-lt"/>
                        <a:ea typeface="+mn-ea"/>
                        <a:cs typeface="+mn-cs"/>
                      </a:endParaRPr>
                    </a:p>
                  </a:txBody>
                  <a:tcPr>
                    <a:solidFill>
                      <a:schemeClr val="accent1">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lt1"/>
                        </a:solidFill>
                        <a:latin typeface="+mn-lt"/>
                        <a:ea typeface="+mn-ea"/>
                        <a:cs typeface="+mn-cs"/>
                      </a:endParaRPr>
                    </a:p>
                  </a:txBody>
                  <a:tcPr>
                    <a:solidFill>
                      <a:schemeClr val="tx1"/>
                    </a:solidFill>
                  </a:tcPr>
                </a:tc>
                <a:tc hMerge="1">
                  <a:txBody>
                    <a:bodyPr/>
                    <a:lstStyle/>
                    <a:p>
                      <a:pPr algn="ctr"/>
                      <a:endParaRPr lang="en-US" sz="1800" b="1" kern="1200" dirty="0">
                        <a:solidFill>
                          <a:schemeClr val="lt1"/>
                        </a:solidFill>
                        <a:latin typeface="+mn-lt"/>
                        <a:ea typeface="+mn-ea"/>
                        <a:cs typeface="+mn-cs"/>
                      </a:endParaRPr>
                    </a:p>
                  </a:txBody>
                  <a:tcPr>
                    <a:solidFill>
                      <a:srgbClr val="22698C"/>
                    </a:solidFill>
                  </a:tcPr>
                </a:tc>
                <a:extLst>
                  <a:ext uri="{0D108BD9-81ED-4DB2-BD59-A6C34878D82A}">
                    <a16:rowId xmlns:a16="http://schemas.microsoft.com/office/drawing/2014/main" val="3847316318"/>
                  </a:ext>
                </a:extLst>
              </a:tr>
            </a:tbl>
          </a:graphicData>
        </a:graphic>
      </p:graphicFrame>
      <p:sp>
        <p:nvSpPr>
          <p:cNvPr id="7" name="TextBox 6"/>
          <p:cNvSpPr txBox="1"/>
          <p:nvPr/>
        </p:nvSpPr>
        <p:spPr>
          <a:xfrm>
            <a:off x="4814589" y="1627508"/>
            <a:ext cx="4480560" cy="1846659"/>
          </a:xfrm>
          <a:prstGeom prst="rect">
            <a:avLst/>
          </a:prstGeom>
          <a:noFill/>
        </p:spPr>
        <p:txBody>
          <a:bodyPr wrap="square" rtlCol="0">
            <a:spAutoFit/>
          </a:bodyPr>
          <a:lstStyle/>
          <a:p>
            <a:r>
              <a:rPr lang="en-US" sz="1200" dirty="0" smtClean="0"/>
              <a:t>Breakdown</a:t>
            </a:r>
            <a:endParaRPr lang="en-US" sz="1200" dirty="0"/>
          </a:p>
          <a:p>
            <a:endParaRPr lang="en-US" sz="1200" dirty="0"/>
          </a:p>
          <a:p>
            <a:r>
              <a:rPr lang="en-US" sz="1200" dirty="0"/>
              <a:t>      - Agreement between </a:t>
            </a:r>
            <a:r>
              <a:rPr lang="en-US" sz="1200" dirty="0" smtClean="0"/>
              <a:t>actual </a:t>
            </a:r>
            <a:r>
              <a:rPr lang="en-US" sz="1200" dirty="0"/>
              <a:t>and </a:t>
            </a:r>
            <a:r>
              <a:rPr lang="en-US" sz="1200" dirty="0" smtClean="0"/>
              <a:t>predicted</a:t>
            </a:r>
            <a:endParaRPr lang="en-US" sz="1200" dirty="0"/>
          </a:p>
          <a:p>
            <a:endParaRPr lang="en-US" sz="1200" dirty="0"/>
          </a:p>
          <a:p>
            <a:r>
              <a:rPr lang="en-US" sz="1200" dirty="0"/>
              <a:t>      - </a:t>
            </a:r>
            <a:r>
              <a:rPr lang="en-US" sz="1200" dirty="0" smtClean="0"/>
              <a:t>Prediction not matching actual</a:t>
            </a:r>
            <a:endParaRPr lang="en-US" sz="1200" dirty="0"/>
          </a:p>
          <a:p>
            <a:pPr lvl="1"/>
            <a:endParaRPr lang="en-US" sz="1200" dirty="0"/>
          </a:p>
          <a:p>
            <a:pPr lvl="1"/>
            <a:endParaRPr lang="en-US" sz="1200" dirty="0"/>
          </a:p>
          <a:p>
            <a:r>
              <a:rPr lang="en-US" sz="1200" dirty="0" smtClean="0"/>
              <a:t>Result: 1371+174=1545 Correct, 1545/1667 </a:t>
            </a:r>
            <a:endParaRPr lang="en-US" sz="1200" dirty="0" smtClean="0"/>
          </a:p>
          <a:p>
            <a:r>
              <a:rPr lang="en-US" dirty="0" smtClean="0"/>
              <a:t>= </a:t>
            </a:r>
            <a:r>
              <a:rPr lang="en-US" b="1" dirty="0" smtClean="0"/>
              <a:t>92.6% Accuracy</a:t>
            </a:r>
            <a:r>
              <a:rPr lang="en-US" dirty="0" smtClean="0"/>
              <a:t>  </a:t>
            </a:r>
            <a:endParaRPr lang="en-US" dirty="0"/>
          </a:p>
        </p:txBody>
      </p:sp>
      <p:sp>
        <p:nvSpPr>
          <p:cNvPr id="4" name="Rectangle 3"/>
          <p:cNvSpPr/>
          <p:nvPr/>
        </p:nvSpPr>
        <p:spPr bwMode="auto">
          <a:xfrm>
            <a:off x="4814589" y="2019751"/>
            <a:ext cx="232756" cy="224444"/>
          </a:xfrm>
          <a:prstGeom prst="rect">
            <a:avLst/>
          </a:prstGeom>
          <a:solidFill>
            <a:srgbClr val="22698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latin typeface="Arial" charset="0"/>
              <a:ea typeface="ＭＳ Ｐゴシック" charset="0"/>
              <a:cs typeface="ＭＳ Ｐゴシック" charset="0"/>
            </a:endParaRPr>
          </a:p>
        </p:txBody>
      </p:sp>
      <p:sp>
        <p:nvSpPr>
          <p:cNvPr id="9" name="Rectangle 8"/>
          <p:cNvSpPr/>
          <p:nvPr/>
        </p:nvSpPr>
        <p:spPr bwMode="auto">
          <a:xfrm>
            <a:off x="4814589" y="2398070"/>
            <a:ext cx="232756" cy="224444"/>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latin typeface="Arial" charset="0"/>
              <a:ea typeface="ＭＳ Ｐゴシック" charset="0"/>
              <a:cs typeface="ＭＳ Ｐゴシック" charset="0"/>
            </a:endParaRPr>
          </a:p>
        </p:txBody>
      </p:sp>
      <p:pic>
        <p:nvPicPr>
          <p:cNvPr id="8" name="Picture 7"/>
          <p:cNvPicPr>
            <a:picLocks noChangeAspect="1"/>
          </p:cNvPicPr>
          <p:nvPr/>
        </p:nvPicPr>
        <p:blipFill>
          <a:blip r:embed="rId2"/>
          <a:stretch>
            <a:fillRect/>
          </a:stretch>
        </p:blipFill>
        <p:spPr>
          <a:xfrm>
            <a:off x="156307" y="3628042"/>
            <a:ext cx="5183184" cy="3113639"/>
          </a:xfrm>
          <a:prstGeom prst="rect">
            <a:avLst/>
          </a:prstGeom>
        </p:spPr>
      </p:pic>
    </p:spTree>
    <p:extLst>
      <p:ext uri="{BB962C8B-B14F-4D97-AF65-F5344CB8AC3E}">
        <p14:creationId xmlns:p14="http://schemas.microsoft.com/office/powerpoint/2010/main" val="3901202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97274857"/>
              </p:ext>
            </p:extLst>
          </p:nvPr>
        </p:nvGraphicFramePr>
        <p:xfrm>
          <a:off x="683284" y="1309212"/>
          <a:ext cx="3688080" cy="1828338"/>
        </p:xfrm>
        <a:graphic>
          <a:graphicData uri="http://schemas.openxmlformats.org/drawingml/2006/table">
            <a:tbl>
              <a:tblPr firstRow="1" bandRow="1">
                <a:tableStyleId>{5C22544A-7EE6-4342-B048-85BDC9FD1C3A}</a:tableStyleId>
              </a:tblPr>
              <a:tblGrid>
                <a:gridCol w="1152698">
                  <a:extLst>
                    <a:ext uri="{9D8B030D-6E8A-4147-A177-3AD203B41FA5}">
                      <a16:colId xmlns:a16="http://schemas.microsoft.com/office/drawing/2014/main" val="1845694906"/>
                    </a:ext>
                  </a:extLst>
                </a:gridCol>
                <a:gridCol w="764771">
                  <a:extLst>
                    <a:ext uri="{9D8B030D-6E8A-4147-A177-3AD203B41FA5}">
                      <a16:colId xmlns:a16="http://schemas.microsoft.com/office/drawing/2014/main" val="3833765564"/>
                    </a:ext>
                  </a:extLst>
                </a:gridCol>
                <a:gridCol w="872836">
                  <a:extLst>
                    <a:ext uri="{9D8B030D-6E8A-4147-A177-3AD203B41FA5}">
                      <a16:colId xmlns:a16="http://schemas.microsoft.com/office/drawing/2014/main" val="1110967129"/>
                    </a:ext>
                  </a:extLst>
                </a:gridCol>
                <a:gridCol w="897775">
                  <a:extLst>
                    <a:ext uri="{9D8B030D-6E8A-4147-A177-3AD203B41FA5}">
                      <a16:colId xmlns:a16="http://schemas.microsoft.com/office/drawing/2014/main" val="3516617696"/>
                    </a:ext>
                  </a:extLst>
                </a:gridCol>
              </a:tblGrid>
              <a:tr h="370840">
                <a:tc gridSpan="2">
                  <a:txBody>
                    <a:bodyPr/>
                    <a:lstStyle/>
                    <a:p>
                      <a:r>
                        <a:rPr lang="en-US" b="0" u="sng" dirty="0" smtClean="0">
                          <a:solidFill>
                            <a:schemeClr val="tx1"/>
                          </a:solidFill>
                        </a:rPr>
                        <a:t>Rpart: Churn</a:t>
                      </a:r>
                      <a:endParaRPr lang="en-US" b="0" u="sng" dirty="0">
                        <a:solidFill>
                          <a:schemeClr val="tx1"/>
                        </a:solidFill>
                      </a:endParaRPr>
                    </a:p>
                  </a:txBody>
                  <a:tcPr>
                    <a:noFill/>
                  </a:tcPr>
                </a:tc>
                <a:tc hMerge="1">
                  <a:txBody>
                    <a:bodyPr/>
                    <a:lstStyle/>
                    <a:p>
                      <a:endParaRPr lang="en-US" dirty="0"/>
                    </a:p>
                  </a:txBody>
                  <a:tcPr>
                    <a:noFill/>
                  </a:tcPr>
                </a:tc>
                <a:tc gridSpan="2">
                  <a:txBody>
                    <a:bodyPr/>
                    <a:lstStyle/>
                    <a:p>
                      <a:r>
                        <a:rPr lang="en-US" sz="1400" dirty="0" smtClean="0">
                          <a:solidFill>
                            <a:schemeClr val="tx2">
                              <a:lumMod val="50000"/>
                            </a:schemeClr>
                          </a:solidFill>
                        </a:rPr>
                        <a:t>Predicted</a:t>
                      </a:r>
                      <a:endParaRPr lang="en-US" sz="1400" dirty="0">
                        <a:solidFill>
                          <a:schemeClr val="tx2">
                            <a:lumMod val="50000"/>
                          </a:schemeClr>
                        </a:solidFill>
                      </a:endParaRPr>
                    </a:p>
                  </a:txBody>
                  <a:tcPr>
                    <a:noFill/>
                  </a:tcPr>
                </a:tc>
                <a:tc hMerge="1">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3949164329"/>
                  </a:ext>
                </a:extLst>
              </a:tr>
              <a:tr h="370840">
                <a:tc>
                  <a:txBody>
                    <a:bodyPr/>
                    <a:lstStyle/>
                    <a:p>
                      <a:endParaRPr lang="en-US" dirty="0"/>
                    </a:p>
                  </a:txBody>
                  <a:tcPr>
                    <a:noFill/>
                  </a:tcPr>
                </a:tc>
                <a:tc>
                  <a:txBody>
                    <a:bodyPr/>
                    <a:lstStyle/>
                    <a:p>
                      <a:pPr algn="ctr"/>
                      <a:endParaRPr lang="en-US" dirty="0"/>
                    </a:p>
                  </a:txBody>
                  <a:tcPr>
                    <a:noFill/>
                  </a:tcPr>
                </a:tc>
                <a:tc>
                  <a:txBody>
                    <a:bodyPr/>
                    <a:lstStyle/>
                    <a:p>
                      <a:pPr algn="ctr"/>
                      <a:r>
                        <a:rPr lang="en-US" b="1" dirty="0" smtClean="0"/>
                        <a:t>No</a:t>
                      </a:r>
                      <a:endParaRPr lang="en-US" b="1" dirty="0"/>
                    </a:p>
                  </a:txBody>
                  <a:tcPr>
                    <a:solidFill>
                      <a:schemeClr val="accent1">
                        <a:lumMod val="60000"/>
                        <a:lumOff val="40000"/>
                      </a:schemeClr>
                    </a:solidFill>
                  </a:tcPr>
                </a:tc>
                <a:tc>
                  <a:txBody>
                    <a:bodyPr/>
                    <a:lstStyle/>
                    <a:p>
                      <a:pPr algn="ctr"/>
                      <a:r>
                        <a:rPr lang="en-US" b="1" dirty="0" smtClean="0"/>
                        <a:t>Yes</a:t>
                      </a:r>
                      <a:endParaRPr lang="en-US" b="1" dirty="0"/>
                    </a:p>
                  </a:txBody>
                  <a:tcPr>
                    <a:solidFill>
                      <a:schemeClr val="accent1">
                        <a:lumMod val="60000"/>
                        <a:lumOff val="40000"/>
                      </a:schemeClr>
                    </a:solidFill>
                  </a:tcPr>
                </a:tc>
                <a:extLst>
                  <a:ext uri="{0D108BD9-81ED-4DB2-BD59-A6C34878D82A}">
                    <a16:rowId xmlns:a16="http://schemas.microsoft.com/office/drawing/2014/main" val="3845263072"/>
                  </a:ext>
                </a:extLst>
              </a:tr>
              <a:tr h="370840">
                <a:tc rowSpan="2">
                  <a:txBody>
                    <a:bodyPr/>
                    <a:lstStyle/>
                    <a:p>
                      <a:pPr marL="0" algn="l" defTabSz="457200" rtl="0" eaLnBrk="1" latinLnBrk="0" hangingPunct="1"/>
                      <a:r>
                        <a:rPr lang="en-US" sz="1600" b="1" kern="1200" dirty="0" smtClean="0">
                          <a:solidFill>
                            <a:schemeClr val="tx2">
                              <a:lumMod val="50000"/>
                            </a:schemeClr>
                          </a:solidFill>
                          <a:latin typeface="+mn-lt"/>
                          <a:ea typeface="+mn-ea"/>
                          <a:cs typeface="+mn-cs"/>
                        </a:rPr>
                        <a:t>Actual</a:t>
                      </a:r>
                      <a:endParaRPr lang="en-US" sz="1600" b="1" kern="1200" dirty="0">
                        <a:solidFill>
                          <a:schemeClr val="tx2">
                            <a:lumMod val="50000"/>
                          </a:schemeClr>
                        </a:solidFill>
                        <a:latin typeface="+mn-lt"/>
                        <a:ea typeface="+mn-ea"/>
                        <a:cs typeface="+mn-cs"/>
                      </a:endParaRPr>
                    </a:p>
                  </a:txBody>
                  <a:tcPr>
                    <a:solidFill>
                      <a:schemeClr val="accent1">
                        <a:lumMod val="60000"/>
                        <a:lumOff val="40000"/>
                      </a:schemeClr>
                    </a:solidFill>
                  </a:tcPr>
                </a:tc>
                <a:tc>
                  <a:txBody>
                    <a:bodyPr/>
                    <a:lstStyle/>
                    <a:p>
                      <a:pPr marL="0" algn="ctr" defTabSz="457200" rtl="0" eaLnBrk="1" latinLnBrk="0" hangingPunct="1"/>
                      <a:r>
                        <a:rPr lang="en-US" sz="1800" b="1" kern="1200" dirty="0" smtClean="0">
                          <a:solidFill>
                            <a:schemeClr val="dk1"/>
                          </a:solidFill>
                          <a:latin typeface="+mn-lt"/>
                          <a:ea typeface="+mn-ea"/>
                          <a:cs typeface="+mn-cs"/>
                        </a:rPr>
                        <a:t>No</a:t>
                      </a:r>
                      <a:endParaRPr lang="en-US" sz="1800" b="1" kern="1200" dirty="0">
                        <a:solidFill>
                          <a:schemeClr val="dk1"/>
                        </a:solidFill>
                        <a:latin typeface="+mn-lt"/>
                        <a:ea typeface="+mn-ea"/>
                        <a:cs typeface="+mn-cs"/>
                      </a:endParaRPr>
                    </a:p>
                  </a:txBody>
                  <a:tcPr>
                    <a:solidFill>
                      <a:schemeClr val="accent1">
                        <a:lumMod val="60000"/>
                        <a:lumOff val="40000"/>
                      </a:schemeClr>
                    </a:solidFill>
                  </a:tcPr>
                </a:tc>
                <a:tc>
                  <a:txBody>
                    <a:bodyPr/>
                    <a:lstStyle/>
                    <a:p>
                      <a:pPr algn="ctr"/>
                      <a:r>
                        <a:rPr lang="en-US" b="1" dirty="0" smtClean="0">
                          <a:solidFill>
                            <a:schemeClr val="bg1"/>
                          </a:solidFill>
                        </a:rPr>
                        <a:t>1,409</a:t>
                      </a:r>
                      <a:endParaRPr lang="en-US" b="1" dirty="0">
                        <a:solidFill>
                          <a:schemeClr val="bg1"/>
                        </a:solidFill>
                      </a:endParaRPr>
                    </a:p>
                  </a:txBody>
                  <a:tcPr>
                    <a:solidFill>
                      <a:srgbClr val="22698C"/>
                    </a:solidFill>
                  </a:tcPr>
                </a:tc>
                <a:tc>
                  <a:txBody>
                    <a:bodyPr/>
                    <a:lstStyle/>
                    <a:p>
                      <a:pPr algn="ctr"/>
                      <a:r>
                        <a:rPr lang="en-US" b="1" dirty="0" smtClean="0">
                          <a:solidFill>
                            <a:schemeClr val="bg1"/>
                          </a:solidFill>
                        </a:rPr>
                        <a:t>16</a:t>
                      </a:r>
                      <a:endParaRPr lang="en-US" b="1" dirty="0">
                        <a:solidFill>
                          <a:schemeClr val="bg1"/>
                        </a:solidFill>
                      </a:endParaRPr>
                    </a:p>
                  </a:txBody>
                  <a:tcPr>
                    <a:solidFill>
                      <a:schemeClr val="tx1"/>
                    </a:solidFill>
                  </a:tcPr>
                </a:tc>
                <a:extLst>
                  <a:ext uri="{0D108BD9-81ED-4DB2-BD59-A6C34878D82A}">
                    <a16:rowId xmlns:a16="http://schemas.microsoft.com/office/drawing/2014/main" val="2553729491"/>
                  </a:ext>
                </a:extLst>
              </a:tr>
              <a:tr h="350058">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lt1"/>
                        </a:solidFill>
                        <a:latin typeface="+mn-lt"/>
                        <a:ea typeface="+mn-ea"/>
                        <a:cs typeface="+mn-cs"/>
                      </a:endParaRP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Yes</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60</a:t>
                      </a:r>
                    </a:p>
                  </a:txBody>
                  <a:tcPr>
                    <a:solidFill>
                      <a:schemeClr val="tx1"/>
                    </a:solidFill>
                  </a:tcPr>
                </a:tc>
                <a:tc>
                  <a:txBody>
                    <a:bodyPr/>
                    <a:lstStyle/>
                    <a:p>
                      <a:pPr algn="ctr"/>
                      <a:r>
                        <a:rPr lang="en-US" sz="1800" b="1" kern="1200" dirty="0" smtClean="0">
                          <a:solidFill>
                            <a:schemeClr val="lt1"/>
                          </a:solidFill>
                          <a:latin typeface="+mn-lt"/>
                          <a:ea typeface="+mn-ea"/>
                          <a:cs typeface="+mn-cs"/>
                        </a:rPr>
                        <a:t>182</a:t>
                      </a:r>
                      <a:endParaRPr lang="en-US" sz="1800" b="1" kern="1200" dirty="0">
                        <a:solidFill>
                          <a:schemeClr val="lt1"/>
                        </a:solidFill>
                        <a:latin typeface="+mn-lt"/>
                        <a:ea typeface="+mn-ea"/>
                        <a:cs typeface="+mn-cs"/>
                      </a:endParaRPr>
                    </a:p>
                  </a:txBody>
                  <a:tcPr>
                    <a:solidFill>
                      <a:srgbClr val="22698C"/>
                    </a:solidFill>
                  </a:tcPr>
                </a:tc>
                <a:extLst>
                  <a:ext uri="{0D108BD9-81ED-4DB2-BD59-A6C34878D82A}">
                    <a16:rowId xmlns:a16="http://schemas.microsoft.com/office/drawing/2014/main" val="3740670641"/>
                  </a:ext>
                </a:extLst>
              </a:tr>
              <a:tr h="350058">
                <a:tc gridSpan="4">
                  <a:txBody>
                    <a:bodyPr/>
                    <a:lstStyle/>
                    <a:p>
                      <a:pPr marL="0" algn="r" defTabSz="457200" rtl="0" eaLnBrk="1" latinLnBrk="0" hangingPunct="1"/>
                      <a:r>
                        <a:rPr lang="en-US" sz="1600" b="1" kern="1200" dirty="0" smtClean="0">
                          <a:solidFill>
                            <a:schemeClr val="tx2">
                              <a:lumMod val="50000"/>
                            </a:schemeClr>
                          </a:solidFill>
                          <a:latin typeface="+mn-lt"/>
                          <a:ea typeface="+mn-ea"/>
                          <a:cs typeface="+mn-cs"/>
                        </a:rPr>
                        <a:t>Total</a:t>
                      </a:r>
                      <a:r>
                        <a:rPr lang="en-US" sz="1600" b="1" kern="1200" baseline="0" dirty="0" smtClean="0">
                          <a:solidFill>
                            <a:schemeClr val="tx2">
                              <a:lumMod val="50000"/>
                            </a:schemeClr>
                          </a:solidFill>
                          <a:latin typeface="+mn-lt"/>
                          <a:ea typeface="+mn-ea"/>
                          <a:cs typeface="+mn-cs"/>
                        </a:rPr>
                        <a:t>  1,667</a:t>
                      </a:r>
                      <a:endParaRPr lang="en-US" sz="1600" b="1" kern="1200" dirty="0">
                        <a:solidFill>
                          <a:schemeClr val="tx2">
                            <a:lumMod val="50000"/>
                          </a:schemeClr>
                        </a:solidFill>
                        <a:latin typeface="+mn-lt"/>
                        <a:ea typeface="+mn-ea"/>
                        <a:cs typeface="+mn-cs"/>
                      </a:endParaRPr>
                    </a:p>
                  </a:txBody>
                  <a:tcPr>
                    <a:no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dk1"/>
                        </a:solidFill>
                        <a:latin typeface="+mn-lt"/>
                        <a:ea typeface="+mn-ea"/>
                        <a:cs typeface="+mn-cs"/>
                      </a:endParaRPr>
                    </a:p>
                  </a:txBody>
                  <a:tcPr>
                    <a:solidFill>
                      <a:schemeClr val="accent1">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lt1"/>
                        </a:solidFill>
                        <a:latin typeface="+mn-lt"/>
                        <a:ea typeface="+mn-ea"/>
                        <a:cs typeface="+mn-cs"/>
                      </a:endParaRPr>
                    </a:p>
                  </a:txBody>
                  <a:tcPr>
                    <a:solidFill>
                      <a:schemeClr val="tx1"/>
                    </a:solidFill>
                  </a:tcPr>
                </a:tc>
                <a:tc hMerge="1">
                  <a:txBody>
                    <a:bodyPr/>
                    <a:lstStyle/>
                    <a:p>
                      <a:pPr algn="ctr"/>
                      <a:endParaRPr lang="en-US" sz="1800" b="1" kern="1200" dirty="0">
                        <a:solidFill>
                          <a:schemeClr val="lt1"/>
                        </a:solidFill>
                        <a:latin typeface="+mn-lt"/>
                        <a:ea typeface="+mn-ea"/>
                        <a:cs typeface="+mn-cs"/>
                      </a:endParaRPr>
                    </a:p>
                  </a:txBody>
                  <a:tcPr>
                    <a:solidFill>
                      <a:srgbClr val="22698C"/>
                    </a:solidFill>
                  </a:tcPr>
                </a:tc>
                <a:extLst>
                  <a:ext uri="{0D108BD9-81ED-4DB2-BD59-A6C34878D82A}">
                    <a16:rowId xmlns:a16="http://schemas.microsoft.com/office/drawing/2014/main" val="3847316318"/>
                  </a:ext>
                </a:extLst>
              </a:tr>
            </a:tbl>
          </a:graphicData>
        </a:graphic>
      </p:graphicFrame>
      <p:sp>
        <p:nvSpPr>
          <p:cNvPr id="7" name="TextBox 6"/>
          <p:cNvSpPr txBox="1"/>
          <p:nvPr/>
        </p:nvSpPr>
        <p:spPr>
          <a:xfrm>
            <a:off x="4837386" y="1423173"/>
            <a:ext cx="4480560" cy="1846659"/>
          </a:xfrm>
          <a:prstGeom prst="rect">
            <a:avLst/>
          </a:prstGeom>
          <a:noFill/>
        </p:spPr>
        <p:txBody>
          <a:bodyPr wrap="square" rtlCol="0">
            <a:spAutoFit/>
          </a:bodyPr>
          <a:lstStyle/>
          <a:p>
            <a:r>
              <a:rPr lang="en-US" sz="1200" dirty="0" smtClean="0"/>
              <a:t>Breakdown</a:t>
            </a:r>
            <a:endParaRPr lang="en-US" sz="1200" dirty="0"/>
          </a:p>
          <a:p>
            <a:endParaRPr lang="en-US" sz="1200" dirty="0"/>
          </a:p>
          <a:p>
            <a:r>
              <a:rPr lang="en-US" sz="1200" dirty="0"/>
              <a:t>      - Agreement between </a:t>
            </a:r>
            <a:r>
              <a:rPr lang="en-US" sz="1200" dirty="0" smtClean="0"/>
              <a:t>actual </a:t>
            </a:r>
            <a:r>
              <a:rPr lang="en-US" sz="1200" dirty="0"/>
              <a:t>and </a:t>
            </a:r>
            <a:r>
              <a:rPr lang="en-US" sz="1200" dirty="0" smtClean="0"/>
              <a:t>predicted</a:t>
            </a:r>
            <a:endParaRPr lang="en-US" sz="1200" dirty="0"/>
          </a:p>
          <a:p>
            <a:endParaRPr lang="en-US" sz="1200" dirty="0"/>
          </a:p>
          <a:p>
            <a:r>
              <a:rPr lang="en-US" sz="1200" dirty="0"/>
              <a:t>      - </a:t>
            </a:r>
            <a:r>
              <a:rPr lang="en-US" sz="1200" dirty="0" smtClean="0"/>
              <a:t>Prediction not matching actual</a:t>
            </a:r>
            <a:endParaRPr lang="en-US" sz="1200" dirty="0"/>
          </a:p>
          <a:p>
            <a:pPr lvl="1"/>
            <a:endParaRPr lang="en-US" sz="1200" dirty="0"/>
          </a:p>
          <a:p>
            <a:pPr lvl="1"/>
            <a:endParaRPr lang="en-US" sz="1200" dirty="0"/>
          </a:p>
          <a:p>
            <a:r>
              <a:rPr lang="en-US" sz="1200" dirty="0" smtClean="0"/>
              <a:t>Result: 1409+182=1591 Correct, </a:t>
            </a:r>
            <a:r>
              <a:rPr lang="en-US" sz="1200" dirty="0" smtClean="0"/>
              <a:t>1591/1667</a:t>
            </a:r>
          </a:p>
          <a:p>
            <a:r>
              <a:rPr lang="en-US" sz="1200" dirty="0" smtClean="0"/>
              <a:t> </a:t>
            </a:r>
            <a:r>
              <a:rPr lang="en-US" sz="1200" dirty="0" smtClean="0"/>
              <a:t>= </a:t>
            </a:r>
            <a:r>
              <a:rPr lang="en-US" b="1" dirty="0" smtClean="0"/>
              <a:t>95.4% Accuracy</a:t>
            </a:r>
            <a:r>
              <a:rPr lang="en-US" dirty="0" smtClean="0"/>
              <a:t>  </a:t>
            </a:r>
            <a:endParaRPr lang="en-US" dirty="0"/>
          </a:p>
        </p:txBody>
      </p:sp>
      <p:sp>
        <p:nvSpPr>
          <p:cNvPr id="4" name="Rectangle 3"/>
          <p:cNvSpPr/>
          <p:nvPr/>
        </p:nvSpPr>
        <p:spPr bwMode="auto">
          <a:xfrm>
            <a:off x="4945449" y="1821910"/>
            <a:ext cx="232756" cy="224444"/>
          </a:xfrm>
          <a:prstGeom prst="rect">
            <a:avLst/>
          </a:prstGeom>
          <a:solidFill>
            <a:srgbClr val="22698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latin typeface="Arial" charset="0"/>
              <a:ea typeface="ＭＳ Ｐゴシック" charset="0"/>
              <a:cs typeface="ＭＳ Ｐゴシック" charset="0"/>
            </a:endParaRPr>
          </a:p>
        </p:txBody>
      </p:sp>
      <p:sp>
        <p:nvSpPr>
          <p:cNvPr id="9" name="Rectangle 8"/>
          <p:cNvSpPr/>
          <p:nvPr/>
        </p:nvSpPr>
        <p:spPr bwMode="auto">
          <a:xfrm>
            <a:off x="4945449" y="2160004"/>
            <a:ext cx="232756" cy="224444"/>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latin typeface="Arial" charset="0"/>
              <a:ea typeface="ＭＳ Ｐゴシック" charset="0"/>
              <a:cs typeface="ＭＳ Ｐゴシック" charset="0"/>
            </a:endParaRPr>
          </a:p>
        </p:txBody>
      </p:sp>
      <p:sp>
        <p:nvSpPr>
          <p:cNvPr id="10" name="Title 1"/>
          <p:cNvSpPr>
            <a:spLocks noGrp="1"/>
          </p:cNvSpPr>
          <p:nvPr>
            <p:ph type="title"/>
          </p:nvPr>
        </p:nvSpPr>
        <p:spPr/>
        <p:txBody>
          <a:bodyPr/>
          <a:lstStyle/>
          <a:p>
            <a:r>
              <a:rPr lang="en-US" b="1" dirty="0" smtClean="0"/>
              <a:t>Modeling </a:t>
            </a:r>
            <a:r>
              <a:rPr lang="en-US" b="1" dirty="0"/>
              <a:t>R</a:t>
            </a:r>
            <a:r>
              <a:rPr lang="en-US" b="1" dirty="0" smtClean="0"/>
              <a:t>esults of Customer Churn and Confusion Matrix – rpart Tree Model</a:t>
            </a:r>
            <a:endParaRPr lang="en-US" b="1" dirty="0"/>
          </a:p>
        </p:txBody>
      </p:sp>
      <p:pic>
        <p:nvPicPr>
          <p:cNvPr id="11" name="Picture 10"/>
          <p:cNvPicPr>
            <a:picLocks noChangeAspect="1"/>
          </p:cNvPicPr>
          <p:nvPr/>
        </p:nvPicPr>
        <p:blipFill>
          <a:blip r:embed="rId2"/>
          <a:stretch>
            <a:fillRect/>
          </a:stretch>
        </p:blipFill>
        <p:spPr>
          <a:xfrm>
            <a:off x="258230" y="3269832"/>
            <a:ext cx="4538187" cy="3454601"/>
          </a:xfrm>
          <a:prstGeom prst="rect">
            <a:avLst/>
          </a:prstGeom>
        </p:spPr>
      </p:pic>
    </p:spTree>
    <p:extLst>
      <p:ext uri="{BB962C8B-B14F-4D97-AF65-F5344CB8AC3E}">
        <p14:creationId xmlns:p14="http://schemas.microsoft.com/office/powerpoint/2010/main" val="568563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511903694"/>
              </p:ext>
            </p:extLst>
          </p:nvPr>
        </p:nvGraphicFramePr>
        <p:xfrm>
          <a:off x="778626" y="965663"/>
          <a:ext cx="3688080" cy="2097578"/>
        </p:xfrm>
        <a:graphic>
          <a:graphicData uri="http://schemas.openxmlformats.org/drawingml/2006/table">
            <a:tbl>
              <a:tblPr firstRow="1" bandRow="1">
                <a:tableStyleId>{5C22544A-7EE6-4342-B048-85BDC9FD1C3A}</a:tableStyleId>
              </a:tblPr>
              <a:tblGrid>
                <a:gridCol w="1152698">
                  <a:extLst>
                    <a:ext uri="{9D8B030D-6E8A-4147-A177-3AD203B41FA5}">
                      <a16:colId xmlns:a16="http://schemas.microsoft.com/office/drawing/2014/main" val="1845694906"/>
                    </a:ext>
                  </a:extLst>
                </a:gridCol>
                <a:gridCol w="764771">
                  <a:extLst>
                    <a:ext uri="{9D8B030D-6E8A-4147-A177-3AD203B41FA5}">
                      <a16:colId xmlns:a16="http://schemas.microsoft.com/office/drawing/2014/main" val="3833765564"/>
                    </a:ext>
                  </a:extLst>
                </a:gridCol>
                <a:gridCol w="872836">
                  <a:extLst>
                    <a:ext uri="{9D8B030D-6E8A-4147-A177-3AD203B41FA5}">
                      <a16:colId xmlns:a16="http://schemas.microsoft.com/office/drawing/2014/main" val="1110967129"/>
                    </a:ext>
                  </a:extLst>
                </a:gridCol>
                <a:gridCol w="897775">
                  <a:extLst>
                    <a:ext uri="{9D8B030D-6E8A-4147-A177-3AD203B41FA5}">
                      <a16:colId xmlns:a16="http://schemas.microsoft.com/office/drawing/2014/main" val="3516617696"/>
                    </a:ext>
                  </a:extLst>
                </a:gridCol>
              </a:tblGrid>
              <a:tr h="370840">
                <a:tc gridSpan="2">
                  <a:txBody>
                    <a:bodyPr/>
                    <a:lstStyle/>
                    <a:p>
                      <a:r>
                        <a:rPr lang="en-US" b="0" u="sng" dirty="0" smtClean="0">
                          <a:solidFill>
                            <a:schemeClr val="tx1"/>
                          </a:solidFill>
                        </a:rPr>
                        <a:t>Random</a:t>
                      </a:r>
                      <a:r>
                        <a:rPr lang="en-US" b="0" u="sng" baseline="0" dirty="0" smtClean="0">
                          <a:solidFill>
                            <a:schemeClr val="tx1"/>
                          </a:solidFill>
                        </a:rPr>
                        <a:t> Forest</a:t>
                      </a:r>
                      <a:r>
                        <a:rPr lang="en-US" b="0" u="sng" dirty="0" smtClean="0">
                          <a:solidFill>
                            <a:schemeClr val="tx1"/>
                          </a:solidFill>
                        </a:rPr>
                        <a:t>: Churn</a:t>
                      </a:r>
                      <a:endParaRPr lang="en-US" b="0" u="sng" dirty="0">
                        <a:solidFill>
                          <a:schemeClr val="tx1"/>
                        </a:solidFill>
                      </a:endParaRPr>
                    </a:p>
                  </a:txBody>
                  <a:tcPr>
                    <a:noFill/>
                  </a:tcPr>
                </a:tc>
                <a:tc hMerge="1">
                  <a:txBody>
                    <a:bodyPr/>
                    <a:lstStyle/>
                    <a:p>
                      <a:endParaRPr lang="en-US" dirty="0"/>
                    </a:p>
                  </a:txBody>
                  <a:tcPr>
                    <a:noFill/>
                  </a:tcPr>
                </a:tc>
                <a:tc gridSpan="2">
                  <a:txBody>
                    <a:bodyPr/>
                    <a:lstStyle/>
                    <a:p>
                      <a:r>
                        <a:rPr lang="en-US" sz="1400" dirty="0" smtClean="0">
                          <a:solidFill>
                            <a:schemeClr val="tx2">
                              <a:lumMod val="50000"/>
                            </a:schemeClr>
                          </a:solidFill>
                        </a:rPr>
                        <a:t>Predicted</a:t>
                      </a:r>
                      <a:endParaRPr lang="en-US" sz="1400" dirty="0">
                        <a:solidFill>
                          <a:schemeClr val="tx2">
                            <a:lumMod val="50000"/>
                          </a:schemeClr>
                        </a:solidFill>
                      </a:endParaRPr>
                    </a:p>
                  </a:txBody>
                  <a:tcPr>
                    <a:noFill/>
                  </a:tcPr>
                </a:tc>
                <a:tc hMerge="1">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3949164329"/>
                  </a:ext>
                </a:extLst>
              </a:tr>
              <a:tr h="370840">
                <a:tc>
                  <a:txBody>
                    <a:bodyPr/>
                    <a:lstStyle/>
                    <a:p>
                      <a:endParaRPr lang="en-US" dirty="0"/>
                    </a:p>
                  </a:txBody>
                  <a:tcPr>
                    <a:noFill/>
                  </a:tcPr>
                </a:tc>
                <a:tc>
                  <a:txBody>
                    <a:bodyPr/>
                    <a:lstStyle/>
                    <a:p>
                      <a:pPr algn="ctr"/>
                      <a:endParaRPr lang="en-US" dirty="0"/>
                    </a:p>
                  </a:txBody>
                  <a:tcPr>
                    <a:noFill/>
                  </a:tcPr>
                </a:tc>
                <a:tc>
                  <a:txBody>
                    <a:bodyPr/>
                    <a:lstStyle/>
                    <a:p>
                      <a:pPr algn="ctr"/>
                      <a:r>
                        <a:rPr lang="en-US" b="1" dirty="0" smtClean="0"/>
                        <a:t>No</a:t>
                      </a:r>
                      <a:endParaRPr lang="en-US" b="1" dirty="0"/>
                    </a:p>
                  </a:txBody>
                  <a:tcPr>
                    <a:solidFill>
                      <a:schemeClr val="accent1">
                        <a:lumMod val="60000"/>
                        <a:lumOff val="40000"/>
                      </a:schemeClr>
                    </a:solidFill>
                  </a:tcPr>
                </a:tc>
                <a:tc>
                  <a:txBody>
                    <a:bodyPr/>
                    <a:lstStyle/>
                    <a:p>
                      <a:pPr algn="ctr"/>
                      <a:r>
                        <a:rPr lang="en-US" b="1" dirty="0" smtClean="0"/>
                        <a:t>Yes</a:t>
                      </a:r>
                      <a:endParaRPr lang="en-US" b="1" dirty="0"/>
                    </a:p>
                  </a:txBody>
                  <a:tcPr>
                    <a:solidFill>
                      <a:schemeClr val="accent1">
                        <a:lumMod val="60000"/>
                        <a:lumOff val="40000"/>
                      </a:schemeClr>
                    </a:solidFill>
                  </a:tcPr>
                </a:tc>
                <a:extLst>
                  <a:ext uri="{0D108BD9-81ED-4DB2-BD59-A6C34878D82A}">
                    <a16:rowId xmlns:a16="http://schemas.microsoft.com/office/drawing/2014/main" val="3845263072"/>
                  </a:ext>
                </a:extLst>
              </a:tr>
              <a:tr h="370840">
                <a:tc rowSpan="2">
                  <a:txBody>
                    <a:bodyPr/>
                    <a:lstStyle/>
                    <a:p>
                      <a:pPr marL="0" algn="l" defTabSz="457200" rtl="0" eaLnBrk="1" latinLnBrk="0" hangingPunct="1"/>
                      <a:r>
                        <a:rPr lang="en-US" sz="1600" b="1" kern="1200" dirty="0" smtClean="0">
                          <a:solidFill>
                            <a:schemeClr val="tx2">
                              <a:lumMod val="50000"/>
                            </a:schemeClr>
                          </a:solidFill>
                          <a:latin typeface="+mn-lt"/>
                          <a:ea typeface="+mn-ea"/>
                          <a:cs typeface="+mn-cs"/>
                        </a:rPr>
                        <a:t>Actual</a:t>
                      </a:r>
                      <a:endParaRPr lang="en-US" sz="1600" b="1" kern="1200" dirty="0">
                        <a:solidFill>
                          <a:schemeClr val="tx2">
                            <a:lumMod val="50000"/>
                          </a:schemeClr>
                        </a:solidFill>
                        <a:latin typeface="+mn-lt"/>
                        <a:ea typeface="+mn-ea"/>
                        <a:cs typeface="+mn-cs"/>
                      </a:endParaRPr>
                    </a:p>
                  </a:txBody>
                  <a:tcPr>
                    <a:solidFill>
                      <a:schemeClr val="accent1">
                        <a:lumMod val="60000"/>
                        <a:lumOff val="40000"/>
                      </a:schemeClr>
                    </a:solidFill>
                  </a:tcPr>
                </a:tc>
                <a:tc>
                  <a:txBody>
                    <a:bodyPr/>
                    <a:lstStyle/>
                    <a:p>
                      <a:pPr marL="0" algn="ctr" defTabSz="457200" rtl="0" eaLnBrk="1" latinLnBrk="0" hangingPunct="1"/>
                      <a:r>
                        <a:rPr lang="en-US" sz="1800" b="1" kern="1200" dirty="0" smtClean="0">
                          <a:solidFill>
                            <a:schemeClr val="dk1"/>
                          </a:solidFill>
                          <a:latin typeface="+mn-lt"/>
                          <a:ea typeface="+mn-ea"/>
                          <a:cs typeface="+mn-cs"/>
                        </a:rPr>
                        <a:t>No</a:t>
                      </a:r>
                      <a:endParaRPr lang="en-US" sz="1800" b="1" kern="1200" dirty="0">
                        <a:solidFill>
                          <a:schemeClr val="dk1"/>
                        </a:solidFill>
                        <a:latin typeface="+mn-lt"/>
                        <a:ea typeface="+mn-ea"/>
                        <a:cs typeface="+mn-cs"/>
                      </a:endParaRPr>
                    </a:p>
                  </a:txBody>
                  <a:tcPr>
                    <a:solidFill>
                      <a:schemeClr val="accent1">
                        <a:lumMod val="60000"/>
                        <a:lumOff val="40000"/>
                      </a:schemeClr>
                    </a:solidFill>
                  </a:tcPr>
                </a:tc>
                <a:tc>
                  <a:txBody>
                    <a:bodyPr/>
                    <a:lstStyle/>
                    <a:p>
                      <a:pPr algn="ctr"/>
                      <a:r>
                        <a:rPr lang="en-US" b="1" dirty="0" smtClean="0">
                          <a:solidFill>
                            <a:schemeClr val="bg1"/>
                          </a:solidFill>
                        </a:rPr>
                        <a:t>1,970</a:t>
                      </a:r>
                      <a:endParaRPr lang="en-US" b="1" dirty="0">
                        <a:solidFill>
                          <a:schemeClr val="bg1"/>
                        </a:solidFill>
                      </a:endParaRPr>
                    </a:p>
                  </a:txBody>
                  <a:tcPr>
                    <a:solidFill>
                      <a:srgbClr val="22698C"/>
                    </a:solidFill>
                  </a:tcPr>
                </a:tc>
                <a:tc>
                  <a:txBody>
                    <a:bodyPr/>
                    <a:lstStyle/>
                    <a:p>
                      <a:pPr algn="ctr"/>
                      <a:r>
                        <a:rPr lang="en-US" b="1" dirty="0" smtClean="0">
                          <a:solidFill>
                            <a:schemeClr val="bg1"/>
                          </a:solidFill>
                        </a:rPr>
                        <a:t>31</a:t>
                      </a:r>
                      <a:endParaRPr lang="en-US" b="1" dirty="0">
                        <a:solidFill>
                          <a:schemeClr val="bg1"/>
                        </a:solidFill>
                      </a:endParaRPr>
                    </a:p>
                  </a:txBody>
                  <a:tcPr>
                    <a:solidFill>
                      <a:schemeClr val="tx1"/>
                    </a:solidFill>
                  </a:tcPr>
                </a:tc>
                <a:extLst>
                  <a:ext uri="{0D108BD9-81ED-4DB2-BD59-A6C34878D82A}">
                    <a16:rowId xmlns:a16="http://schemas.microsoft.com/office/drawing/2014/main" val="2553729491"/>
                  </a:ext>
                </a:extLst>
              </a:tr>
              <a:tr h="350058">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lt1"/>
                        </a:solidFill>
                        <a:latin typeface="+mn-lt"/>
                        <a:ea typeface="+mn-ea"/>
                        <a:cs typeface="+mn-cs"/>
                      </a:endParaRP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Yes</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132</a:t>
                      </a:r>
                    </a:p>
                  </a:txBody>
                  <a:tcPr>
                    <a:solidFill>
                      <a:schemeClr val="tx1"/>
                    </a:solidFill>
                  </a:tcPr>
                </a:tc>
                <a:tc>
                  <a:txBody>
                    <a:bodyPr/>
                    <a:lstStyle/>
                    <a:p>
                      <a:pPr algn="ctr"/>
                      <a:r>
                        <a:rPr lang="en-US" sz="1800" b="1" kern="1200" dirty="0" smtClean="0">
                          <a:solidFill>
                            <a:schemeClr val="lt1"/>
                          </a:solidFill>
                          <a:latin typeface="+mn-lt"/>
                          <a:ea typeface="+mn-ea"/>
                          <a:cs typeface="+mn-cs"/>
                        </a:rPr>
                        <a:t>200</a:t>
                      </a:r>
                      <a:endParaRPr lang="en-US" sz="1800" b="1" kern="1200" dirty="0">
                        <a:solidFill>
                          <a:schemeClr val="lt1"/>
                        </a:solidFill>
                        <a:latin typeface="+mn-lt"/>
                        <a:ea typeface="+mn-ea"/>
                        <a:cs typeface="+mn-cs"/>
                      </a:endParaRPr>
                    </a:p>
                  </a:txBody>
                  <a:tcPr>
                    <a:solidFill>
                      <a:srgbClr val="22698C"/>
                    </a:solidFill>
                  </a:tcPr>
                </a:tc>
                <a:extLst>
                  <a:ext uri="{0D108BD9-81ED-4DB2-BD59-A6C34878D82A}">
                    <a16:rowId xmlns:a16="http://schemas.microsoft.com/office/drawing/2014/main" val="3740670641"/>
                  </a:ext>
                </a:extLst>
              </a:tr>
              <a:tr h="350058">
                <a:tc gridSpan="4">
                  <a:txBody>
                    <a:bodyPr/>
                    <a:lstStyle/>
                    <a:p>
                      <a:pPr marL="0" algn="r" defTabSz="457200" rtl="0" eaLnBrk="1" latinLnBrk="0" hangingPunct="1"/>
                      <a:r>
                        <a:rPr lang="en-US" sz="1600" b="1" kern="1200" dirty="0" smtClean="0">
                          <a:solidFill>
                            <a:schemeClr val="tx2">
                              <a:lumMod val="50000"/>
                            </a:schemeClr>
                          </a:solidFill>
                          <a:latin typeface="+mn-lt"/>
                          <a:ea typeface="+mn-ea"/>
                          <a:cs typeface="+mn-cs"/>
                        </a:rPr>
                        <a:t>Total</a:t>
                      </a:r>
                      <a:r>
                        <a:rPr lang="en-US" sz="1600" b="1" kern="1200" baseline="0" dirty="0" smtClean="0">
                          <a:solidFill>
                            <a:schemeClr val="tx2">
                              <a:lumMod val="50000"/>
                            </a:schemeClr>
                          </a:solidFill>
                          <a:latin typeface="+mn-lt"/>
                          <a:ea typeface="+mn-ea"/>
                          <a:cs typeface="+mn-cs"/>
                        </a:rPr>
                        <a:t>  2,233</a:t>
                      </a:r>
                      <a:endParaRPr lang="en-US" sz="1600" b="1" kern="1200" dirty="0">
                        <a:solidFill>
                          <a:schemeClr val="tx2">
                            <a:lumMod val="50000"/>
                          </a:schemeClr>
                        </a:solidFill>
                        <a:latin typeface="+mn-lt"/>
                        <a:ea typeface="+mn-ea"/>
                        <a:cs typeface="+mn-cs"/>
                      </a:endParaRPr>
                    </a:p>
                  </a:txBody>
                  <a:tcPr>
                    <a:no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dk1"/>
                        </a:solidFill>
                        <a:latin typeface="+mn-lt"/>
                        <a:ea typeface="+mn-ea"/>
                        <a:cs typeface="+mn-cs"/>
                      </a:endParaRPr>
                    </a:p>
                  </a:txBody>
                  <a:tcPr>
                    <a:solidFill>
                      <a:schemeClr val="accent1">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lt1"/>
                        </a:solidFill>
                        <a:latin typeface="+mn-lt"/>
                        <a:ea typeface="+mn-ea"/>
                        <a:cs typeface="+mn-cs"/>
                      </a:endParaRPr>
                    </a:p>
                  </a:txBody>
                  <a:tcPr>
                    <a:solidFill>
                      <a:schemeClr val="tx1"/>
                    </a:solidFill>
                  </a:tcPr>
                </a:tc>
                <a:tc hMerge="1">
                  <a:txBody>
                    <a:bodyPr/>
                    <a:lstStyle/>
                    <a:p>
                      <a:pPr algn="ctr"/>
                      <a:endParaRPr lang="en-US" sz="1800" b="1" kern="1200" dirty="0">
                        <a:solidFill>
                          <a:schemeClr val="lt1"/>
                        </a:solidFill>
                        <a:latin typeface="+mn-lt"/>
                        <a:ea typeface="+mn-ea"/>
                        <a:cs typeface="+mn-cs"/>
                      </a:endParaRPr>
                    </a:p>
                  </a:txBody>
                  <a:tcPr>
                    <a:solidFill>
                      <a:srgbClr val="22698C"/>
                    </a:solidFill>
                  </a:tcPr>
                </a:tc>
                <a:extLst>
                  <a:ext uri="{0D108BD9-81ED-4DB2-BD59-A6C34878D82A}">
                    <a16:rowId xmlns:a16="http://schemas.microsoft.com/office/drawing/2014/main" val="3847316318"/>
                  </a:ext>
                </a:extLst>
              </a:tr>
            </a:tbl>
          </a:graphicData>
        </a:graphic>
      </p:graphicFrame>
      <p:sp>
        <p:nvSpPr>
          <p:cNvPr id="7" name="TextBox 6"/>
          <p:cNvSpPr txBox="1"/>
          <p:nvPr/>
        </p:nvSpPr>
        <p:spPr>
          <a:xfrm>
            <a:off x="5074392" y="1187829"/>
            <a:ext cx="4480560" cy="1846659"/>
          </a:xfrm>
          <a:prstGeom prst="rect">
            <a:avLst/>
          </a:prstGeom>
          <a:noFill/>
        </p:spPr>
        <p:txBody>
          <a:bodyPr wrap="square" rtlCol="0">
            <a:spAutoFit/>
          </a:bodyPr>
          <a:lstStyle/>
          <a:p>
            <a:r>
              <a:rPr lang="en-US" sz="1200" dirty="0" smtClean="0"/>
              <a:t>Breakdown</a:t>
            </a:r>
            <a:endParaRPr lang="en-US" sz="1200" dirty="0"/>
          </a:p>
          <a:p>
            <a:endParaRPr lang="en-US" sz="1200" dirty="0"/>
          </a:p>
          <a:p>
            <a:r>
              <a:rPr lang="en-US" sz="1200" dirty="0"/>
              <a:t>      - Agreement between </a:t>
            </a:r>
            <a:r>
              <a:rPr lang="en-US" sz="1200" dirty="0" smtClean="0"/>
              <a:t>actual </a:t>
            </a:r>
            <a:r>
              <a:rPr lang="en-US" sz="1200" dirty="0"/>
              <a:t>and </a:t>
            </a:r>
            <a:r>
              <a:rPr lang="en-US" sz="1200" dirty="0" smtClean="0"/>
              <a:t>predicted</a:t>
            </a:r>
            <a:endParaRPr lang="en-US" sz="1200" dirty="0"/>
          </a:p>
          <a:p>
            <a:endParaRPr lang="en-US" sz="1200" dirty="0"/>
          </a:p>
          <a:p>
            <a:r>
              <a:rPr lang="en-US" sz="1200" dirty="0"/>
              <a:t>      - </a:t>
            </a:r>
            <a:r>
              <a:rPr lang="en-US" sz="1200" dirty="0" smtClean="0"/>
              <a:t>Prediction not matching actual</a:t>
            </a:r>
            <a:endParaRPr lang="en-US" sz="1200" dirty="0"/>
          </a:p>
          <a:p>
            <a:pPr lvl="1"/>
            <a:endParaRPr lang="en-US" sz="1200" dirty="0"/>
          </a:p>
          <a:p>
            <a:pPr lvl="1"/>
            <a:endParaRPr lang="en-US" sz="1200" dirty="0"/>
          </a:p>
          <a:p>
            <a:r>
              <a:rPr lang="en-US" sz="1200" dirty="0" smtClean="0"/>
              <a:t>Result: 1970+200=2170 Correct, 2170/2233 </a:t>
            </a:r>
            <a:endParaRPr lang="en-US" sz="1200" dirty="0" smtClean="0"/>
          </a:p>
          <a:p>
            <a:r>
              <a:rPr lang="en-US" dirty="0" smtClean="0"/>
              <a:t>= </a:t>
            </a:r>
            <a:r>
              <a:rPr lang="en-US" b="1" dirty="0" smtClean="0"/>
              <a:t>97.1% Accuracy</a:t>
            </a:r>
            <a:r>
              <a:rPr lang="en-US" dirty="0" smtClean="0"/>
              <a:t>  </a:t>
            </a:r>
            <a:endParaRPr lang="en-US" dirty="0"/>
          </a:p>
        </p:txBody>
      </p:sp>
      <p:sp>
        <p:nvSpPr>
          <p:cNvPr id="4" name="Rectangle 3"/>
          <p:cNvSpPr/>
          <p:nvPr/>
        </p:nvSpPr>
        <p:spPr bwMode="auto">
          <a:xfrm>
            <a:off x="5074392" y="1580535"/>
            <a:ext cx="232756" cy="224444"/>
          </a:xfrm>
          <a:prstGeom prst="rect">
            <a:avLst/>
          </a:prstGeom>
          <a:solidFill>
            <a:srgbClr val="22698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latin typeface="Arial" charset="0"/>
              <a:ea typeface="ＭＳ Ｐゴシック" charset="0"/>
              <a:cs typeface="ＭＳ Ｐゴシック" charset="0"/>
            </a:endParaRPr>
          </a:p>
        </p:txBody>
      </p:sp>
      <p:sp>
        <p:nvSpPr>
          <p:cNvPr id="9" name="Rectangle 8"/>
          <p:cNvSpPr/>
          <p:nvPr/>
        </p:nvSpPr>
        <p:spPr bwMode="auto">
          <a:xfrm>
            <a:off x="5074392" y="1902230"/>
            <a:ext cx="232756" cy="224444"/>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latin typeface="Arial" charset="0"/>
              <a:ea typeface="ＭＳ Ｐゴシック" charset="0"/>
              <a:cs typeface="ＭＳ Ｐゴシック" charset="0"/>
            </a:endParaRPr>
          </a:p>
        </p:txBody>
      </p:sp>
      <p:sp>
        <p:nvSpPr>
          <p:cNvPr id="10" name="Title 1"/>
          <p:cNvSpPr>
            <a:spLocks noGrp="1"/>
          </p:cNvSpPr>
          <p:nvPr>
            <p:ph type="title"/>
          </p:nvPr>
        </p:nvSpPr>
        <p:spPr/>
        <p:txBody>
          <a:bodyPr/>
          <a:lstStyle/>
          <a:p>
            <a:r>
              <a:rPr lang="en-US" b="1" dirty="0" smtClean="0"/>
              <a:t>Modeling </a:t>
            </a:r>
            <a:r>
              <a:rPr lang="en-US" b="1" dirty="0" smtClean="0"/>
              <a:t>R</a:t>
            </a:r>
            <a:r>
              <a:rPr lang="en-US" b="1" dirty="0" smtClean="0"/>
              <a:t>esults </a:t>
            </a:r>
            <a:r>
              <a:rPr lang="en-US" b="1" dirty="0" smtClean="0"/>
              <a:t>and </a:t>
            </a:r>
            <a:r>
              <a:rPr lang="en-US" b="1" dirty="0" smtClean="0"/>
              <a:t>Confusion Matrix – Random Forest Model</a:t>
            </a:r>
            <a:endParaRPr lang="en-US" b="1" dirty="0"/>
          </a:p>
        </p:txBody>
      </p:sp>
      <p:pic>
        <p:nvPicPr>
          <p:cNvPr id="11" name="Picture 10"/>
          <p:cNvPicPr>
            <a:picLocks noChangeAspect="1"/>
          </p:cNvPicPr>
          <p:nvPr/>
        </p:nvPicPr>
        <p:blipFill>
          <a:blip r:embed="rId2"/>
          <a:stretch>
            <a:fillRect/>
          </a:stretch>
        </p:blipFill>
        <p:spPr>
          <a:xfrm>
            <a:off x="778626" y="3160492"/>
            <a:ext cx="6367021" cy="3557133"/>
          </a:xfrm>
          <a:prstGeom prst="rect">
            <a:avLst/>
          </a:prstGeom>
        </p:spPr>
      </p:pic>
      <p:sp>
        <p:nvSpPr>
          <p:cNvPr id="8" name="TextBox 7"/>
          <p:cNvSpPr txBox="1"/>
          <p:nvPr/>
        </p:nvSpPr>
        <p:spPr>
          <a:xfrm>
            <a:off x="7532349" y="3160492"/>
            <a:ext cx="3374967" cy="2585323"/>
          </a:xfrm>
          <a:prstGeom prst="rect">
            <a:avLst/>
          </a:prstGeom>
          <a:noFill/>
        </p:spPr>
        <p:txBody>
          <a:bodyPr wrap="square" rtlCol="0">
            <a:spAutoFit/>
          </a:bodyPr>
          <a:lstStyle/>
          <a:p>
            <a:r>
              <a:rPr lang="en-US" dirty="0" smtClean="0"/>
              <a:t>Most relevant variables:</a:t>
            </a:r>
          </a:p>
          <a:p>
            <a:endParaRPr lang="en-US" dirty="0"/>
          </a:p>
          <a:p>
            <a:r>
              <a:rPr lang="en-US" dirty="0" smtClean="0"/>
              <a:t>Some elements matched the simple decision tree models:</a:t>
            </a:r>
          </a:p>
          <a:p>
            <a:endParaRPr lang="en-US" dirty="0" smtClean="0"/>
          </a:p>
          <a:p>
            <a:pPr marL="342900" indent="-342900">
              <a:buFont typeface="+mj-lt"/>
              <a:buAutoNum type="arabicPeriod"/>
            </a:pPr>
            <a:r>
              <a:rPr lang="en-US" dirty="0" smtClean="0"/>
              <a:t>Total Day Minutes</a:t>
            </a:r>
          </a:p>
          <a:p>
            <a:pPr marL="342900" indent="-342900">
              <a:buFont typeface="+mj-lt"/>
              <a:buAutoNum type="arabicPeriod"/>
            </a:pPr>
            <a:r>
              <a:rPr lang="en-US" dirty="0" smtClean="0"/>
              <a:t>Customer Service Calls</a:t>
            </a:r>
          </a:p>
          <a:p>
            <a:pPr marL="342900" indent="-342900">
              <a:buFont typeface="+mj-lt"/>
              <a:buAutoNum type="arabicPeriod"/>
            </a:pPr>
            <a:r>
              <a:rPr lang="en-US" dirty="0" smtClean="0"/>
              <a:t>International plan</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621860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1916</TotalTime>
  <Words>1236</Words>
  <Application>Microsoft Office PowerPoint</Application>
  <PresentationFormat>Widescreen</PresentationFormat>
  <Paragraphs>341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Malgun Gothic</vt:lpstr>
      <vt:lpstr>MS PGothic</vt:lpstr>
      <vt:lpstr>-apple-system</vt:lpstr>
      <vt:lpstr>Arial</vt:lpstr>
      <vt:lpstr>Calibri</vt:lpstr>
      <vt:lpstr>Calibri Light</vt:lpstr>
      <vt:lpstr>Segoe UI</vt:lpstr>
      <vt:lpstr>Times New Roman</vt:lpstr>
      <vt:lpstr>Office Theme</vt:lpstr>
      <vt:lpstr>Telco Churn Analysis – Using Tree Based Models  </vt:lpstr>
      <vt:lpstr>Disclaimer</vt:lpstr>
      <vt:lpstr>Can we use machine learning (ML) to help inform on why customers may have churned and reduce future churn?</vt:lpstr>
      <vt:lpstr>Approach details, why Tree based model?</vt:lpstr>
      <vt:lpstr>The Data: 31 features with 3,333 observations, 14% (483) of the total records churned = Yes </vt:lpstr>
      <vt:lpstr>Exploratory Data Analysis (EDA)</vt:lpstr>
      <vt:lpstr>Modeling Results of Customer Churn and Confusion Matrix – Tree Model</vt:lpstr>
      <vt:lpstr>Modeling Results of Customer Churn and Confusion Matrix – rpart Tree Model</vt:lpstr>
      <vt:lpstr>Modeling Results and Confusion Matrix – Random Forest Model</vt:lpstr>
      <vt:lpstr>Summary and Recommendations</vt:lpstr>
      <vt:lpstr>Model tuning</vt:lpstr>
      <vt:lpstr>Logistics regression</vt:lpstr>
      <vt:lpstr>Principal Component Analysis (PCA)</vt:lpstr>
      <vt:lpstr>Follow up work</vt:lpstr>
      <vt:lpstr>Github</vt:lpstr>
      <vt:lpstr>Retrospective / Lessons learned</vt:lpstr>
      <vt:lpstr>References</vt:lpstr>
    </vt:vector>
  </TitlesOfParts>
  <Company>Comcast Cable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Degrado, Mike</dc:creator>
  <cp:lastModifiedBy>Degrado, Mike</cp:lastModifiedBy>
  <cp:revision>45</cp:revision>
  <dcterms:created xsi:type="dcterms:W3CDTF">2018-12-08T20:11:01Z</dcterms:created>
  <dcterms:modified xsi:type="dcterms:W3CDTF">2018-12-11T07:06:03Z</dcterms:modified>
</cp:coreProperties>
</file>