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2" r:id="rId4"/>
    <p:sldId id="270" r:id="rId5"/>
    <p:sldId id="294" r:id="rId6"/>
    <p:sldId id="262" r:id="rId7"/>
    <p:sldId id="267" r:id="rId8"/>
    <p:sldId id="268" r:id="rId9"/>
    <p:sldId id="269" r:id="rId10"/>
    <p:sldId id="261" r:id="rId11"/>
    <p:sldId id="260" r:id="rId12"/>
    <p:sldId id="265" r:id="rId13"/>
    <p:sldId id="280" r:id="rId14"/>
    <p:sldId id="281" r:id="rId15"/>
    <p:sldId id="284" r:id="rId16"/>
    <p:sldId id="288" r:id="rId17"/>
    <p:sldId id="289" r:id="rId18"/>
    <p:sldId id="286" r:id="rId19"/>
    <p:sldId id="29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26084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726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96146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8EE7AA-45E9-465C-A3EF-992C7B969ACD}"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20830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58EE7AA-45E9-465C-A3EF-992C7B969ACD}" type="datetimeFigureOut">
              <a:rPr lang="en-US" smtClean="0"/>
              <a:t>3/8/2018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71710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8EE7AA-45E9-465C-A3EF-992C7B969ACD}"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113300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8EE7AA-45E9-465C-A3EF-992C7B969ACD}" type="datetimeFigureOut">
              <a:rPr lang="en-US" smtClean="0"/>
              <a:t>3/8/2018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4139439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8EE7AA-45E9-465C-A3EF-992C7B969ACD}" type="datetimeFigureOut">
              <a:rPr lang="en-US" smtClean="0"/>
              <a:t>3/8/2018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90021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EE7AA-45E9-465C-A3EF-992C7B969ACD}" type="datetimeFigureOut">
              <a:rPr lang="en-US" smtClean="0"/>
              <a:t>3/8/2018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1278702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368191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8EE7AA-45E9-465C-A3EF-992C7B969ACD}" type="datetimeFigureOut">
              <a:rPr lang="en-US" smtClean="0"/>
              <a:t>3/8/2018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2A422A-8C79-429F-A619-6452419356F7}" type="slidenum">
              <a:rPr lang="en-US" smtClean="0"/>
              <a:t>‹#›</a:t>
            </a:fld>
            <a:endParaRPr lang="en-US"/>
          </a:p>
        </p:txBody>
      </p:sp>
    </p:spTree>
    <p:extLst>
      <p:ext uri="{BB962C8B-B14F-4D97-AF65-F5344CB8AC3E}">
        <p14:creationId xmlns:p14="http://schemas.microsoft.com/office/powerpoint/2010/main" val="258629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8EE7AA-45E9-465C-A3EF-992C7B969ACD}" type="datetimeFigureOut">
              <a:rPr lang="en-US" smtClean="0"/>
              <a:t>3/8/2018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A422A-8C79-429F-A619-6452419356F7}" type="slidenum">
              <a:rPr lang="en-US" smtClean="0"/>
              <a:t>‹#›</a:t>
            </a:fld>
            <a:endParaRPr lang="en-US"/>
          </a:p>
        </p:txBody>
      </p:sp>
    </p:spTree>
    <p:extLst>
      <p:ext uri="{BB962C8B-B14F-4D97-AF65-F5344CB8AC3E}">
        <p14:creationId xmlns:p14="http://schemas.microsoft.com/office/powerpoint/2010/main" val="2791571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ythonprogramming.net/naive-bayes-classifier-nltk-tutorial/"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nemag.com/?s=&amp;drink_type=wine" TargetMode="External"/><Relationship Id="rId2" Type="http://schemas.openxmlformats.org/officeDocument/2006/relationships/hyperlink" Target="https://www.kaggle.com/zynicide/wine-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p:cNvPicPr>
          <p:nvPr/>
        </p:nvPicPr>
        <p:blipFill>
          <a:blip r:embed="rId2"/>
          <a:stretch>
            <a:fillRect/>
          </a:stretch>
        </p:blipFill>
        <p:spPr>
          <a:xfrm>
            <a:off x="2711669" y="115614"/>
            <a:ext cx="5402317" cy="3983419"/>
          </a:xfrm>
          <a:prstGeom prst="rect">
            <a:avLst/>
          </a:prstGeom>
        </p:spPr>
      </p:pic>
      <p:sp>
        <p:nvSpPr>
          <p:cNvPr id="7" name="Title 1"/>
          <p:cNvSpPr txBox="1">
            <a:spLocks/>
          </p:cNvSpPr>
          <p:nvPr/>
        </p:nvSpPr>
        <p:spPr bwMode="auto">
          <a:xfrm>
            <a:off x="430204" y="4471606"/>
            <a:ext cx="8283592" cy="369332"/>
          </a:xfrm>
          <a:prstGeom prst="rect">
            <a:avLst/>
          </a:prstGeom>
          <a:noFill/>
          <a:ln>
            <a:noFill/>
          </a:ln>
          <a:extLst>
            <a:ext uri="{909E8E84-426E-40dd-AFC4-6F175D3DCCD1}">
              <a14:hiddenFill xmlns:a14="http://schemas.microsoft.com/office/drawing/2010/main" xmlns="">
                <a:solidFill>
                  <a:schemeClr val="tx2">
                    <a:alpha val="0"/>
                  </a:schemeClr>
                </a:solidFill>
              </a14:hiddenFill>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dirty="0" smtClean="0">
                <a:ln>
                  <a:noFill/>
                </a:ln>
                <a:solidFill>
                  <a:srgbClr val="2C80AA"/>
                </a:solidFill>
                <a:effectLst/>
                <a:uLnTx/>
                <a:uFillTx/>
                <a:latin typeface="Malgun Gothic" panose="020B0503020000020004" pitchFamily="34" charset="-127"/>
                <a:ea typeface="Malgun Gothic" panose="020B0503020000020004" pitchFamily="34" charset="-127"/>
              </a:rPr>
              <a:t>Wine Reviews Analysis and </a:t>
            </a:r>
            <a:r>
              <a:rPr kumimoji="0" lang="en-US" sz="2400" b="1" i="0" u="none" strike="noStrike" kern="0" cap="none" spc="0" normalizeH="0" baseline="0" noProof="0" dirty="0" smtClean="0">
                <a:ln>
                  <a:noFill/>
                </a:ln>
                <a:solidFill>
                  <a:srgbClr val="2C80AA"/>
                </a:solidFill>
                <a:effectLst/>
                <a:uLnTx/>
                <a:uFillTx/>
                <a:latin typeface="Malgun Gothic" panose="020B0503020000020004" pitchFamily="34" charset="-127"/>
                <a:ea typeface="Malgun Gothic" panose="020B0503020000020004" pitchFamily="34" charset="-127"/>
              </a:rPr>
              <a:t>Visualizations </a:t>
            </a:r>
            <a:endParaRPr kumimoji="0" lang="en-US" sz="2400" b="1" i="0" u="none" strike="noStrike" kern="0" cap="none" spc="0" normalizeH="0" baseline="0" noProof="0" dirty="0">
              <a:ln>
                <a:noFill/>
              </a:ln>
              <a:solidFill>
                <a:srgbClr val="2C80AA"/>
              </a:solidFill>
              <a:effectLst/>
              <a:uLnTx/>
              <a:uFillTx/>
              <a:latin typeface="Malgun Gothic" panose="020B0503020000020004" pitchFamily="34" charset="-127"/>
              <a:ea typeface="Malgun Gothic" panose="020B0503020000020004" pitchFamily="34" charset="-127"/>
            </a:endParaRPr>
          </a:p>
        </p:txBody>
      </p:sp>
      <p:sp>
        <p:nvSpPr>
          <p:cNvPr id="8" name="Subtitle 2"/>
          <p:cNvSpPr txBox="1">
            <a:spLocks/>
          </p:cNvSpPr>
          <p:nvPr/>
        </p:nvSpPr>
        <p:spPr bwMode="auto">
          <a:xfrm>
            <a:off x="430204" y="4951766"/>
            <a:ext cx="8285284" cy="1549142"/>
          </a:xfrm>
          <a:prstGeom prst="rect">
            <a:avLst/>
          </a:prstGeom>
          <a:noFill/>
          <a:ln>
            <a:noFill/>
          </a:ln>
          <a:extLst>
            <a:ext uri="{909E8E84-426E-40dd-AFC4-6F175D3DCCD1}">
              <a14:hiddenFill xmlns:a14="http://schemas.microsoft.com/office/drawing/2010/main" xmlns="">
                <a:solidFill>
                  <a:schemeClr val="tx2">
                    <a:alpha val="0"/>
                  </a:schemeClr>
                </a:solidFill>
              </a14:hiddenFill>
            </a:ext>
          </a:extLst>
        </p:spPr>
        <p:txBody>
          <a:bodyPr vert="horz" wrap="square" lIns="0" tIns="0" rIns="0" bIns="0" numCol="1" anchor="t" anchorCtr="0" compatLnSpc="1">
            <a:prstTxWarp prst="textNoShape">
              <a:avLst/>
            </a:prstTxWarp>
            <a:spAutoFit/>
          </a:bodyPr>
          <a:lstStyle>
            <a:lvl1pPr marL="0" indent="0" algn="l" rtl="0" eaLnBrk="1" fontAlgn="base" hangingPunct="1">
              <a:spcBef>
                <a:spcPts val="400"/>
              </a:spcBef>
              <a:spcAft>
                <a:spcPct val="0"/>
              </a:spcAft>
              <a:buFont typeface="Arial" charset="0"/>
              <a:defRPr sz="1400">
                <a:solidFill>
                  <a:schemeClr val="tx1"/>
                </a:solidFill>
                <a:latin typeface="Malgun Gothic" panose="020B0503020000020004" pitchFamily="34" charset="-127"/>
                <a:ea typeface="Malgun Gothic" panose="020B0503020000020004" pitchFamily="34" charset="-127"/>
                <a:cs typeface="+mn-cs"/>
              </a:defRPr>
            </a:lvl1pPr>
            <a:lvl2pPr marL="173038" indent="-173038" algn="l" rtl="0" eaLnBrk="1" fontAlgn="base" hangingPunct="1">
              <a:spcBef>
                <a:spcPts val="400"/>
              </a:spcBef>
              <a:spcAft>
                <a:spcPct val="0"/>
              </a:spcAft>
              <a:buFont typeface="Wingdings" panose="05000000000000000000" pitchFamily="2" charset="2"/>
              <a:buChar char="§"/>
              <a:defRPr sz="1400">
                <a:solidFill>
                  <a:schemeClr val="tx1"/>
                </a:solidFill>
                <a:latin typeface="Malgun Gothic" panose="020B0503020000020004" pitchFamily="34" charset="-127"/>
                <a:ea typeface="Malgun Gothic" panose="020B0503020000020004" pitchFamily="34" charset="-127"/>
                <a:cs typeface="+mn-cs"/>
              </a:defRPr>
            </a:lvl2pPr>
            <a:lvl3pPr marL="341313" indent="-173038" algn="l" rtl="0" eaLnBrk="1" fontAlgn="base" hangingPunct="1">
              <a:spcBef>
                <a:spcPts val="400"/>
              </a:spcBef>
              <a:spcAft>
                <a:spcPct val="0"/>
              </a:spcAft>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3pPr>
            <a:lvl4pPr marL="514350" indent="-174625" algn="l" rtl="0" eaLnBrk="1" fontAlgn="base" hangingPunct="1">
              <a:spcBef>
                <a:spcPts val="400"/>
              </a:spcBef>
              <a:spcAft>
                <a:spcPct val="0"/>
              </a:spcAft>
              <a:buFont typeface="Wingdings 3" panose="05040102010807070707" pitchFamily="18" charset="2"/>
              <a:buChar char="ê"/>
              <a:defRPr sz="1400">
                <a:solidFill>
                  <a:schemeClr val="tx1"/>
                </a:solidFill>
                <a:latin typeface="Malgun Gothic" panose="020B0503020000020004" pitchFamily="34" charset="-127"/>
                <a:ea typeface="Malgun Gothic" panose="020B0503020000020004" pitchFamily="34" charset="-127"/>
                <a:cs typeface="+mn-cs"/>
              </a:defRPr>
            </a:lvl4pPr>
            <a:lvl5pPr marL="687388" indent="-174625" algn="l" rtl="0" eaLnBrk="1" fontAlgn="base" hangingPunct="1">
              <a:spcBef>
                <a:spcPts val="400"/>
              </a:spcBef>
              <a:spcAft>
                <a:spcPct val="0"/>
              </a:spcAft>
              <a:buSzPct val="60000"/>
              <a:buFont typeface="Arial" panose="020B0604020202020204" pitchFamily="34" charset="0"/>
              <a:buChar char="°"/>
              <a:defRPr sz="1400">
                <a:solidFill>
                  <a:schemeClr val="tx1"/>
                </a:solidFill>
                <a:latin typeface="Malgun Gothic" panose="020B0503020000020004" pitchFamily="34" charset="-127"/>
                <a:ea typeface="Malgun Gothic" panose="020B0503020000020004" pitchFamily="34" charset="-127"/>
                <a:cs typeface="+mn-cs"/>
              </a:defRPr>
            </a:lvl5pPr>
            <a:lvl6pPr marL="21717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6pPr>
            <a:lvl7pPr marL="26289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7pPr>
            <a:lvl8pPr marL="30861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8pPr>
            <a:lvl9pPr marL="3543300" indent="-228600" algn="l" rtl="0" eaLnBrk="1" fontAlgn="base" hangingPunct="1">
              <a:spcBef>
                <a:spcPct val="20000"/>
              </a:spcBef>
              <a:spcAft>
                <a:spcPct val="0"/>
              </a:spcAft>
              <a:buClr>
                <a:schemeClr val="tx2"/>
              </a:buClr>
              <a:buFont typeface="Arial" charset="0"/>
              <a:buChar char="»"/>
              <a:defRPr sz="20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400"/>
              </a:spcBef>
              <a:spcAft>
                <a:spcPct val="0"/>
              </a:spcAft>
              <a:buClrTx/>
              <a:buSzTx/>
              <a:buFont typeface="Arial" charset="0"/>
              <a:buNone/>
              <a:tabLst/>
              <a:defRPr/>
            </a:pPr>
            <a:r>
              <a:rPr lang="en-US" kern="0" dirty="0" smtClean="0">
                <a:solidFill>
                  <a:srgbClr val="646464"/>
                </a:solidFill>
              </a:rPr>
              <a:t>March 2018</a:t>
            </a:r>
          </a:p>
          <a:p>
            <a:r>
              <a:rPr lang="en-US" dirty="0"/>
              <a:t>Michael </a:t>
            </a:r>
            <a:r>
              <a:rPr lang="en-US" dirty="0" err="1"/>
              <a:t>DeGrado</a:t>
            </a:r>
            <a:endParaRPr lang="en-US" b="1" dirty="0"/>
          </a:p>
          <a:p>
            <a:r>
              <a:rPr lang="en-US" dirty="0"/>
              <a:t>Regis University</a:t>
            </a:r>
          </a:p>
          <a:p>
            <a:r>
              <a:rPr lang="en-US" dirty="0"/>
              <a:t>Data Science Practicum 1 (2018S8W1) </a:t>
            </a:r>
            <a:endParaRPr lang="en-US" b="1" dirty="0"/>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lang="en-US" kern="0" dirty="0" smtClean="0">
              <a:solidFill>
                <a:srgbClr val="646464"/>
              </a:solidFill>
            </a:endParaRPr>
          </a:p>
          <a:p>
            <a:pPr marL="0" marR="0" lvl="0" indent="0" algn="l" defTabSz="914400" rtl="0" eaLnBrk="1" fontAlgn="base" latinLnBrk="0" hangingPunct="1">
              <a:lnSpc>
                <a:spcPct val="100000"/>
              </a:lnSpc>
              <a:spcBef>
                <a:spcPts val="400"/>
              </a:spcBef>
              <a:spcAft>
                <a:spcPct val="0"/>
              </a:spcAft>
              <a:buClrTx/>
              <a:buSzTx/>
              <a:buFont typeface="Arial" charset="0"/>
              <a:buNone/>
              <a:tabLst/>
              <a:defRPr/>
            </a:pPr>
            <a:endParaRPr kumimoji="0" lang="en-US" sz="1400" b="0" i="0" u="none" strike="noStrike" kern="0" cap="none" spc="0" normalizeH="0" baseline="0" noProof="0" dirty="0">
              <a:ln>
                <a:noFill/>
              </a:ln>
              <a:solidFill>
                <a:srgbClr val="646464"/>
              </a:solidFill>
              <a:effectLst/>
              <a:uLnTx/>
              <a:uFillTx/>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613133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33859" y="1556229"/>
            <a:ext cx="3124200" cy="2981325"/>
          </a:xfrm>
          <a:prstGeom prst="rect">
            <a:avLst/>
          </a:prstGeom>
        </p:spPr>
      </p:pic>
      <p:pic>
        <p:nvPicPr>
          <p:cNvPr id="6" name="Picture 5"/>
          <p:cNvPicPr/>
          <p:nvPr/>
        </p:nvPicPr>
        <p:blipFill>
          <a:blip r:embed="rId3"/>
          <a:stretch>
            <a:fillRect/>
          </a:stretch>
        </p:blipFill>
        <p:spPr>
          <a:xfrm>
            <a:off x="6603992" y="1908654"/>
            <a:ext cx="2685870" cy="2424354"/>
          </a:xfrm>
          <a:prstGeom prst="rect">
            <a:avLst/>
          </a:prstGeom>
        </p:spPr>
      </p:pic>
      <p:pic>
        <p:nvPicPr>
          <p:cNvPr id="7" name="Picture 6"/>
          <p:cNvPicPr>
            <a:picLocks noChangeAspect="1"/>
          </p:cNvPicPr>
          <p:nvPr/>
        </p:nvPicPr>
        <p:blipFill>
          <a:blip r:embed="rId4"/>
          <a:stretch>
            <a:fillRect/>
          </a:stretch>
        </p:blipFill>
        <p:spPr>
          <a:xfrm>
            <a:off x="3564594" y="1908654"/>
            <a:ext cx="2638425" cy="26289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521346322"/>
              </p:ext>
            </p:extLst>
          </p:nvPr>
        </p:nvGraphicFramePr>
        <p:xfrm>
          <a:off x="516763" y="1185389"/>
          <a:ext cx="8923281" cy="370840"/>
        </p:xfrm>
        <a:graphic>
          <a:graphicData uri="http://schemas.openxmlformats.org/drawingml/2006/table">
            <a:tbl>
              <a:tblPr firstRow="1" bandRow="1">
                <a:tableStyleId>{5C22544A-7EE6-4342-B048-85BDC9FD1C3A}</a:tableStyleId>
              </a:tblPr>
              <a:tblGrid>
                <a:gridCol w="2974427">
                  <a:extLst>
                    <a:ext uri="{9D8B030D-6E8A-4147-A177-3AD203B41FA5}">
                      <a16:colId xmlns:a16="http://schemas.microsoft.com/office/drawing/2014/main" val="2246720326"/>
                    </a:ext>
                  </a:extLst>
                </a:gridCol>
                <a:gridCol w="2974427">
                  <a:extLst>
                    <a:ext uri="{9D8B030D-6E8A-4147-A177-3AD203B41FA5}">
                      <a16:colId xmlns:a16="http://schemas.microsoft.com/office/drawing/2014/main" val="976928719"/>
                    </a:ext>
                  </a:extLst>
                </a:gridCol>
                <a:gridCol w="2974427">
                  <a:extLst>
                    <a:ext uri="{9D8B030D-6E8A-4147-A177-3AD203B41FA5}">
                      <a16:colId xmlns:a16="http://schemas.microsoft.com/office/drawing/2014/main" val="3471079247"/>
                    </a:ext>
                  </a:extLst>
                </a:gridCol>
              </a:tblGrid>
              <a:tr h="370840">
                <a:tc>
                  <a:txBody>
                    <a:bodyPr/>
                    <a:lstStyle/>
                    <a:p>
                      <a:r>
                        <a:rPr lang="en-US" dirty="0" smtClean="0"/>
                        <a:t>All wines</a:t>
                      </a:r>
                      <a:endParaRPr lang="en-US" dirty="0"/>
                    </a:p>
                  </a:txBody>
                  <a:tcPr/>
                </a:tc>
                <a:tc>
                  <a:txBody>
                    <a:bodyPr/>
                    <a:lstStyle/>
                    <a:p>
                      <a:r>
                        <a:rPr lang="en-US" dirty="0" smtClean="0"/>
                        <a:t>Worst 80 &amp; 81 point</a:t>
                      </a:r>
                      <a:r>
                        <a:rPr lang="en-US" baseline="0" dirty="0" smtClean="0"/>
                        <a:t> wines</a:t>
                      </a:r>
                      <a:endParaRPr lang="en-US" dirty="0"/>
                    </a:p>
                  </a:txBody>
                  <a:tcPr/>
                </a:tc>
                <a:tc>
                  <a:txBody>
                    <a:bodyPr/>
                    <a:lstStyle/>
                    <a:p>
                      <a:r>
                        <a:rPr lang="en-US" dirty="0" smtClean="0"/>
                        <a:t>Best 99 points and up wine</a:t>
                      </a:r>
                      <a:endParaRPr lang="en-US" dirty="0"/>
                    </a:p>
                  </a:txBody>
                  <a:tcPr/>
                </a:tc>
                <a:extLst>
                  <a:ext uri="{0D108BD9-81ED-4DB2-BD59-A6C34878D82A}">
                    <a16:rowId xmlns:a16="http://schemas.microsoft.com/office/drawing/2014/main" val="350991259"/>
                  </a:ext>
                </a:extLst>
              </a:tr>
            </a:tbl>
          </a:graphicData>
        </a:graphic>
      </p:graphicFrame>
      <p:sp>
        <p:nvSpPr>
          <p:cNvPr id="9"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Word Clouds with R</a:t>
            </a:r>
            <a:r>
              <a:rPr lang="en-US" dirty="0"/>
              <a:t/>
            </a:r>
            <a:br>
              <a:rPr lang="en-US" dirty="0"/>
            </a:br>
            <a:r>
              <a:rPr lang="en-US" sz="1200" dirty="0" smtClean="0">
                <a:solidFill>
                  <a:schemeClr val="tx1"/>
                </a:solidFill>
              </a:rPr>
              <a:t>What words are associated with the all the wines, the worst and best scored wines?</a:t>
            </a:r>
            <a:endParaRPr lang="en-US" sz="1200" kern="0" dirty="0"/>
          </a:p>
        </p:txBody>
      </p:sp>
      <p:sp>
        <p:nvSpPr>
          <p:cNvPr id="10" name="TextBox 9"/>
          <p:cNvSpPr txBox="1"/>
          <p:nvPr/>
        </p:nvSpPr>
        <p:spPr>
          <a:xfrm>
            <a:off x="516763" y="5034455"/>
            <a:ext cx="8781220" cy="1815882"/>
          </a:xfrm>
          <a:prstGeom prst="rect">
            <a:avLst/>
          </a:prstGeom>
          <a:noFill/>
        </p:spPr>
        <p:txBody>
          <a:bodyPr wrap="square" rtlCol="0">
            <a:spAutoFit/>
          </a:bodyPr>
          <a:lstStyle/>
          <a:p>
            <a:r>
              <a:rPr lang="en-US" sz="1600" dirty="0" smtClean="0"/>
              <a:t>Lower pointed wines have some words like bitter, sour, candied, flat, heavy that might correlate to a lower point score.</a:t>
            </a:r>
          </a:p>
          <a:p>
            <a:endParaRPr lang="en-US" sz="1600" dirty="0"/>
          </a:p>
          <a:p>
            <a:r>
              <a:rPr lang="en-US" sz="1600" dirty="0" smtClean="0"/>
              <a:t>The words flavor, finish and fruit stand out in the overall wine cloud.</a:t>
            </a:r>
          </a:p>
          <a:p>
            <a:r>
              <a:rPr lang="en-US" sz="1600" dirty="0" smtClean="0"/>
              <a:t>The words flavors, aromas and finish stand out in the lower pointed wines</a:t>
            </a:r>
          </a:p>
          <a:p>
            <a:r>
              <a:rPr lang="en-US" sz="1600" dirty="0" smtClean="0"/>
              <a:t>The </a:t>
            </a:r>
            <a:r>
              <a:rPr lang="en-US" sz="1600" dirty="0"/>
              <a:t>words </a:t>
            </a:r>
            <a:r>
              <a:rPr lang="en-US" sz="1600" dirty="0" smtClean="0"/>
              <a:t>tannins, years </a:t>
            </a:r>
            <a:r>
              <a:rPr lang="en-US" sz="1600" dirty="0"/>
              <a:t>and </a:t>
            </a:r>
            <a:r>
              <a:rPr lang="en-US" sz="1600" dirty="0" smtClean="0"/>
              <a:t>vintage </a:t>
            </a:r>
            <a:r>
              <a:rPr lang="en-US" sz="1600" dirty="0"/>
              <a:t>stand out in the </a:t>
            </a:r>
            <a:r>
              <a:rPr lang="en-US" sz="1600" dirty="0" smtClean="0"/>
              <a:t>higher </a:t>
            </a:r>
            <a:r>
              <a:rPr lang="en-US" sz="1600" dirty="0"/>
              <a:t>pointed wines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42650201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plots with Python</a:t>
            </a:r>
            <a:r>
              <a:rPr lang="en-US" dirty="0"/>
              <a:t/>
            </a:r>
            <a:br>
              <a:rPr lang="en-US" dirty="0"/>
            </a:br>
            <a:r>
              <a:rPr lang="en-US" sz="1200" dirty="0" smtClean="0">
                <a:solidFill>
                  <a:schemeClr val="tx1"/>
                </a:solidFill>
              </a:rPr>
              <a:t>Distribution by points, price and setting up the scoring breaks for informative features</a:t>
            </a:r>
            <a:endParaRPr lang="en-US" sz="1200" kern="0" dirty="0"/>
          </a:p>
        </p:txBody>
      </p:sp>
      <p:pic>
        <p:nvPicPr>
          <p:cNvPr id="8" name="Picture 7"/>
          <p:cNvPicPr>
            <a:picLocks noChangeAspect="1"/>
          </p:cNvPicPr>
          <p:nvPr/>
        </p:nvPicPr>
        <p:blipFill>
          <a:blip r:embed="rId2"/>
          <a:stretch>
            <a:fillRect/>
          </a:stretch>
        </p:blipFill>
        <p:spPr>
          <a:xfrm>
            <a:off x="2023045" y="1075734"/>
            <a:ext cx="4210050" cy="5343525"/>
          </a:xfrm>
          <a:prstGeom prst="rect">
            <a:avLst/>
          </a:prstGeom>
        </p:spPr>
      </p:pic>
      <p:pic>
        <p:nvPicPr>
          <p:cNvPr id="9" name="Picture 8"/>
          <p:cNvPicPr>
            <a:picLocks noChangeAspect="1"/>
          </p:cNvPicPr>
          <p:nvPr/>
        </p:nvPicPr>
        <p:blipFill>
          <a:blip r:embed="rId3"/>
          <a:stretch>
            <a:fillRect/>
          </a:stretch>
        </p:blipFill>
        <p:spPr>
          <a:xfrm>
            <a:off x="7377124" y="3234855"/>
            <a:ext cx="4029075" cy="2486025"/>
          </a:xfrm>
          <a:prstGeom prst="rect">
            <a:avLst/>
          </a:prstGeom>
        </p:spPr>
      </p:pic>
      <p:sp>
        <p:nvSpPr>
          <p:cNvPr id="10" name="TextBox 9"/>
          <p:cNvSpPr txBox="1"/>
          <p:nvPr/>
        </p:nvSpPr>
        <p:spPr>
          <a:xfrm>
            <a:off x="207482" y="1117775"/>
            <a:ext cx="1815563"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Points distribution plot</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1" name="TextBox 10"/>
          <p:cNvSpPr txBox="1"/>
          <p:nvPr/>
        </p:nvSpPr>
        <p:spPr>
          <a:xfrm>
            <a:off x="310515" y="2514971"/>
            <a:ext cx="1815563" cy="120032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 distribution</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Most wines under 300$</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2" name="TextBox 11"/>
          <p:cNvSpPr txBox="1"/>
          <p:nvPr/>
        </p:nvSpPr>
        <p:spPr>
          <a:xfrm>
            <a:off x="258999" y="3950313"/>
            <a:ext cx="1815563"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Price/Point </a:t>
            </a:r>
          </a:p>
          <a:p>
            <a:pPr marL="285750" indent="-285750">
              <a:buFont typeface="Arial" panose="020B0604020202020204" pitchFamily="34" charset="0"/>
              <a:buChar char="•"/>
            </a:pPr>
            <a:r>
              <a:rPr lang="en-US" sz="1200" dirty="0" smtClean="0"/>
              <a:t>Scatter shows as price increases a possible correlation in point score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13" name="TextBox 12"/>
          <p:cNvSpPr txBox="1"/>
          <p:nvPr/>
        </p:nvSpPr>
        <p:spPr>
          <a:xfrm>
            <a:off x="7579746" y="5720881"/>
            <a:ext cx="3365404"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Prepping data for classifier model setup the best and worst wines according to wine point scores. ‘Worst’ wines and higher scoring</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2" name="Picture 1"/>
          <p:cNvPicPr>
            <a:picLocks noChangeAspect="1"/>
          </p:cNvPicPr>
          <p:nvPr/>
        </p:nvPicPr>
        <p:blipFill>
          <a:blip r:embed="rId4"/>
          <a:stretch>
            <a:fillRect/>
          </a:stretch>
        </p:blipFill>
        <p:spPr>
          <a:xfrm>
            <a:off x="7579746" y="1075734"/>
            <a:ext cx="3457575" cy="1562100"/>
          </a:xfrm>
          <a:prstGeom prst="rect">
            <a:avLst/>
          </a:prstGeom>
        </p:spPr>
      </p:pic>
      <p:sp>
        <p:nvSpPr>
          <p:cNvPr id="14" name="TextBox 13"/>
          <p:cNvSpPr txBox="1"/>
          <p:nvPr/>
        </p:nvSpPr>
        <p:spPr>
          <a:xfrm>
            <a:off x="7656022" y="2634691"/>
            <a:ext cx="338129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Clean data set shows 129k reviews with a mean score of 88.4 and mean price of 35.36</a:t>
            </a:r>
          </a:p>
        </p:txBody>
      </p:sp>
    </p:spTree>
    <p:extLst>
      <p:ext uri="{BB962C8B-B14F-4D97-AF65-F5344CB8AC3E}">
        <p14:creationId xmlns:p14="http://schemas.microsoft.com/office/powerpoint/2010/main" val="1057609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a:t>
            </a:r>
            <a:r>
              <a:rPr lang="en-US" dirty="0"/>
              <a:t/>
            </a:r>
            <a:br>
              <a:rPr lang="en-US" dirty="0"/>
            </a:br>
            <a:r>
              <a:rPr lang="en-US" sz="1200" dirty="0" smtClean="0">
                <a:solidFill>
                  <a:schemeClr val="tx1"/>
                </a:solidFill>
              </a:rPr>
              <a:t>How do the words used in the wine tasting correlate to the wine point score using most informative features?</a:t>
            </a:r>
            <a:endParaRPr lang="en-US" sz="1200" kern="0" dirty="0"/>
          </a:p>
        </p:txBody>
      </p:sp>
      <p:sp>
        <p:nvSpPr>
          <p:cNvPr id="7" name="TextBox 6"/>
          <p:cNvSpPr txBox="1"/>
          <p:nvPr/>
        </p:nvSpPr>
        <p:spPr>
          <a:xfrm>
            <a:off x="310515" y="3986091"/>
            <a:ext cx="4229955" cy="3108543"/>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Ratio</a:t>
            </a:r>
            <a:r>
              <a:rPr lang="en-US" sz="1200" b="1" dirty="0" smtClean="0"/>
              <a:t> (</a:t>
            </a:r>
            <a:r>
              <a:rPr lang="en-US" sz="1200" b="1" dirty="0" err="1" smtClean="0"/>
              <a:t>best:worst</a:t>
            </a:r>
            <a:r>
              <a:rPr lang="en-US" sz="1200" b="1" dirty="0" smtClean="0"/>
              <a:t>)</a:t>
            </a:r>
            <a:r>
              <a:rPr lang="en-US" sz="1200" dirty="0" smtClean="0"/>
              <a:t> calculates how often the word is used in the best wine point score reviews compared to the worst wine point score reviews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is</a:t>
            </a:r>
            <a:r>
              <a:rPr lang="en-US" sz="1400" b="1" dirty="0" smtClean="0"/>
              <a:t> 47.8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400" b="1" dirty="0" smtClean="0"/>
              <a:t>199.8</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sp>
        <p:nvSpPr>
          <p:cNvPr id="8" name="Rectangle 7"/>
          <p:cNvSpPr/>
          <p:nvPr/>
        </p:nvSpPr>
        <p:spPr>
          <a:xfrm>
            <a:off x="8986080" y="840471"/>
            <a:ext cx="2365092" cy="1200329"/>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strange, generic, weedy, simple show up in the reviews for the lower scoring wines.</a:t>
            </a:r>
            <a:endParaRPr lang="en-US" sz="1200" dirty="0">
              <a:solidFill>
                <a:prstClr val="black"/>
              </a:solidFill>
            </a:endParaRPr>
          </a:p>
        </p:txBody>
      </p:sp>
      <p:pic>
        <p:nvPicPr>
          <p:cNvPr id="10" name="Picture 9"/>
          <p:cNvPicPr>
            <a:picLocks noChangeAspect="1"/>
          </p:cNvPicPr>
          <p:nvPr/>
        </p:nvPicPr>
        <p:blipFill>
          <a:blip r:embed="rId2"/>
          <a:stretch>
            <a:fillRect/>
          </a:stretch>
        </p:blipFill>
        <p:spPr>
          <a:xfrm>
            <a:off x="5110260" y="840471"/>
            <a:ext cx="3495675" cy="5800725"/>
          </a:xfrm>
          <a:prstGeom prst="rect">
            <a:avLst/>
          </a:prstGeom>
        </p:spPr>
      </p:pic>
      <p:pic>
        <p:nvPicPr>
          <p:cNvPr id="12" name="Picture 11"/>
          <p:cNvPicPr>
            <a:picLocks noChangeAspect="1"/>
          </p:cNvPicPr>
          <p:nvPr/>
        </p:nvPicPr>
        <p:blipFill>
          <a:blip r:embed="rId3"/>
          <a:stretch>
            <a:fillRect/>
          </a:stretch>
        </p:blipFill>
        <p:spPr>
          <a:xfrm>
            <a:off x="463342" y="854758"/>
            <a:ext cx="3924300" cy="2971800"/>
          </a:xfrm>
          <a:prstGeom prst="rect">
            <a:avLst/>
          </a:prstGeom>
        </p:spPr>
      </p:pic>
    </p:spTree>
    <p:extLst>
      <p:ext uri="{BB962C8B-B14F-4D97-AF65-F5344CB8AC3E}">
        <p14:creationId xmlns:p14="http://schemas.microsoft.com/office/powerpoint/2010/main" val="2129108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Python Naïve Bayes classifier 2</a:t>
            </a:r>
            <a:r>
              <a:rPr lang="en-US" baseline="30000" dirty="0" smtClean="0"/>
              <a:t>nd</a:t>
            </a:r>
            <a:r>
              <a:rPr lang="en-US" dirty="0" smtClean="0"/>
              <a:t> run with changes</a:t>
            </a:r>
            <a:r>
              <a:rPr lang="en-US" dirty="0"/>
              <a:t/>
            </a:r>
            <a:br>
              <a:rPr lang="en-US" dirty="0"/>
            </a:br>
            <a:r>
              <a:rPr lang="en-US" sz="1200" dirty="0" smtClean="0">
                <a:solidFill>
                  <a:schemeClr val="tx1"/>
                </a:solidFill>
              </a:rPr>
              <a:t>How will the model react to changing input parameters?</a:t>
            </a:r>
            <a:endParaRPr lang="en-US" sz="1200" kern="0" dirty="0"/>
          </a:p>
        </p:txBody>
      </p:sp>
      <p:sp>
        <p:nvSpPr>
          <p:cNvPr id="7" name="TextBox 6"/>
          <p:cNvSpPr txBox="1"/>
          <p:nvPr/>
        </p:nvSpPr>
        <p:spPr>
          <a:xfrm>
            <a:off x="396222" y="3470727"/>
            <a:ext cx="4229955" cy="329320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Second run of model parameters switched to top 30% of scored wines ‘best’ and lowest 30% ‘worst’</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Changed feature words from 3000 to 4000</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smtClean="0"/>
              <a:t>The word ‘</a:t>
            </a:r>
            <a:r>
              <a:rPr lang="en-US" sz="1200" b="1" dirty="0" smtClean="0"/>
              <a:t>gorgeously</a:t>
            </a:r>
            <a:r>
              <a:rPr lang="en-US" sz="1200" dirty="0" smtClean="0"/>
              <a:t>’ now is</a:t>
            </a:r>
            <a:r>
              <a:rPr lang="en-US" sz="1400" b="1" dirty="0" smtClean="0"/>
              <a:t> 23 </a:t>
            </a:r>
            <a:r>
              <a:rPr lang="en-US" sz="1200" dirty="0" smtClean="0"/>
              <a:t>times more likely to occur in the wine review of a high scoring ‘best’ wine over a low scoring ‘worst’ wine.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word </a:t>
            </a:r>
            <a:r>
              <a:rPr lang="en-US" sz="1200" dirty="0" smtClean="0"/>
              <a:t>‘</a:t>
            </a:r>
            <a:r>
              <a:rPr lang="en-US" sz="1200" b="1" dirty="0" smtClean="0"/>
              <a:t>everyday</a:t>
            </a:r>
            <a:r>
              <a:rPr lang="en-US" sz="1200" dirty="0" smtClean="0"/>
              <a:t>’ </a:t>
            </a:r>
            <a:r>
              <a:rPr lang="en-US" sz="1200" dirty="0"/>
              <a:t>is </a:t>
            </a:r>
            <a:r>
              <a:rPr lang="en-US" sz="1200" dirty="0" smtClean="0"/>
              <a:t>now </a:t>
            </a:r>
            <a:r>
              <a:rPr lang="en-US" sz="1400" b="1" dirty="0" smtClean="0"/>
              <a:t>83.5</a:t>
            </a:r>
            <a:r>
              <a:rPr lang="en-US" sz="1200" dirty="0" smtClean="0"/>
              <a:t> </a:t>
            </a:r>
            <a:r>
              <a:rPr lang="en-US" sz="1200" dirty="0"/>
              <a:t>times more likely to occur in the wine review of a </a:t>
            </a:r>
            <a:r>
              <a:rPr lang="en-US" sz="1200" dirty="0" smtClean="0"/>
              <a:t>low </a:t>
            </a:r>
            <a:r>
              <a:rPr lang="en-US" sz="1200" dirty="0"/>
              <a:t>scoring </a:t>
            </a:r>
            <a:r>
              <a:rPr lang="en-US" sz="1200" dirty="0" smtClean="0"/>
              <a:t>‘worst’ </a:t>
            </a:r>
            <a:r>
              <a:rPr lang="en-US" sz="1200" dirty="0"/>
              <a:t>wine over a </a:t>
            </a:r>
            <a:r>
              <a:rPr lang="en-US" sz="1200" dirty="0" smtClean="0"/>
              <a:t>high scoring ‘best’ </a:t>
            </a:r>
            <a:r>
              <a:rPr lang="en-US" sz="1200" dirty="0"/>
              <a:t>wine. </a:t>
            </a:r>
          </a:p>
          <a:p>
            <a:pPr marL="285750" indent="-285750">
              <a:buFont typeface="Arial" panose="020B0604020202020204" pitchFamily="34" charset="0"/>
              <a:buChar char="•"/>
            </a:pPr>
            <a:endParaRPr lang="en-US" sz="1200" dirty="0" smtClean="0"/>
          </a:p>
          <a:p>
            <a:pPr marL="285750" indent="-285750">
              <a:buFont typeface="Arial" panose="020B0604020202020204" pitchFamily="34" charset="0"/>
              <a:buChar char="•"/>
            </a:pPr>
            <a:r>
              <a:rPr lang="en-US" sz="1200" dirty="0" smtClean="0"/>
              <a:t>Higher ratio positive words like gorgeously, utterly and impressive show in the higher scoring ‘best’ wines </a:t>
            </a: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smtClean="0"/>
          </a:p>
        </p:txBody>
      </p:sp>
      <p:pic>
        <p:nvPicPr>
          <p:cNvPr id="3" name="Picture 2"/>
          <p:cNvPicPr>
            <a:picLocks noChangeAspect="1"/>
          </p:cNvPicPr>
          <p:nvPr/>
        </p:nvPicPr>
        <p:blipFill>
          <a:blip r:embed="rId2"/>
          <a:stretch>
            <a:fillRect/>
          </a:stretch>
        </p:blipFill>
        <p:spPr>
          <a:xfrm>
            <a:off x="594293" y="889452"/>
            <a:ext cx="3429000" cy="2581275"/>
          </a:xfrm>
          <a:prstGeom prst="rect">
            <a:avLst/>
          </a:prstGeom>
        </p:spPr>
      </p:pic>
      <p:pic>
        <p:nvPicPr>
          <p:cNvPr id="9" name="Picture 8"/>
          <p:cNvPicPr>
            <a:picLocks noChangeAspect="1"/>
          </p:cNvPicPr>
          <p:nvPr/>
        </p:nvPicPr>
        <p:blipFill>
          <a:blip r:embed="rId3"/>
          <a:stretch>
            <a:fillRect/>
          </a:stretch>
        </p:blipFill>
        <p:spPr>
          <a:xfrm>
            <a:off x="5229061" y="723900"/>
            <a:ext cx="3457575" cy="6134100"/>
          </a:xfrm>
          <a:prstGeom prst="rect">
            <a:avLst/>
          </a:prstGeom>
        </p:spPr>
      </p:pic>
      <p:sp>
        <p:nvSpPr>
          <p:cNvPr id="10" name="Rectangle 9"/>
          <p:cNvSpPr/>
          <p:nvPr/>
        </p:nvSpPr>
        <p:spPr>
          <a:xfrm>
            <a:off x="9175266" y="723900"/>
            <a:ext cx="2365092" cy="1384995"/>
          </a:xfrm>
          <a:prstGeom prst="rect">
            <a:avLst/>
          </a:prstGeom>
        </p:spPr>
        <p:txBody>
          <a:bodyPr wrap="square">
            <a:spAutoFit/>
          </a:bodyPr>
          <a:lstStyle/>
          <a:p>
            <a:pPr marL="285750" lvl="0" indent="-285750">
              <a:buFont typeface="Arial" panose="020B0604020202020204" pitchFamily="34" charset="0"/>
              <a:buChar char="•"/>
            </a:pPr>
            <a:endParaRPr lang="en-US" sz="1200" dirty="0">
              <a:solidFill>
                <a:prstClr val="black"/>
              </a:solidFill>
            </a:endParaRPr>
          </a:p>
          <a:p>
            <a:pPr marL="285750" lvl="0" indent="-285750">
              <a:buFont typeface="Arial" panose="020B0604020202020204" pitchFamily="34" charset="0"/>
              <a:buChar char="•"/>
            </a:pPr>
            <a:r>
              <a:rPr lang="en-US" sz="1200" dirty="0" smtClean="0">
                <a:solidFill>
                  <a:prstClr val="black"/>
                </a:solidFill>
              </a:rPr>
              <a:t>Higher ratio negative words like dilute, bland, generic, weedy, simple show up again with the changes in the reviews for the lower scoring wines.</a:t>
            </a:r>
            <a:endParaRPr lang="en-US" sz="1200" dirty="0">
              <a:solidFill>
                <a:prstClr val="black"/>
              </a:solidFill>
            </a:endParaRPr>
          </a:p>
        </p:txBody>
      </p:sp>
    </p:spTree>
    <p:extLst>
      <p:ext uri="{BB962C8B-B14F-4D97-AF65-F5344CB8AC3E}">
        <p14:creationId xmlns:p14="http://schemas.microsoft.com/office/powerpoint/2010/main" val="2814244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3556091" cy="4893647"/>
          </a:xfrm>
          <a:prstGeom prst="rect">
            <a:avLst/>
          </a:prstGeom>
          <a:noFill/>
        </p:spPr>
        <p:txBody>
          <a:bodyPr wrap="square" rtlCol="0">
            <a:spAutoFit/>
          </a:bodyPr>
          <a:lstStyle/>
          <a:p>
            <a:r>
              <a:rPr lang="en-US" sz="1400" dirty="0"/>
              <a:t>The word ‘everyday’ appears </a:t>
            </a:r>
            <a:r>
              <a:rPr lang="en-US" sz="1400" dirty="0" smtClean="0"/>
              <a:t>83.5 </a:t>
            </a:r>
            <a:r>
              <a:rPr lang="en-US" sz="1400" dirty="0"/>
              <a:t>to </a:t>
            </a:r>
            <a:r>
              <a:rPr lang="en-US" sz="1400" dirty="0" smtClean="0"/>
              <a:t>199.8 </a:t>
            </a:r>
            <a:r>
              <a:rPr lang="en-US" sz="1400" dirty="0"/>
              <a:t>more times  in the worst wine reviews according to the classifier, is this word informative if we look at samples of the worst wine reviews</a:t>
            </a:r>
            <a:r>
              <a:rPr lang="en-US" sz="1400" dirty="0" smtClean="0"/>
              <a:t>?</a:t>
            </a:r>
          </a:p>
          <a:p>
            <a:endParaRPr lang="en-US" sz="1400" dirty="0" smtClean="0"/>
          </a:p>
          <a:p>
            <a:r>
              <a:rPr lang="en-US" sz="1400" dirty="0" smtClean="0"/>
              <a:t>Reading the reviews suggests that the usage of ‘everyday’ in the wine review is indicating that the wine is good vs. excellent.</a:t>
            </a:r>
          </a:p>
          <a:p>
            <a:endParaRPr lang="en-US" sz="1400" dirty="0"/>
          </a:p>
          <a:p>
            <a:r>
              <a:rPr lang="en-US" sz="1400" dirty="0" smtClean="0"/>
              <a:t>Also the graph displays that when the word ‘everyday’ is used in the reviews the majority of the scores are in the 85 point category,  5 points away from lowest rating and 3.4 points lower than the mean score 88.4.</a:t>
            </a:r>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dirty="0"/>
          </a:p>
        </p:txBody>
      </p:sp>
      <p:pic>
        <p:nvPicPr>
          <p:cNvPr id="4" name="Picture 3"/>
          <p:cNvPicPr>
            <a:picLocks noChangeAspect="1"/>
          </p:cNvPicPr>
          <p:nvPr/>
        </p:nvPicPr>
        <p:blipFill>
          <a:blip r:embed="rId2"/>
          <a:stretch>
            <a:fillRect/>
          </a:stretch>
        </p:blipFill>
        <p:spPr>
          <a:xfrm>
            <a:off x="5145177" y="4823181"/>
            <a:ext cx="4827360" cy="2012496"/>
          </a:xfrm>
          <a:prstGeom prst="rect">
            <a:avLst/>
          </a:prstGeom>
        </p:spPr>
      </p:pic>
      <p:pic>
        <p:nvPicPr>
          <p:cNvPr id="7" name="Picture 6"/>
          <p:cNvPicPr>
            <a:picLocks noChangeAspect="1"/>
          </p:cNvPicPr>
          <p:nvPr/>
        </p:nvPicPr>
        <p:blipFill>
          <a:blip r:embed="rId3"/>
          <a:stretch>
            <a:fillRect/>
          </a:stretch>
        </p:blipFill>
        <p:spPr>
          <a:xfrm>
            <a:off x="4851898" y="677413"/>
            <a:ext cx="6186216" cy="4127956"/>
          </a:xfrm>
          <a:prstGeom prst="rect">
            <a:avLst/>
          </a:prstGeom>
        </p:spPr>
      </p:pic>
      <p:sp>
        <p:nvSpPr>
          <p:cNvPr id="2" name="TextBox 1"/>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‘everyday’.</a:t>
            </a:r>
            <a:endParaRPr lang="en-US" sz="1400" dirty="0"/>
          </a:p>
        </p:txBody>
      </p:sp>
      <p:sp>
        <p:nvSpPr>
          <p:cNvPr id="6" name="Right Arrow 5"/>
          <p:cNvSpPr/>
          <p:nvPr/>
        </p:nvSpPr>
        <p:spPr>
          <a:xfrm rot="19777081">
            <a:off x="3806016" y="5603904"/>
            <a:ext cx="340821" cy="2410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48362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Naïve Bayes follow up</a:t>
            </a:r>
            <a:r>
              <a:rPr lang="en-US" dirty="0"/>
              <a:t/>
            </a:r>
            <a:br>
              <a:rPr lang="en-US" dirty="0"/>
            </a:br>
            <a:r>
              <a:rPr lang="en-US" sz="1200" dirty="0" smtClean="0">
                <a:solidFill>
                  <a:schemeClr val="tx1"/>
                </a:solidFill>
              </a:rPr>
              <a:t>Do the actual reviews show the words in the context displayed by the model?</a:t>
            </a:r>
            <a:endParaRPr lang="en-US" sz="1200" kern="0" dirty="0"/>
          </a:p>
        </p:txBody>
      </p:sp>
      <p:sp>
        <p:nvSpPr>
          <p:cNvPr id="3" name="TextBox 2"/>
          <p:cNvSpPr txBox="1"/>
          <p:nvPr/>
        </p:nvSpPr>
        <p:spPr>
          <a:xfrm>
            <a:off x="310514" y="966650"/>
            <a:ext cx="4170045" cy="3385542"/>
          </a:xfrm>
          <a:prstGeom prst="rect">
            <a:avLst/>
          </a:prstGeom>
          <a:noFill/>
        </p:spPr>
        <p:txBody>
          <a:bodyPr wrap="square" rtlCol="0">
            <a:spAutoFit/>
          </a:bodyPr>
          <a:lstStyle/>
          <a:p>
            <a:r>
              <a:rPr lang="en-US" sz="1400" dirty="0"/>
              <a:t>The word </a:t>
            </a:r>
            <a:r>
              <a:rPr lang="en-US" sz="1400" dirty="0" smtClean="0"/>
              <a:t>‘gorgeously’ </a:t>
            </a:r>
            <a:r>
              <a:rPr lang="en-US" sz="1400" dirty="0"/>
              <a:t>appears </a:t>
            </a:r>
            <a:r>
              <a:rPr lang="en-US" sz="1400" dirty="0" smtClean="0"/>
              <a:t>23 </a:t>
            </a:r>
            <a:r>
              <a:rPr lang="en-US" sz="1400" dirty="0"/>
              <a:t>to </a:t>
            </a:r>
            <a:r>
              <a:rPr lang="en-US" sz="1400" dirty="0" smtClean="0"/>
              <a:t>47 </a:t>
            </a:r>
            <a:r>
              <a:rPr lang="en-US" sz="1400" dirty="0"/>
              <a:t>more times  in the </a:t>
            </a:r>
            <a:r>
              <a:rPr lang="en-US" sz="1400" dirty="0" smtClean="0"/>
              <a:t>best </a:t>
            </a:r>
            <a:r>
              <a:rPr lang="en-US" sz="1400" dirty="0"/>
              <a:t>wine reviews according to the classifier, is this word informative if we look at samples of the worst wine reviews</a:t>
            </a:r>
            <a:r>
              <a:rPr lang="en-US" sz="1400" dirty="0" smtClean="0"/>
              <a:t>?</a:t>
            </a:r>
          </a:p>
          <a:p>
            <a:endParaRPr lang="en-US" sz="1400" dirty="0" smtClean="0"/>
          </a:p>
          <a:p>
            <a:r>
              <a:rPr lang="en-US" sz="1400" dirty="0" smtClean="0"/>
              <a:t>Also the graph displays that when the word ‘gorgeously’ is used in the reviews the majority of the scores are in the 92 and 93 point category, 12 points higher than lowest rating possible. Also 7 points higher than the mean of 88.4.</a:t>
            </a:r>
          </a:p>
          <a:p>
            <a:endParaRPr lang="en-US" sz="1400" dirty="0"/>
          </a:p>
          <a:p>
            <a:endParaRPr lang="en-US" sz="1400" dirty="0" smtClean="0"/>
          </a:p>
          <a:p>
            <a:endParaRPr lang="en-US" sz="1400" dirty="0"/>
          </a:p>
          <a:p>
            <a:endParaRPr lang="en-US" sz="1400" dirty="0"/>
          </a:p>
          <a:p>
            <a:endParaRPr lang="en-US" dirty="0"/>
          </a:p>
        </p:txBody>
      </p:sp>
      <p:pic>
        <p:nvPicPr>
          <p:cNvPr id="6" name="Picture 5"/>
          <p:cNvPicPr>
            <a:picLocks noChangeAspect="1"/>
          </p:cNvPicPr>
          <p:nvPr/>
        </p:nvPicPr>
        <p:blipFill>
          <a:blip r:embed="rId2"/>
          <a:stretch>
            <a:fillRect/>
          </a:stretch>
        </p:blipFill>
        <p:spPr>
          <a:xfrm>
            <a:off x="4968783" y="4445296"/>
            <a:ext cx="5702754" cy="2412704"/>
          </a:xfrm>
          <a:prstGeom prst="rect">
            <a:avLst/>
          </a:prstGeom>
        </p:spPr>
      </p:pic>
      <p:pic>
        <p:nvPicPr>
          <p:cNvPr id="8" name="Picture 7"/>
          <p:cNvPicPr>
            <a:picLocks noChangeAspect="1"/>
          </p:cNvPicPr>
          <p:nvPr/>
        </p:nvPicPr>
        <p:blipFill>
          <a:blip r:embed="rId3"/>
          <a:stretch>
            <a:fillRect/>
          </a:stretch>
        </p:blipFill>
        <p:spPr>
          <a:xfrm>
            <a:off x="4774337" y="966650"/>
            <a:ext cx="7267575" cy="2924175"/>
          </a:xfrm>
          <a:prstGeom prst="rect">
            <a:avLst/>
          </a:prstGeom>
        </p:spPr>
      </p:pic>
      <p:sp>
        <p:nvSpPr>
          <p:cNvPr id="7" name="TextBox 6"/>
          <p:cNvSpPr txBox="1"/>
          <p:nvPr/>
        </p:nvSpPr>
        <p:spPr>
          <a:xfrm>
            <a:off x="310514" y="5760720"/>
            <a:ext cx="3665913" cy="307777"/>
          </a:xfrm>
          <a:prstGeom prst="rect">
            <a:avLst/>
          </a:prstGeom>
          <a:noFill/>
        </p:spPr>
        <p:txBody>
          <a:bodyPr wrap="square" rtlCol="0">
            <a:spAutoFit/>
          </a:bodyPr>
          <a:lstStyle/>
          <a:p>
            <a:r>
              <a:rPr lang="en-US" sz="1400" dirty="0" smtClean="0"/>
              <a:t>Filter applied to reviews with word ‘gorgeously’.</a:t>
            </a:r>
            <a:endParaRPr lang="en-US" sz="1400" dirty="0"/>
          </a:p>
        </p:txBody>
      </p:sp>
      <p:sp>
        <p:nvSpPr>
          <p:cNvPr id="2" name="Right Arrow 1"/>
          <p:cNvSpPr/>
          <p:nvPr/>
        </p:nvSpPr>
        <p:spPr>
          <a:xfrm rot="19352980">
            <a:off x="3929304" y="5522099"/>
            <a:ext cx="457200" cy="282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147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Linear Model</a:t>
            </a:r>
            <a:r>
              <a:rPr lang="en-US" dirty="0"/>
              <a:t/>
            </a:r>
            <a:br>
              <a:rPr lang="en-US" dirty="0"/>
            </a:br>
            <a:r>
              <a:rPr lang="en-US" sz="1200" dirty="0" smtClean="0">
                <a:solidFill>
                  <a:schemeClr val="tx1"/>
                </a:solidFill>
              </a:rPr>
              <a:t>Wine description predicting points using Ridge Regression</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1100466371"/>
              </p:ext>
            </p:extLst>
          </p:nvPr>
        </p:nvGraphicFramePr>
        <p:xfrm>
          <a:off x="485833" y="1268918"/>
          <a:ext cx="5798589" cy="366405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dirty="0" smtClean="0"/>
                        <a:t>from </a:t>
                      </a:r>
                      <a:r>
                        <a:rPr lang="en-US" sz="1400" dirty="0" err="1" smtClean="0"/>
                        <a:t>sklearn</a:t>
                      </a:r>
                      <a:r>
                        <a:rPr lang="en-US" sz="1400" dirty="0" smtClean="0"/>
                        <a:t> import </a:t>
                      </a:r>
                      <a:r>
                        <a:rPr lang="en-US" sz="1400" dirty="0" err="1" smtClean="0"/>
                        <a:t>linear_model</a:t>
                      </a:r>
                      <a:endParaRPr lang="en-US" sz="1400" dirty="0"/>
                    </a:p>
                  </a:txBody>
                  <a:tcPr/>
                </a:tc>
                <a:tc>
                  <a:txBody>
                    <a:bodyPr/>
                    <a:lstStyle/>
                    <a:p>
                      <a:r>
                        <a:rPr lang="en-US" sz="1400" b="0" i="0" kern="1200" dirty="0" smtClean="0">
                          <a:solidFill>
                            <a:schemeClr val="dk1"/>
                          </a:solidFill>
                          <a:effectLst/>
                          <a:latin typeface="+mn-lt"/>
                          <a:ea typeface="+mn-ea"/>
                          <a:cs typeface="+mn-cs"/>
                        </a:rPr>
                        <a:t>Linear least squares with l2 regularization.</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from </a:t>
                      </a:r>
                      <a:r>
                        <a:rPr lang="en-US" sz="1400" dirty="0" err="1" smtClean="0"/>
                        <a:t>sklearn.metrics</a:t>
                      </a:r>
                      <a:r>
                        <a:rPr lang="en-US" sz="1400" dirty="0" smtClean="0"/>
                        <a:t> import r2_score</a:t>
                      </a:r>
                      <a:endParaRPr lang="en-US" sz="1400" dirty="0"/>
                    </a:p>
                  </a:txBody>
                  <a:tcPr/>
                </a:tc>
                <a:tc>
                  <a:txBody>
                    <a:bodyPr/>
                    <a:lstStyle/>
                    <a:p>
                      <a:r>
                        <a:rPr lang="en-US" sz="1400" dirty="0" smtClean="0"/>
                        <a:t>Model</a:t>
                      </a:r>
                      <a:r>
                        <a:rPr lang="en-US" sz="1400" baseline="0" dirty="0" smtClean="0"/>
                        <a:t> r2_score 68%</a:t>
                      </a:r>
                    </a:p>
                    <a:p>
                      <a:r>
                        <a:rPr lang="en-US" sz="1400" baseline="0" dirty="0" smtClean="0"/>
                        <a:t>R^2 (coefficient of determination) regression score function. Best possible score is 1.0</a:t>
                      </a:r>
                    </a:p>
                    <a:p>
                      <a:endParaRPr lang="en-US" sz="1400" dirty="0"/>
                    </a:p>
                  </a:txBody>
                  <a:tcPr/>
                </a:tc>
                <a:extLst>
                  <a:ext uri="{0D108BD9-81ED-4DB2-BD59-A6C34878D82A}">
                    <a16:rowId xmlns:a16="http://schemas.microsoft.com/office/drawing/2014/main" val="2778625271"/>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sp>
        <p:nvSpPr>
          <p:cNvPr id="8" name="TextBox 7"/>
          <p:cNvSpPr txBox="1"/>
          <p:nvPr/>
        </p:nvSpPr>
        <p:spPr>
          <a:xfrm>
            <a:off x="6443160" y="664702"/>
            <a:ext cx="4224840" cy="276999"/>
          </a:xfrm>
          <a:prstGeom prst="rect">
            <a:avLst/>
          </a:prstGeom>
          <a:noFill/>
        </p:spPr>
        <p:txBody>
          <a:bodyPr wrap="square" rtlCol="0">
            <a:spAutoFit/>
          </a:bodyPr>
          <a:lstStyle/>
          <a:p>
            <a:r>
              <a:rPr lang="en-US" sz="1200" dirty="0" smtClean="0"/>
              <a:t>Describing test results  prediction,  actual points (testing data)</a:t>
            </a:r>
            <a:endParaRPr lang="en-US" sz="1200" dirty="0"/>
          </a:p>
        </p:txBody>
      </p:sp>
      <p:pic>
        <p:nvPicPr>
          <p:cNvPr id="9" name="Picture 8"/>
          <p:cNvPicPr>
            <a:picLocks noChangeAspect="1"/>
          </p:cNvPicPr>
          <p:nvPr/>
        </p:nvPicPr>
        <p:blipFill>
          <a:blip r:embed="rId2"/>
          <a:stretch>
            <a:fillRect/>
          </a:stretch>
        </p:blipFill>
        <p:spPr>
          <a:xfrm>
            <a:off x="6633915" y="940976"/>
            <a:ext cx="2314575" cy="1181100"/>
          </a:xfrm>
          <a:prstGeom prst="rect">
            <a:avLst/>
          </a:prstGeom>
        </p:spPr>
      </p:pic>
      <p:pic>
        <p:nvPicPr>
          <p:cNvPr id="10" name="Picture 9"/>
          <p:cNvPicPr>
            <a:picLocks noChangeAspect="1"/>
          </p:cNvPicPr>
          <p:nvPr/>
        </p:nvPicPr>
        <p:blipFill>
          <a:blip r:embed="rId3"/>
          <a:stretch>
            <a:fillRect/>
          </a:stretch>
        </p:blipFill>
        <p:spPr>
          <a:xfrm>
            <a:off x="6633915" y="2527990"/>
            <a:ext cx="1419225" cy="4057650"/>
          </a:xfrm>
          <a:prstGeom prst="rect">
            <a:avLst/>
          </a:prstGeom>
        </p:spPr>
      </p:pic>
      <p:sp>
        <p:nvSpPr>
          <p:cNvPr id="11" name="TextBox 10"/>
          <p:cNvSpPr txBox="1"/>
          <p:nvPr/>
        </p:nvSpPr>
        <p:spPr>
          <a:xfrm>
            <a:off x="6495030" y="2259850"/>
            <a:ext cx="3688061"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3" name="Picture 12"/>
          <p:cNvPicPr>
            <a:picLocks noChangeAspect="1"/>
          </p:cNvPicPr>
          <p:nvPr/>
        </p:nvPicPr>
        <p:blipFill>
          <a:blip r:embed="rId4"/>
          <a:stretch>
            <a:fillRect/>
          </a:stretch>
        </p:blipFill>
        <p:spPr>
          <a:xfrm>
            <a:off x="8053140" y="2527990"/>
            <a:ext cx="3514725" cy="2333625"/>
          </a:xfrm>
          <a:prstGeom prst="rect">
            <a:avLst/>
          </a:prstGeom>
        </p:spPr>
      </p:pic>
    </p:spTree>
    <p:extLst>
      <p:ext uri="{BB962C8B-B14F-4D97-AF65-F5344CB8AC3E}">
        <p14:creationId xmlns:p14="http://schemas.microsoft.com/office/powerpoint/2010/main" val="4246194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Naïve </a:t>
            </a:r>
            <a:r>
              <a:rPr lang="en-US" dirty="0" smtClean="0"/>
              <a:t>Bayes Model</a:t>
            </a:r>
            <a:r>
              <a:rPr lang="en-US" dirty="0"/>
              <a:t/>
            </a:r>
            <a:br>
              <a:rPr lang="en-US" dirty="0"/>
            </a:br>
            <a:r>
              <a:rPr lang="en-US" sz="1200" dirty="0" smtClean="0">
                <a:solidFill>
                  <a:schemeClr val="tx1"/>
                </a:solidFill>
              </a:rPr>
              <a:t>Description predicting points using </a:t>
            </a:r>
            <a:r>
              <a:rPr lang="en-US" sz="1200" dirty="0" err="1">
                <a:solidFill>
                  <a:schemeClr val="tx1"/>
                </a:solidFill>
              </a:rPr>
              <a:t>BernoulliNB</a:t>
            </a:r>
            <a:r>
              <a:rPr lang="en-US" sz="1200" dirty="0" smtClean="0">
                <a:solidFill>
                  <a:schemeClr val="tx1"/>
                </a:solidFill>
              </a:rPr>
              <a:t> </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959618921"/>
              </p:ext>
            </p:extLst>
          </p:nvPr>
        </p:nvGraphicFramePr>
        <p:xfrm>
          <a:off x="485833" y="1268918"/>
          <a:ext cx="5798589" cy="2505814"/>
        </p:xfrm>
        <a:graphic>
          <a:graphicData uri="http://schemas.openxmlformats.org/drawingml/2006/table">
            <a:tbl>
              <a:tblPr firstRow="1" bandRow="1">
                <a:tableStyleId>{5C22544A-7EE6-4342-B048-85BDC9FD1C3A}</a:tableStyleId>
              </a:tblPr>
              <a:tblGrid>
                <a:gridCol w="2456872">
                  <a:extLst>
                    <a:ext uri="{9D8B030D-6E8A-4147-A177-3AD203B41FA5}">
                      <a16:colId xmlns:a16="http://schemas.microsoft.com/office/drawing/2014/main" val="3661752174"/>
                    </a:ext>
                  </a:extLst>
                </a:gridCol>
                <a:gridCol w="3341717">
                  <a:extLst>
                    <a:ext uri="{9D8B030D-6E8A-4147-A177-3AD203B41FA5}">
                      <a16:colId xmlns:a16="http://schemas.microsoft.com/office/drawing/2014/main" val="331254453"/>
                    </a:ext>
                  </a:extLst>
                </a:gridCol>
              </a:tblGrid>
              <a:tr h="36898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368987">
                <a:tc>
                  <a:txBody>
                    <a:bodyPr/>
                    <a:lstStyle/>
                    <a:p>
                      <a:r>
                        <a:rPr lang="en-US" sz="1400" b="1" dirty="0" err="1" smtClean="0"/>
                        <a:t>sklearn.naive_bayes</a:t>
                      </a:r>
                      <a:r>
                        <a:rPr lang="en-US" sz="1400" b="1" dirty="0" smtClean="0"/>
                        <a:t> import </a:t>
                      </a:r>
                      <a:r>
                        <a:rPr lang="en-US" sz="1400" b="1" dirty="0" err="1" smtClean="0"/>
                        <a:t>BernoulliNB</a:t>
                      </a:r>
                      <a:endParaRPr lang="en-US" sz="1400" b="1" dirty="0"/>
                    </a:p>
                  </a:txBody>
                  <a:tcPr/>
                </a:tc>
                <a:tc>
                  <a:txBody>
                    <a:bodyPr/>
                    <a:lstStyle/>
                    <a:p>
                      <a:r>
                        <a:rPr lang="en-US" sz="1400" dirty="0" smtClean="0"/>
                        <a:t>Naive Bayes classifier for multivariate Bernoulli models</a:t>
                      </a:r>
                      <a:endParaRPr lang="en-US" sz="1400" dirty="0"/>
                    </a:p>
                  </a:txBody>
                  <a:tcPr/>
                </a:tc>
                <a:extLst>
                  <a:ext uri="{0D108BD9-81ED-4DB2-BD59-A6C34878D82A}">
                    <a16:rowId xmlns:a16="http://schemas.microsoft.com/office/drawing/2014/main" val="3709778870"/>
                  </a:ext>
                </a:extLst>
              </a:tr>
              <a:tr h="515571">
                <a:tc>
                  <a:txBody>
                    <a:bodyPr/>
                    <a:lstStyle/>
                    <a:p>
                      <a:r>
                        <a:rPr lang="en-US" sz="1400" dirty="0" smtClean="0"/>
                        <a:t>from </a:t>
                      </a:r>
                      <a:r>
                        <a:rPr lang="en-US" sz="1400" dirty="0" err="1" smtClean="0"/>
                        <a:t>sklearn.feature_extraction.text</a:t>
                      </a:r>
                      <a:r>
                        <a:rPr lang="en-US" sz="1400" dirty="0" smtClean="0"/>
                        <a:t> import </a:t>
                      </a:r>
                      <a:r>
                        <a:rPr lang="en-US" sz="1400" dirty="0" err="1" smtClean="0"/>
                        <a:t>TfidfVectorizer</a:t>
                      </a:r>
                      <a:endParaRPr lang="en-US" sz="1400" dirty="0"/>
                    </a:p>
                  </a:txBody>
                  <a:tcPr/>
                </a:tc>
                <a:tc>
                  <a:txBody>
                    <a:bodyPr/>
                    <a:lstStyle/>
                    <a:p>
                      <a:r>
                        <a:rPr lang="en-US" sz="1400" b="0" i="0" kern="1200" dirty="0" smtClean="0">
                          <a:solidFill>
                            <a:schemeClr val="dk1"/>
                          </a:solidFill>
                          <a:effectLst/>
                          <a:latin typeface="+mn-lt"/>
                          <a:ea typeface="+mn-ea"/>
                          <a:cs typeface="+mn-cs"/>
                        </a:rPr>
                        <a:t>Converts a collection of raw documents to a matrix of TF-IDF features.</a:t>
                      </a:r>
                      <a:endParaRPr lang="en-US" sz="1400" dirty="0"/>
                    </a:p>
                  </a:txBody>
                  <a:tcPr/>
                </a:tc>
                <a:extLst>
                  <a:ext uri="{0D108BD9-81ED-4DB2-BD59-A6C34878D82A}">
                    <a16:rowId xmlns:a16="http://schemas.microsoft.com/office/drawing/2014/main" val="1049223583"/>
                  </a:ext>
                </a:extLst>
              </a:tr>
              <a:tr h="368987">
                <a:tc>
                  <a:txBody>
                    <a:bodyPr/>
                    <a:lstStyle/>
                    <a:p>
                      <a:r>
                        <a:rPr lang="en-US" sz="1400" dirty="0" smtClean="0"/>
                        <a:t>Training/Test</a:t>
                      </a:r>
                      <a:endParaRPr lang="en-US" sz="1400" dirty="0"/>
                    </a:p>
                  </a:txBody>
                  <a:tcPr/>
                </a:tc>
                <a:tc>
                  <a:txBody>
                    <a:bodyPr/>
                    <a:lstStyle/>
                    <a:p>
                      <a:r>
                        <a:rPr lang="en-US" sz="1400" dirty="0" smtClean="0"/>
                        <a:t>75%/25%</a:t>
                      </a:r>
                      <a:endParaRPr lang="en-US" sz="1400" dirty="0"/>
                    </a:p>
                  </a:txBody>
                  <a:tcPr/>
                </a:tc>
                <a:extLst>
                  <a:ext uri="{0D108BD9-81ED-4DB2-BD59-A6C34878D82A}">
                    <a16:rowId xmlns:a16="http://schemas.microsoft.com/office/drawing/2014/main" val="2452888551"/>
                  </a:ext>
                </a:extLst>
              </a:tr>
              <a:tr h="368987">
                <a:tc>
                  <a:txBody>
                    <a:bodyPr/>
                    <a:lstStyle/>
                    <a:p>
                      <a:r>
                        <a:rPr lang="en-US" sz="1400" dirty="0" smtClean="0"/>
                        <a:t>Model looks at wine</a:t>
                      </a:r>
                      <a:r>
                        <a:rPr lang="en-US" sz="1400" baseline="0" dirty="0" smtClean="0"/>
                        <a:t> descriptions</a:t>
                      </a:r>
                      <a:endParaRPr lang="en-US" sz="1400" dirty="0"/>
                    </a:p>
                  </a:txBody>
                  <a:tcPr/>
                </a:tc>
                <a:tc>
                  <a:txBody>
                    <a:bodyPr/>
                    <a:lstStyle/>
                    <a:p>
                      <a:r>
                        <a:rPr lang="en-US" sz="1400" dirty="0" smtClean="0"/>
                        <a:t>Model predicts wine</a:t>
                      </a:r>
                      <a:r>
                        <a:rPr lang="en-US" sz="1400" baseline="0" dirty="0" smtClean="0"/>
                        <a:t> points</a:t>
                      </a:r>
                      <a:endParaRPr lang="en-US" sz="1400" dirty="0"/>
                    </a:p>
                  </a:txBody>
                  <a:tcPr/>
                </a:tc>
                <a:extLst>
                  <a:ext uri="{0D108BD9-81ED-4DB2-BD59-A6C34878D82A}">
                    <a16:rowId xmlns:a16="http://schemas.microsoft.com/office/drawing/2014/main" val="31559383"/>
                  </a:ext>
                </a:extLst>
              </a:tr>
            </a:tbl>
          </a:graphicData>
        </a:graphic>
      </p:graphicFrame>
      <p:pic>
        <p:nvPicPr>
          <p:cNvPr id="10" name="Picture 9"/>
          <p:cNvPicPr>
            <a:picLocks noChangeAspect="1"/>
          </p:cNvPicPr>
          <p:nvPr/>
        </p:nvPicPr>
        <p:blipFill>
          <a:blip r:embed="rId2"/>
          <a:stretch>
            <a:fillRect/>
          </a:stretch>
        </p:blipFill>
        <p:spPr>
          <a:xfrm>
            <a:off x="6954828" y="989384"/>
            <a:ext cx="2770264" cy="1448354"/>
          </a:xfrm>
          <a:prstGeom prst="rect">
            <a:avLst/>
          </a:prstGeom>
        </p:spPr>
      </p:pic>
      <p:sp>
        <p:nvSpPr>
          <p:cNvPr id="11" name="TextBox 10"/>
          <p:cNvSpPr txBox="1"/>
          <p:nvPr/>
        </p:nvSpPr>
        <p:spPr>
          <a:xfrm>
            <a:off x="6950024" y="711560"/>
            <a:ext cx="4085837" cy="276999"/>
          </a:xfrm>
          <a:prstGeom prst="rect">
            <a:avLst/>
          </a:prstGeom>
          <a:noFill/>
        </p:spPr>
        <p:txBody>
          <a:bodyPr wrap="square" rtlCol="0">
            <a:spAutoFit/>
          </a:bodyPr>
          <a:lstStyle/>
          <a:p>
            <a:r>
              <a:rPr lang="en-US" sz="1200" dirty="0" smtClean="0"/>
              <a:t>Describing test results  prediction, actual points testing data</a:t>
            </a:r>
            <a:endParaRPr lang="en-US" sz="1200" dirty="0"/>
          </a:p>
        </p:txBody>
      </p:sp>
      <p:pic>
        <p:nvPicPr>
          <p:cNvPr id="12" name="Picture 11"/>
          <p:cNvPicPr>
            <a:picLocks noChangeAspect="1"/>
          </p:cNvPicPr>
          <p:nvPr/>
        </p:nvPicPr>
        <p:blipFill>
          <a:blip r:embed="rId3"/>
          <a:stretch>
            <a:fillRect/>
          </a:stretch>
        </p:blipFill>
        <p:spPr>
          <a:xfrm>
            <a:off x="6950026" y="2832812"/>
            <a:ext cx="904875" cy="4038600"/>
          </a:xfrm>
          <a:prstGeom prst="rect">
            <a:avLst/>
          </a:prstGeom>
        </p:spPr>
      </p:pic>
      <p:sp>
        <p:nvSpPr>
          <p:cNvPr id="13" name="TextBox 12"/>
          <p:cNvSpPr txBox="1"/>
          <p:nvPr/>
        </p:nvSpPr>
        <p:spPr>
          <a:xfrm>
            <a:off x="6950026" y="2555813"/>
            <a:ext cx="3307879" cy="276999"/>
          </a:xfrm>
          <a:prstGeom prst="rect">
            <a:avLst/>
          </a:prstGeom>
          <a:noFill/>
        </p:spPr>
        <p:txBody>
          <a:bodyPr wrap="square" rtlCol="0">
            <a:spAutoFit/>
          </a:bodyPr>
          <a:lstStyle/>
          <a:p>
            <a:r>
              <a:rPr lang="en-US" sz="1200" dirty="0" smtClean="0"/>
              <a:t>Examples test results  prediction, actual points</a:t>
            </a:r>
            <a:endParaRPr lang="en-US" sz="1200" dirty="0"/>
          </a:p>
        </p:txBody>
      </p:sp>
      <p:pic>
        <p:nvPicPr>
          <p:cNvPr id="15" name="Picture 14"/>
          <p:cNvPicPr>
            <a:picLocks noChangeAspect="1"/>
          </p:cNvPicPr>
          <p:nvPr/>
        </p:nvPicPr>
        <p:blipFill>
          <a:blip r:embed="rId4"/>
          <a:stretch>
            <a:fillRect/>
          </a:stretch>
        </p:blipFill>
        <p:spPr>
          <a:xfrm>
            <a:off x="7854901" y="2832812"/>
            <a:ext cx="3600450" cy="2333625"/>
          </a:xfrm>
          <a:prstGeom prst="rect">
            <a:avLst/>
          </a:prstGeom>
        </p:spPr>
      </p:pic>
    </p:spTree>
    <p:extLst>
      <p:ext uri="{BB962C8B-B14F-4D97-AF65-F5344CB8AC3E}">
        <p14:creationId xmlns:p14="http://schemas.microsoft.com/office/powerpoint/2010/main" val="441345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a:t>Plotting Cross-Validated Predictions</a:t>
            </a:r>
          </a:p>
          <a:p>
            <a:r>
              <a:rPr lang="en-US" sz="1200" dirty="0">
                <a:solidFill>
                  <a:schemeClr val="tx1"/>
                </a:solidFill>
              </a:rPr>
              <a:t>P</a:t>
            </a:r>
            <a:r>
              <a:rPr lang="en-US" sz="1200" dirty="0" smtClean="0">
                <a:solidFill>
                  <a:schemeClr val="tx1"/>
                </a:solidFill>
              </a:rPr>
              <a:t>lotting example</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467335955"/>
              </p:ext>
            </p:extLst>
          </p:nvPr>
        </p:nvGraphicFramePr>
        <p:xfrm>
          <a:off x="460895" y="1313411"/>
          <a:ext cx="9622443" cy="1548877"/>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74441">
                <a:tc>
                  <a:txBody>
                    <a:bodyPr/>
                    <a:lstStyle/>
                    <a:p>
                      <a:r>
                        <a:rPr lang="en-US" sz="1400" dirty="0" err="1" smtClean="0"/>
                        <a:t>sklearn.model_selection</a:t>
                      </a:r>
                      <a:r>
                        <a:rPr lang="en-US" sz="1400" dirty="0" smtClean="0"/>
                        <a:t> import </a:t>
                      </a:r>
                      <a:r>
                        <a:rPr lang="en-US" sz="1400" dirty="0" err="1" smtClean="0"/>
                        <a:t>cross_val_predict</a:t>
                      </a:r>
                      <a:r>
                        <a:rPr lang="en-US" sz="1400" dirty="0" smtClean="0"/>
                        <a:t> function</a:t>
                      </a:r>
                      <a:r>
                        <a:rPr lang="en-US" sz="1400" baseline="0" dirty="0" smtClean="0"/>
                        <a:t> and linear model</a:t>
                      </a:r>
                      <a:endParaRPr lang="en-US" sz="1400" dirty="0"/>
                    </a:p>
                  </a:txBody>
                  <a:tcPr/>
                </a:tc>
                <a:tc>
                  <a:txBody>
                    <a:bodyPr/>
                    <a:lstStyle/>
                    <a:p>
                      <a:r>
                        <a:rPr lang="en-US" sz="1400" b="0" i="0" kern="1200" dirty="0" smtClean="0">
                          <a:solidFill>
                            <a:schemeClr val="dk1"/>
                          </a:solidFill>
                          <a:effectLst/>
                          <a:latin typeface="+mn-lt"/>
                          <a:ea typeface="+mn-ea"/>
                          <a:cs typeface="+mn-cs"/>
                        </a:rPr>
                        <a:t>This example shows how to use </a:t>
                      </a:r>
                      <a:r>
                        <a:rPr lang="en-US" sz="1400" b="0" i="0" kern="1200" dirty="0" err="1" smtClean="0">
                          <a:solidFill>
                            <a:schemeClr val="dk1"/>
                          </a:solidFill>
                          <a:effectLst/>
                          <a:latin typeface="+mn-lt"/>
                          <a:ea typeface="+mn-ea"/>
                          <a:cs typeface="+mn-cs"/>
                        </a:rPr>
                        <a:t>cross_val_predict</a:t>
                      </a:r>
                      <a:r>
                        <a:rPr lang="en-US" sz="1400" b="0" i="0" kern="1200" dirty="0" smtClean="0">
                          <a:solidFill>
                            <a:schemeClr val="dk1"/>
                          </a:solidFill>
                          <a:effectLst/>
                          <a:latin typeface="+mn-lt"/>
                          <a:ea typeface="+mn-ea"/>
                          <a:cs typeface="+mn-cs"/>
                        </a:rPr>
                        <a:t> to visualize prediction errors.</a:t>
                      </a:r>
                    </a:p>
                    <a:p>
                      <a:endParaRPr lang="en-US" sz="1400" b="0" i="0" kern="1200" dirty="0" smtClean="0">
                        <a:solidFill>
                          <a:schemeClr val="dk1"/>
                        </a:solidFill>
                        <a:effectLst/>
                        <a:latin typeface="+mn-lt"/>
                        <a:ea typeface="+mn-ea"/>
                        <a:cs typeface="+mn-cs"/>
                      </a:endParaRPr>
                    </a:p>
                    <a:p>
                      <a:r>
                        <a:rPr lang="en-US" sz="1400" dirty="0" err="1" smtClean="0"/>
                        <a:t>Cross_val_predict</a:t>
                      </a:r>
                      <a:r>
                        <a:rPr lang="en-US" sz="1400" dirty="0" smtClean="0"/>
                        <a:t> returns an array of the same size as `y` where each entry# is a prediction obtained by cross validation</a:t>
                      </a:r>
                      <a:endParaRPr lang="en-US" sz="1400" dirty="0"/>
                    </a:p>
                  </a:txBody>
                  <a:tcPr/>
                </a:tc>
                <a:extLst>
                  <a:ext uri="{0D108BD9-81ED-4DB2-BD59-A6C34878D82A}">
                    <a16:rowId xmlns:a16="http://schemas.microsoft.com/office/drawing/2014/main" val="3709778870"/>
                  </a:ext>
                </a:extLst>
              </a:tr>
            </a:tbl>
          </a:graphicData>
        </a:graphic>
      </p:graphicFrame>
      <p:pic>
        <p:nvPicPr>
          <p:cNvPr id="9" name="Picture 8"/>
          <p:cNvPicPr>
            <a:picLocks noChangeAspect="1"/>
          </p:cNvPicPr>
          <p:nvPr/>
        </p:nvPicPr>
        <p:blipFill>
          <a:blip r:embed="rId2"/>
          <a:stretch>
            <a:fillRect/>
          </a:stretch>
        </p:blipFill>
        <p:spPr>
          <a:xfrm>
            <a:off x="93033" y="2957262"/>
            <a:ext cx="6559866" cy="4131383"/>
          </a:xfrm>
          <a:prstGeom prst="rect">
            <a:avLst/>
          </a:prstGeom>
        </p:spPr>
      </p:pic>
    </p:spTree>
    <p:extLst>
      <p:ext uri="{BB962C8B-B14F-4D97-AF65-F5344CB8AC3E}">
        <p14:creationId xmlns:p14="http://schemas.microsoft.com/office/powerpoint/2010/main" val="36110305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27721"/>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Analysis </a:t>
            </a:r>
            <a:r>
              <a:rPr lang="en-US" dirty="0"/>
              <a:t>R</a:t>
            </a:r>
            <a:r>
              <a:rPr lang="en-US" dirty="0" smtClean="0"/>
              <a:t>esults, Conclusion </a:t>
            </a:r>
            <a:r>
              <a:rPr lang="en-US" dirty="0"/>
              <a:t>and </a:t>
            </a:r>
            <a:r>
              <a:rPr lang="en-US" dirty="0" smtClean="0"/>
              <a:t>Discussions</a:t>
            </a:r>
            <a:endParaRPr lang="en-US" dirty="0"/>
          </a:p>
          <a:p>
            <a:r>
              <a:rPr lang="en-US" sz="1200" dirty="0" smtClean="0">
                <a:solidFill>
                  <a:schemeClr val="tx1"/>
                </a:solidFill>
              </a:rPr>
              <a:t>What was learned and what are next steps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019650096"/>
              </p:ext>
            </p:extLst>
          </p:nvPr>
        </p:nvGraphicFramePr>
        <p:xfrm>
          <a:off x="310515" y="939339"/>
          <a:ext cx="9772823" cy="3419295"/>
        </p:xfrm>
        <a:graphic>
          <a:graphicData uri="http://schemas.openxmlformats.org/drawingml/2006/table">
            <a:tbl>
              <a:tblPr firstRow="1" bandRow="1">
                <a:tableStyleId>{5C22544A-7EE6-4342-B048-85BDC9FD1C3A}</a:tableStyleId>
              </a:tblPr>
              <a:tblGrid>
                <a:gridCol w="3305762">
                  <a:extLst>
                    <a:ext uri="{9D8B030D-6E8A-4147-A177-3AD203B41FA5}">
                      <a16:colId xmlns:a16="http://schemas.microsoft.com/office/drawing/2014/main" val="3661752174"/>
                    </a:ext>
                  </a:extLst>
                </a:gridCol>
                <a:gridCol w="6467061">
                  <a:extLst>
                    <a:ext uri="{9D8B030D-6E8A-4147-A177-3AD203B41FA5}">
                      <a16:colId xmlns:a16="http://schemas.microsoft.com/office/drawing/2014/main" val="331254453"/>
                    </a:ext>
                  </a:extLst>
                </a:gridCol>
              </a:tblGrid>
              <a:tr h="441298">
                <a:tc>
                  <a:txBody>
                    <a:bodyPr/>
                    <a:lstStyle/>
                    <a:p>
                      <a:r>
                        <a:rPr lang="en-US" dirty="0" smtClean="0"/>
                        <a:t>Input</a:t>
                      </a:r>
                      <a:endParaRPr lang="en-US" dirty="0"/>
                    </a:p>
                  </a:txBody>
                  <a:tcPr/>
                </a:tc>
                <a:tc>
                  <a:txBody>
                    <a:bodyPr/>
                    <a:lstStyle/>
                    <a:p>
                      <a:r>
                        <a:rPr lang="en-US" dirty="0" smtClean="0"/>
                        <a:t>Findings</a:t>
                      </a:r>
                      <a:endParaRPr lang="en-US" dirty="0"/>
                    </a:p>
                  </a:txBody>
                  <a:tcPr/>
                </a:tc>
                <a:extLst>
                  <a:ext uri="{0D108BD9-81ED-4DB2-BD59-A6C34878D82A}">
                    <a16:rowId xmlns:a16="http://schemas.microsoft.com/office/drawing/2014/main" val="2876201889"/>
                  </a:ext>
                </a:extLst>
              </a:tr>
              <a:tr h="1067420">
                <a:tc>
                  <a:txBody>
                    <a:bodyPr/>
                    <a:lstStyle/>
                    <a:p>
                      <a:r>
                        <a:rPr lang="en-US" sz="1400" dirty="0" smtClean="0"/>
                        <a:t>Analysis results</a:t>
                      </a:r>
                    </a:p>
                    <a:p>
                      <a:endParaRPr lang="en-US" sz="1400" dirty="0"/>
                    </a:p>
                  </a:txBody>
                  <a:tcPr/>
                </a:tc>
                <a:tc>
                  <a:txBody>
                    <a:bodyPr/>
                    <a:lstStyle/>
                    <a:p>
                      <a:pPr marL="285750" indent="-285750">
                        <a:buFont typeface="Arial" panose="020B0604020202020204" pitchFamily="34" charset="0"/>
                        <a:buChar char="•"/>
                      </a:pPr>
                      <a:r>
                        <a:rPr lang="en-US" sz="1400" dirty="0" smtClean="0"/>
                        <a:t>Words</a:t>
                      </a:r>
                      <a:r>
                        <a:rPr lang="en-US" sz="1400" baseline="0" dirty="0" smtClean="0"/>
                        <a:t> in tasters descriptions appear to correlate to wine score in many cases</a:t>
                      </a:r>
                    </a:p>
                    <a:p>
                      <a:pPr marL="285750" indent="-285750">
                        <a:buFont typeface="Arial" panose="020B0604020202020204" pitchFamily="34" charset="0"/>
                        <a:buChar char="•"/>
                      </a:pPr>
                      <a:r>
                        <a:rPr lang="en-US" sz="1400" baseline="0" dirty="0" smtClean="0"/>
                        <a:t>Descriptions can be used to predict scores, more model research/tuning is needed and adding more variables may help predictions.</a:t>
                      </a:r>
                    </a:p>
                    <a:p>
                      <a:pPr marL="285750" indent="-285750">
                        <a:buFont typeface="Arial" panose="020B0604020202020204" pitchFamily="34" charset="0"/>
                        <a:buChar char="•"/>
                      </a:pPr>
                      <a:r>
                        <a:rPr lang="en-US" sz="1400" baseline="0" dirty="0" smtClean="0"/>
                        <a:t>Exploratory Data Analysis with Tableau and Python were both effective in understanding  and visualizing the wine data </a:t>
                      </a:r>
                      <a:endParaRPr lang="en-US" sz="1400" dirty="0"/>
                    </a:p>
                  </a:txBody>
                  <a:tcPr/>
                </a:tc>
                <a:extLst>
                  <a:ext uri="{0D108BD9-81ED-4DB2-BD59-A6C34878D82A}">
                    <a16:rowId xmlns:a16="http://schemas.microsoft.com/office/drawing/2014/main" val="3211480399"/>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Next steps </a:t>
                      </a:r>
                    </a:p>
                    <a:p>
                      <a:endParaRPr lang="en-US" sz="1400" dirty="0" smtClean="0"/>
                    </a:p>
                  </a:txBody>
                  <a:tcPr/>
                </a:tc>
                <a:tc>
                  <a:txBody>
                    <a:bodyPr/>
                    <a:lstStyle/>
                    <a:p>
                      <a:pPr marL="285750" indent="-285750">
                        <a:buFont typeface="Arial" panose="020B0604020202020204" pitchFamily="34" charset="0"/>
                        <a:buChar char="•"/>
                      </a:pPr>
                      <a:r>
                        <a:rPr lang="en-US" sz="1400" dirty="0" smtClean="0"/>
                        <a:t>More exploring</a:t>
                      </a:r>
                      <a:r>
                        <a:rPr lang="en-US" sz="1400" baseline="0" dirty="0" smtClean="0"/>
                        <a:t> with modeling, modeling optimization, variables and scoring. </a:t>
                      </a:r>
                    </a:p>
                    <a:p>
                      <a:pPr marL="285750" indent="-285750">
                        <a:buFont typeface="Arial" panose="020B0604020202020204" pitchFamily="34" charset="0"/>
                        <a:buChar char="•"/>
                      </a:pPr>
                      <a:r>
                        <a:rPr lang="en-US" sz="1400" baseline="0" dirty="0" smtClean="0"/>
                        <a:t>Huge leap forward for me as my Python skills increased from none to beginner </a:t>
                      </a:r>
                    </a:p>
                    <a:p>
                      <a:pPr marL="285750" indent="-285750">
                        <a:buFont typeface="Arial" panose="020B0604020202020204" pitchFamily="34" charset="0"/>
                        <a:buChar char="•"/>
                      </a:pPr>
                      <a:r>
                        <a:rPr lang="en-US" sz="1400" baseline="0" dirty="0" smtClean="0"/>
                        <a:t>Experiment more with model variables, scenarios and results.</a:t>
                      </a:r>
                      <a:endParaRPr lang="en-US" sz="1400" dirty="0" smtClean="0"/>
                    </a:p>
                  </a:txBody>
                  <a:tcPr/>
                </a:tc>
                <a:extLst>
                  <a:ext uri="{0D108BD9-81ED-4DB2-BD59-A6C34878D82A}">
                    <a16:rowId xmlns:a16="http://schemas.microsoft.com/office/drawing/2014/main" val="941631010"/>
                  </a:ext>
                </a:extLst>
              </a:tr>
              <a:tr h="8748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My Learning of Python</a:t>
                      </a:r>
                      <a:r>
                        <a:rPr lang="en-US" sz="1400" baseline="0" dirty="0" smtClean="0"/>
                        <a:t> Machine learning and Modeling</a:t>
                      </a:r>
                      <a:endParaRPr lang="en-US" sz="1400" dirty="0" smtClean="0"/>
                    </a:p>
                    <a:p>
                      <a:endParaRPr lang="en-US" sz="1400" dirty="0"/>
                    </a:p>
                  </a:txBody>
                  <a:tcPr/>
                </a:tc>
                <a:tc>
                  <a:txBody>
                    <a:bodyPr/>
                    <a:lstStyle/>
                    <a:p>
                      <a:pPr marL="285750" indent="-285750">
                        <a:buFont typeface="Arial" panose="020B0604020202020204" pitchFamily="34" charset="0"/>
                        <a:buChar char="•"/>
                      </a:pPr>
                      <a:r>
                        <a:rPr lang="en-US" sz="1400" dirty="0" smtClean="0"/>
                        <a:t>F</a:t>
                      </a:r>
                      <a:r>
                        <a:rPr lang="en-US" sz="1400" baseline="0" dirty="0" smtClean="0"/>
                        <a:t>irst experience with Python outside of a Regis class that had lab examples</a:t>
                      </a:r>
                    </a:p>
                    <a:p>
                      <a:pPr marL="285750" indent="-285750">
                        <a:buFont typeface="Arial" panose="020B0604020202020204" pitchFamily="34" charset="0"/>
                        <a:buChar char="•"/>
                      </a:pPr>
                      <a:r>
                        <a:rPr lang="en-US" sz="1400" baseline="0" dirty="0" smtClean="0"/>
                        <a:t>Learned through practice and was stuck many times </a:t>
                      </a:r>
                    </a:p>
                    <a:p>
                      <a:pPr marL="285750" indent="-285750">
                        <a:buFont typeface="Arial" panose="020B0604020202020204" pitchFamily="34" charset="0"/>
                        <a:buChar char="•"/>
                      </a:pPr>
                      <a:r>
                        <a:rPr lang="en-US" sz="1400" baseline="0" dirty="0" smtClean="0"/>
                        <a:t>Converting </a:t>
                      </a:r>
                      <a:r>
                        <a:rPr lang="en-US" sz="1400" baseline="0" dirty="0" err="1" smtClean="0"/>
                        <a:t>numpy</a:t>
                      </a:r>
                      <a:r>
                        <a:rPr lang="en-US" sz="1400" baseline="0" dirty="0" smtClean="0"/>
                        <a:t> series and arrays to a data frame to analyze models output.</a:t>
                      </a:r>
                      <a:endParaRPr lang="en-US" sz="1400" dirty="0" smtClean="0"/>
                    </a:p>
                    <a:p>
                      <a:pPr marL="285750" indent="-285750">
                        <a:buFont typeface="Arial" panose="020B0604020202020204" pitchFamily="34" charset="0"/>
                        <a:buChar char="•"/>
                      </a:pPr>
                      <a:endParaRPr lang="en-US" sz="1400" dirty="0"/>
                    </a:p>
                  </a:txBody>
                  <a:tcPr/>
                </a:tc>
                <a:extLst>
                  <a:ext uri="{0D108BD9-81ED-4DB2-BD59-A6C34878D82A}">
                    <a16:rowId xmlns:a16="http://schemas.microsoft.com/office/drawing/2014/main" val="3709778870"/>
                  </a:ext>
                </a:extLst>
              </a:tr>
            </a:tbl>
          </a:graphicData>
        </a:graphic>
      </p:graphicFrame>
    </p:spTree>
    <p:extLst>
      <p:ext uri="{BB962C8B-B14F-4D97-AF65-F5344CB8AC3E}">
        <p14:creationId xmlns:p14="http://schemas.microsoft.com/office/powerpoint/2010/main" val="442746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2"/>
            <a:ext cx="11043285" cy="5458309"/>
          </a:xfrm>
        </p:spPr>
        <p:txBody>
          <a:bodyPr>
            <a:normAutofit fontScale="92500" lnSpcReduction="20000"/>
          </a:bodyPr>
          <a:lstStyle/>
          <a:p>
            <a:r>
              <a:rPr lang="en-US" sz="2400" dirty="0" smtClean="0"/>
              <a:t>Introduction</a:t>
            </a:r>
          </a:p>
          <a:p>
            <a:pPr lvl="1"/>
            <a:r>
              <a:rPr lang="en-US" dirty="0" smtClean="0"/>
              <a:t>Project motivation was to develop text analytics to understand a wine tasters description of a wine and re-use that code for other text projects like surveys.</a:t>
            </a:r>
          </a:p>
          <a:p>
            <a:pPr lvl="1"/>
            <a:r>
              <a:rPr lang="en-US" dirty="0" smtClean="0"/>
              <a:t>I am Database Technology student at Regis and an IT Manager by profession.</a:t>
            </a:r>
          </a:p>
          <a:p>
            <a:endParaRPr lang="en-US" sz="2400" dirty="0" smtClean="0"/>
          </a:p>
          <a:p>
            <a:r>
              <a:rPr lang="en-US" sz="2400" dirty="0" smtClean="0"/>
              <a:t>Deeper </a:t>
            </a:r>
            <a:r>
              <a:rPr lang="en-US" sz="2400" dirty="0"/>
              <a:t>understanding the wine </a:t>
            </a:r>
            <a:r>
              <a:rPr lang="en-US" sz="2400" dirty="0" smtClean="0"/>
              <a:t>tasters description/review</a:t>
            </a:r>
            <a:endParaRPr lang="en-US" sz="2400" dirty="0"/>
          </a:p>
          <a:p>
            <a:pPr lvl="1"/>
            <a:r>
              <a:rPr lang="en-US" dirty="0"/>
              <a:t>Do low/high scores have correlations to certain words in tasters description?</a:t>
            </a:r>
          </a:p>
          <a:p>
            <a:pPr lvl="1"/>
            <a:r>
              <a:rPr lang="en-US" dirty="0"/>
              <a:t>Can that be quantified using a Naïve Bayes feature classification model in Python that lists most informative features?</a:t>
            </a:r>
          </a:p>
          <a:p>
            <a:endParaRPr lang="en-US" sz="2400" dirty="0" smtClean="0"/>
          </a:p>
          <a:p>
            <a:r>
              <a:rPr lang="en-US" sz="2400" dirty="0" smtClean="0"/>
              <a:t>Can we understanding </a:t>
            </a:r>
            <a:r>
              <a:rPr lang="en-US" sz="2400" dirty="0"/>
              <a:t>relationship of wine taster description and </a:t>
            </a:r>
            <a:r>
              <a:rPr lang="en-US" sz="2400" dirty="0" smtClean="0"/>
              <a:t>points?</a:t>
            </a:r>
            <a:endParaRPr lang="en-US" sz="2400" dirty="0"/>
          </a:p>
          <a:p>
            <a:pPr lvl="1"/>
            <a:r>
              <a:rPr lang="en-US" dirty="0"/>
              <a:t>Python Machine </a:t>
            </a:r>
            <a:r>
              <a:rPr lang="en-US" dirty="0" smtClean="0"/>
              <a:t>Learning wine score/point prediction</a:t>
            </a:r>
            <a:endParaRPr lang="en-US" dirty="0"/>
          </a:p>
          <a:p>
            <a:endParaRPr lang="en-US" sz="2400" dirty="0" smtClean="0"/>
          </a:p>
          <a:p>
            <a:r>
              <a:rPr lang="en-US" sz="2400" dirty="0" smtClean="0"/>
              <a:t>Exploratory data analysis</a:t>
            </a:r>
          </a:p>
          <a:p>
            <a:pPr lvl="1"/>
            <a:r>
              <a:rPr lang="en-US" dirty="0" smtClean="0"/>
              <a:t>Learning and developing reports in Tableau to explore the wine data set</a:t>
            </a:r>
          </a:p>
          <a:p>
            <a:pPr lvl="1"/>
            <a:r>
              <a:rPr lang="en-US" dirty="0" smtClean="0"/>
              <a:t>Learning and developing word cloud in R to understand descriptions</a:t>
            </a:r>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Objective</a:t>
            </a:r>
            <a:r>
              <a:rPr lang="en-US" dirty="0"/>
              <a:t/>
            </a:r>
            <a:br>
              <a:rPr lang="en-US" dirty="0"/>
            </a:br>
            <a:r>
              <a:rPr lang="en-US" sz="1200" dirty="0" smtClean="0">
                <a:solidFill>
                  <a:schemeClr val="tx1"/>
                </a:solidFill>
              </a:rPr>
              <a:t>Analysis of wine tasting data</a:t>
            </a:r>
            <a:endParaRPr lang="en-US" sz="1200" kern="0" dirty="0"/>
          </a:p>
        </p:txBody>
      </p:sp>
    </p:spTree>
    <p:extLst>
      <p:ext uri="{BB962C8B-B14F-4D97-AF65-F5344CB8AC3E}">
        <p14:creationId xmlns:p14="http://schemas.microsoft.com/office/powerpoint/2010/main" val="1639802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Sources</a:t>
            </a:r>
            <a:r>
              <a:rPr lang="en-US" dirty="0"/>
              <a:t/>
            </a:r>
            <a:br>
              <a:rPr lang="en-US" dirty="0"/>
            </a:br>
            <a:r>
              <a:rPr lang="en-US" sz="1200" dirty="0" smtClean="0">
                <a:solidFill>
                  <a:schemeClr val="tx1"/>
                </a:solidFill>
              </a:rPr>
              <a:t>Useful links and sources</a:t>
            </a:r>
            <a:endParaRPr lang="en-US" sz="1200" kern="0" dirty="0"/>
          </a:p>
        </p:txBody>
      </p:sp>
      <p:graphicFrame>
        <p:nvGraphicFramePr>
          <p:cNvPr id="6" name="Table 5"/>
          <p:cNvGraphicFramePr>
            <a:graphicFrameLocks noGrp="1"/>
          </p:cNvGraphicFramePr>
          <p:nvPr>
            <p:extLst>
              <p:ext uri="{D42A27DB-BD31-4B8C-83A1-F6EECF244321}">
                <p14:modId xmlns:p14="http://schemas.microsoft.com/office/powerpoint/2010/main" val="1567541349"/>
              </p:ext>
            </p:extLst>
          </p:nvPr>
        </p:nvGraphicFramePr>
        <p:xfrm>
          <a:off x="310515" y="960712"/>
          <a:ext cx="10429966" cy="3493416"/>
        </p:xfrm>
        <a:graphic>
          <a:graphicData uri="http://schemas.openxmlformats.org/drawingml/2006/table">
            <a:tbl>
              <a:tblPr firstRow="1" bandRow="1">
                <a:tableStyleId>{5C22544A-7EE6-4342-B048-85BDC9FD1C3A}</a:tableStyleId>
              </a:tblPr>
              <a:tblGrid>
                <a:gridCol w="5214983">
                  <a:extLst>
                    <a:ext uri="{9D8B030D-6E8A-4147-A177-3AD203B41FA5}">
                      <a16:colId xmlns:a16="http://schemas.microsoft.com/office/drawing/2014/main" val="1497685387"/>
                    </a:ext>
                  </a:extLst>
                </a:gridCol>
                <a:gridCol w="5214983">
                  <a:extLst>
                    <a:ext uri="{9D8B030D-6E8A-4147-A177-3AD203B41FA5}">
                      <a16:colId xmlns:a16="http://schemas.microsoft.com/office/drawing/2014/main" val="1096185930"/>
                    </a:ext>
                  </a:extLst>
                </a:gridCol>
              </a:tblGrid>
              <a:tr h="375108">
                <a:tc>
                  <a:txBody>
                    <a:bodyPr/>
                    <a:lstStyle/>
                    <a:p>
                      <a:r>
                        <a:rPr lang="en-US" dirty="0" smtClean="0"/>
                        <a:t>Description</a:t>
                      </a:r>
                      <a:endParaRPr lang="en-US" dirty="0"/>
                    </a:p>
                  </a:txBody>
                  <a:tcPr/>
                </a:tc>
                <a:tc>
                  <a:txBody>
                    <a:bodyPr/>
                    <a:lstStyle/>
                    <a:p>
                      <a:r>
                        <a:rPr lang="en-US" dirty="0" smtClean="0"/>
                        <a:t>Link</a:t>
                      </a:r>
                      <a:endParaRPr lang="en-US" dirty="0"/>
                    </a:p>
                  </a:txBody>
                  <a:tcPr/>
                </a:tc>
                <a:extLst>
                  <a:ext uri="{0D108BD9-81ED-4DB2-BD59-A6C34878D82A}">
                    <a16:rowId xmlns:a16="http://schemas.microsoft.com/office/drawing/2014/main" val="3421322112"/>
                  </a:ext>
                </a:extLst>
              </a:tr>
              <a:tr h="539294">
                <a:tc>
                  <a:txBody>
                    <a:bodyPr/>
                    <a:lstStyle/>
                    <a:p>
                      <a:r>
                        <a:rPr lang="en-US" dirty="0" smtClean="0"/>
                        <a:t>Data source</a:t>
                      </a:r>
                      <a:r>
                        <a:rPr lang="en-US" baseline="0" dirty="0" smtClean="0"/>
                        <a:t> for wine data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hlinkClick r:id="rId2"/>
                        </a:rPr>
                        <a:t>https://www.kaggle.com/zynicide/wine-reviews</a:t>
                      </a:r>
                      <a:endParaRPr lang="en-US" sz="1800" b="1" u="sng" dirty="0" smtClean="0">
                        <a:hlinkClick r:id="rId3"/>
                      </a:endParaRPr>
                    </a:p>
                    <a:p>
                      <a:endParaRPr lang="en-US" dirty="0"/>
                    </a:p>
                  </a:txBody>
                  <a:tcPr/>
                </a:tc>
                <a:extLst>
                  <a:ext uri="{0D108BD9-81ED-4DB2-BD59-A6C34878D82A}">
                    <a16:rowId xmlns:a16="http://schemas.microsoft.com/office/drawing/2014/main" val="3985278664"/>
                  </a:ext>
                </a:extLst>
              </a:tr>
              <a:tr h="375108">
                <a:tc>
                  <a:txBody>
                    <a:bodyPr/>
                    <a:lstStyle/>
                    <a:p>
                      <a:r>
                        <a:rPr lang="en-US" dirty="0" smtClean="0"/>
                        <a:t>Naïve</a:t>
                      </a:r>
                      <a:r>
                        <a:rPr lang="en-US" baseline="0" dirty="0" smtClean="0"/>
                        <a:t> Bayes classifier Tutorial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u="sng" dirty="0" smtClean="0">
                          <a:hlinkClick r:id="rId3"/>
                        </a:rPr>
                        <a:t>https://pythonprogramming.net/naive-bayes-classifier-nltk-tutorial/</a:t>
                      </a:r>
                      <a:endParaRPr lang="en-US" sz="1800" dirty="0" smtClean="0"/>
                    </a:p>
                    <a:p>
                      <a:endParaRPr lang="en-US" dirty="0"/>
                    </a:p>
                  </a:txBody>
                  <a:tcPr/>
                </a:tc>
                <a:extLst>
                  <a:ext uri="{0D108BD9-81ED-4DB2-BD59-A6C34878D82A}">
                    <a16:rowId xmlns:a16="http://schemas.microsoft.com/office/drawing/2014/main" val="412958746"/>
                  </a:ext>
                </a:extLst>
              </a:tr>
              <a:tr h="375108">
                <a:tc>
                  <a:txBody>
                    <a:bodyPr/>
                    <a:lstStyle/>
                    <a:p>
                      <a:r>
                        <a:rPr lang="en-US" dirty="0" err="1" smtClean="0"/>
                        <a:t>Sklearn</a:t>
                      </a:r>
                      <a:r>
                        <a:rPr lang="en-US" baseline="0" dirty="0" smtClean="0"/>
                        <a:t> – Logistics and Linear Model</a:t>
                      </a:r>
                      <a:endParaRPr lang="en-US" dirty="0"/>
                    </a:p>
                  </a:txBody>
                  <a:tcPr/>
                </a:tc>
                <a:tc>
                  <a:txBody>
                    <a:bodyPr/>
                    <a:lstStyle/>
                    <a:p>
                      <a:r>
                        <a:rPr lang="en-US" dirty="0" smtClean="0"/>
                        <a:t>http://scikit-learn.org/</a:t>
                      </a:r>
                      <a:endParaRPr lang="en-US" dirty="0"/>
                    </a:p>
                  </a:txBody>
                  <a:tcPr/>
                </a:tc>
                <a:extLst>
                  <a:ext uri="{0D108BD9-81ED-4DB2-BD59-A6C34878D82A}">
                    <a16:rowId xmlns:a16="http://schemas.microsoft.com/office/drawing/2014/main" val="411922316"/>
                  </a:ext>
                </a:extLst>
              </a:tr>
              <a:tr h="375108">
                <a:tc>
                  <a:txBody>
                    <a:bodyPr/>
                    <a:lstStyle/>
                    <a:p>
                      <a:r>
                        <a:rPr lang="en-US" sz="1800" b="0" i="1" kern="1200" dirty="0" smtClean="0">
                          <a:solidFill>
                            <a:schemeClr val="dk1"/>
                          </a:solidFill>
                          <a:effectLst/>
                          <a:latin typeface="+mn-lt"/>
                          <a:ea typeface="+mn-ea"/>
                          <a:cs typeface="+mn-cs"/>
                        </a:rPr>
                        <a:t>Applied logistic regression, 3</a:t>
                      </a:r>
                      <a:r>
                        <a:rPr lang="en-US" sz="1800" b="0" i="1" kern="1200" baseline="30000" dirty="0" smtClean="0">
                          <a:solidFill>
                            <a:schemeClr val="dk1"/>
                          </a:solidFill>
                          <a:effectLst/>
                          <a:latin typeface="+mn-lt"/>
                          <a:ea typeface="+mn-ea"/>
                          <a:cs typeface="+mn-cs"/>
                        </a:rPr>
                        <a:t>rd</a:t>
                      </a:r>
                      <a:r>
                        <a:rPr lang="en-US" sz="1800" b="0" i="1" kern="1200" dirty="0" smtClean="0">
                          <a:solidFill>
                            <a:schemeClr val="dk1"/>
                          </a:solidFill>
                          <a:effectLst/>
                          <a:latin typeface="+mn-lt"/>
                          <a:ea typeface="+mn-ea"/>
                          <a:cs typeface="+mn-cs"/>
                        </a:rPr>
                        <a:t> Edition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Hosmer Jr, D. W., </a:t>
                      </a:r>
                      <a:r>
                        <a:rPr lang="en-US" sz="1800" b="0" i="0" kern="1200" dirty="0" err="1" smtClean="0">
                          <a:solidFill>
                            <a:schemeClr val="dk1"/>
                          </a:solidFill>
                          <a:effectLst/>
                          <a:latin typeface="+mn-lt"/>
                          <a:ea typeface="+mn-ea"/>
                          <a:cs typeface="+mn-cs"/>
                        </a:rPr>
                        <a:t>Lemeshow</a:t>
                      </a:r>
                      <a:r>
                        <a:rPr lang="en-US" sz="1800" b="0" i="0" kern="1200" dirty="0" smtClean="0">
                          <a:solidFill>
                            <a:schemeClr val="dk1"/>
                          </a:solidFill>
                          <a:effectLst/>
                          <a:latin typeface="+mn-lt"/>
                          <a:ea typeface="+mn-ea"/>
                          <a:cs typeface="+mn-cs"/>
                        </a:rPr>
                        <a:t>, S., &amp; Sturdivant, R. X. (2013). </a:t>
                      </a:r>
                      <a:r>
                        <a:rPr lang="en-US" sz="1800" b="0" i="1" kern="1200" dirty="0" smtClean="0">
                          <a:solidFill>
                            <a:schemeClr val="dk1"/>
                          </a:solidFill>
                          <a:effectLst/>
                          <a:latin typeface="+mn-lt"/>
                          <a:ea typeface="+mn-ea"/>
                          <a:cs typeface="+mn-cs"/>
                        </a:rPr>
                        <a:t>Applied logistic regression</a:t>
                      </a:r>
                      <a:r>
                        <a:rPr lang="en-US" sz="1800" b="0" i="0" kern="1200" dirty="0" smtClean="0">
                          <a:solidFill>
                            <a:schemeClr val="dk1"/>
                          </a:solidFill>
                          <a:effectLst/>
                          <a:latin typeface="+mn-lt"/>
                          <a:ea typeface="+mn-ea"/>
                          <a:cs typeface="+mn-cs"/>
                        </a:rPr>
                        <a:t> (Vol. 398). John Wiley &amp; Sons.</a:t>
                      </a:r>
                      <a:endParaRPr lang="en-US" dirty="0" smtClean="0"/>
                    </a:p>
                    <a:p>
                      <a:endParaRPr lang="en-US" dirty="0"/>
                    </a:p>
                  </a:txBody>
                  <a:tcPr/>
                </a:tc>
                <a:extLst>
                  <a:ext uri="{0D108BD9-81ED-4DB2-BD59-A6C34878D82A}">
                    <a16:rowId xmlns:a16="http://schemas.microsoft.com/office/drawing/2014/main" val="1218633367"/>
                  </a:ext>
                </a:extLst>
              </a:tr>
            </a:tbl>
          </a:graphicData>
        </a:graphic>
      </p:graphicFrame>
    </p:spTree>
    <p:extLst>
      <p:ext uri="{BB962C8B-B14F-4D97-AF65-F5344CB8AC3E}">
        <p14:creationId xmlns:p14="http://schemas.microsoft.com/office/powerpoint/2010/main" val="3477251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515" y="1008993"/>
            <a:ext cx="11043285" cy="5167970"/>
          </a:xfrm>
        </p:spPr>
        <p:txBody>
          <a:bodyPr/>
          <a:lstStyle/>
          <a:p>
            <a:r>
              <a:rPr lang="en-US" sz="2200" dirty="0" smtClean="0"/>
              <a:t>Exploratory data analysis tools used</a:t>
            </a:r>
          </a:p>
          <a:p>
            <a:pPr lvl="1"/>
            <a:r>
              <a:rPr lang="en-US" sz="2200" dirty="0" smtClean="0"/>
              <a:t>Excel</a:t>
            </a:r>
          </a:p>
          <a:p>
            <a:pPr lvl="1"/>
            <a:r>
              <a:rPr lang="en-US" sz="2200" dirty="0" smtClean="0"/>
              <a:t>Tableau </a:t>
            </a:r>
          </a:p>
          <a:p>
            <a:pPr lvl="1"/>
            <a:r>
              <a:rPr lang="en-US" sz="2200" dirty="0" smtClean="0"/>
              <a:t>R – Word Clouds</a:t>
            </a:r>
          </a:p>
          <a:p>
            <a:pPr lvl="1"/>
            <a:r>
              <a:rPr lang="en-US" sz="2200" dirty="0" smtClean="0"/>
              <a:t>Python plots</a:t>
            </a:r>
          </a:p>
          <a:p>
            <a:pPr lvl="1"/>
            <a:endParaRPr lang="en-US" sz="2200" dirty="0"/>
          </a:p>
          <a:p>
            <a:r>
              <a:rPr lang="en-US" sz="2200" dirty="0" smtClean="0"/>
              <a:t>Modeling and Machine Learning - Python</a:t>
            </a:r>
          </a:p>
          <a:p>
            <a:pPr lvl="1"/>
            <a:r>
              <a:rPr lang="en-US" sz="2200" dirty="0" smtClean="0"/>
              <a:t>Naïve Bayes feature classification model</a:t>
            </a:r>
          </a:p>
          <a:p>
            <a:pPr lvl="1"/>
            <a:r>
              <a:rPr lang="en-US" sz="2200" dirty="0" smtClean="0"/>
              <a:t>Linear Regression prediction</a:t>
            </a:r>
          </a:p>
          <a:p>
            <a:pPr lvl="1"/>
            <a:r>
              <a:rPr lang="en-US" sz="2200" dirty="0" smtClean="0"/>
              <a:t>Naïve </a:t>
            </a:r>
            <a:r>
              <a:rPr lang="en-US" sz="2200" dirty="0"/>
              <a:t>Bayes </a:t>
            </a:r>
            <a:r>
              <a:rPr lang="en-US" sz="2200" dirty="0" err="1" smtClean="0"/>
              <a:t>BernoulliNB</a:t>
            </a:r>
            <a:r>
              <a:rPr lang="en-US" sz="2200" dirty="0" smtClean="0"/>
              <a:t> prediction</a:t>
            </a:r>
          </a:p>
          <a:p>
            <a:pPr lvl="1"/>
            <a:r>
              <a:rPr lang="en-US" sz="2200" dirty="0" smtClean="0"/>
              <a:t>Plotting </a:t>
            </a:r>
            <a:r>
              <a:rPr lang="en-US" sz="2200" dirty="0"/>
              <a:t>Cross-Validated Predictions</a:t>
            </a:r>
          </a:p>
          <a:p>
            <a:pPr marL="457200" lvl="1" indent="0">
              <a:buNone/>
            </a:pPr>
            <a:endParaRPr lang="en-US" sz="2200" dirty="0" smtClean="0"/>
          </a:p>
          <a:p>
            <a:pPr lvl="1"/>
            <a:endParaRPr lang="en-US" dirty="0" smtClean="0"/>
          </a:p>
          <a:p>
            <a:pPr lvl="1"/>
            <a:endParaRPr lang="en-US" dirty="0" smtClean="0"/>
          </a:p>
          <a:p>
            <a:pPr lvl="1"/>
            <a:endParaRPr lang="en-US" dirty="0"/>
          </a:p>
        </p:txBody>
      </p:sp>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Tools</a:t>
            </a:r>
            <a:r>
              <a:rPr lang="en-US" dirty="0"/>
              <a:t/>
            </a:r>
            <a:br>
              <a:rPr lang="en-US" dirty="0"/>
            </a:br>
            <a:r>
              <a:rPr lang="en-US" sz="1200" dirty="0" smtClean="0">
                <a:solidFill>
                  <a:schemeClr val="tx1"/>
                </a:solidFill>
              </a:rPr>
              <a:t>What tools were used for analyzing the wine data?</a:t>
            </a:r>
            <a:endParaRPr lang="en-US" sz="1200" kern="0" dirty="0"/>
          </a:p>
        </p:txBody>
      </p:sp>
    </p:spTree>
    <p:extLst>
      <p:ext uri="{BB962C8B-B14F-4D97-AF65-F5344CB8AC3E}">
        <p14:creationId xmlns:p14="http://schemas.microsoft.com/office/powerpoint/2010/main" val="22745899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305" y="1058370"/>
            <a:ext cx="10515600" cy="4351338"/>
          </a:xfrm>
        </p:spPr>
        <p:txBody>
          <a:bodyPr>
            <a:normAutofit fontScale="55000" lnSpcReduction="20000"/>
          </a:bodyPr>
          <a:lstStyle/>
          <a:p>
            <a:pPr marL="0" indent="0">
              <a:buNone/>
            </a:pPr>
            <a:r>
              <a:rPr lang="en-US" dirty="0">
                <a:hlinkClick r:id="rId2"/>
              </a:rPr>
              <a:t>https://</a:t>
            </a:r>
            <a:r>
              <a:rPr lang="en-US" dirty="0" smtClean="0">
                <a:hlinkClick r:id="rId2"/>
              </a:rPr>
              <a:t>www.kaggle.com/zynicide/wine-reviews</a:t>
            </a:r>
            <a:endParaRPr lang="en-US" dirty="0" smtClean="0"/>
          </a:p>
          <a:p>
            <a:pPr marL="0" indent="0">
              <a:buNone/>
            </a:pPr>
            <a:r>
              <a:rPr lang="en-US" dirty="0"/>
              <a:t>The data was scraped from </a:t>
            </a:r>
            <a:r>
              <a:rPr lang="en-US" dirty="0" err="1">
                <a:hlinkClick r:id="rId3"/>
              </a:rPr>
              <a:t>WineEnthusiast</a:t>
            </a:r>
            <a:r>
              <a:rPr lang="en-US" dirty="0"/>
              <a:t> during the week of June 15th, 2017.</a:t>
            </a:r>
            <a:endParaRPr lang="en-US" dirty="0" smtClean="0"/>
          </a:p>
          <a:p>
            <a:endParaRPr lang="en-US" dirty="0"/>
          </a:p>
          <a:p>
            <a:pPr fontAlgn="base"/>
            <a:r>
              <a:rPr lang="en-US" dirty="0"/>
              <a:t>The data consists of </a:t>
            </a:r>
            <a:r>
              <a:rPr lang="en-US" dirty="0" smtClean="0"/>
              <a:t>148k wine reviews consisting of 10 </a:t>
            </a:r>
            <a:r>
              <a:rPr lang="en-US" dirty="0"/>
              <a:t>fields:</a:t>
            </a:r>
          </a:p>
          <a:p>
            <a:pPr lvl="1" fontAlgn="base"/>
            <a:r>
              <a:rPr lang="en-US" i="1" dirty="0">
                <a:solidFill>
                  <a:srgbClr val="00B050"/>
                </a:solidFill>
              </a:rPr>
              <a:t>Points</a:t>
            </a:r>
            <a:r>
              <a:rPr lang="en-US" dirty="0">
                <a:solidFill>
                  <a:srgbClr val="00B050"/>
                </a:solidFill>
              </a:rPr>
              <a:t>: the number of points </a:t>
            </a:r>
            <a:r>
              <a:rPr lang="en-US" dirty="0" err="1">
                <a:solidFill>
                  <a:srgbClr val="00B050"/>
                </a:solidFill>
              </a:rPr>
              <a:t>WineEnthusiast</a:t>
            </a:r>
            <a:r>
              <a:rPr lang="en-US" dirty="0">
                <a:solidFill>
                  <a:srgbClr val="00B050"/>
                </a:solidFill>
              </a:rPr>
              <a:t> rated the wine on a scale of 1-100 (though they say they only post reviews for wines that score &gt;=80)</a:t>
            </a:r>
          </a:p>
          <a:p>
            <a:pPr lvl="1" fontAlgn="base"/>
            <a:r>
              <a:rPr lang="en-US" i="1" dirty="0"/>
              <a:t>Title</a:t>
            </a:r>
            <a:r>
              <a:rPr lang="en-US" dirty="0"/>
              <a:t>: the title of the wine review, which often contains the vintage if you're interested in extracting that feature</a:t>
            </a:r>
          </a:p>
          <a:p>
            <a:pPr lvl="1" fontAlgn="base"/>
            <a:r>
              <a:rPr lang="en-US" i="1" dirty="0">
                <a:solidFill>
                  <a:srgbClr val="00B050"/>
                </a:solidFill>
              </a:rPr>
              <a:t>Variety</a:t>
            </a:r>
            <a:r>
              <a:rPr lang="en-US" dirty="0">
                <a:solidFill>
                  <a:srgbClr val="00B050"/>
                </a:solidFill>
              </a:rPr>
              <a:t>: the type of grapes used to make the wine (</a:t>
            </a:r>
            <a:r>
              <a:rPr lang="en-US" dirty="0" err="1">
                <a:solidFill>
                  <a:srgbClr val="00B050"/>
                </a:solidFill>
              </a:rPr>
              <a:t>ie</a:t>
            </a:r>
            <a:r>
              <a:rPr lang="en-US" dirty="0">
                <a:solidFill>
                  <a:srgbClr val="00B050"/>
                </a:solidFill>
              </a:rPr>
              <a:t> Pinot Noir)</a:t>
            </a:r>
          </a:p>
          <a:p>
            <a:pPr lvl="1" fontAlgn="base"/>
            <a:r>
              <a:rPr lang="en-US" i="1" dirty="0">
                <a:solidFill>
                  <a:srgbClr val="00B050"/>
                </a:solidFill>
              </a:rPr>
              <a:t>Description</a:t>
            </a:r>
            <a:r>
              <a:rPr lang="en-US" dirty="0">
                <a:solidFill>
                  <a:srgbClr val="00B050"/>
                </a:solidFill>
              </a:rPr>
              <a:t>: a few sentences from a sommelier describing the wine's taste, smell, look, feel, etc.</a:t>
            </a:r>
          </a:p>
          <a:p>
            <a:pPr lvl="1" fontAlgn="base"/>
            <a:r>
              <a:rPr lang="en-US" i="1" dirty="0">
                <a:solidFill>
                  <a:srgbClr val="00B050"/>
                </a:solidFill>
              </a:rPr>
              <a:t>Country</a:t>
            </a:r>
            <a:r>
              <a:rPr lang="en-US" dirty="0">
                <a:solidFill>
                  <a:srgbClr val="00B050"/>
                </a:solidFill>
              </a:rPr>
              <a:t>: the country that the wine is from</a:t>
            </a:r>
          </a:p>
          <a:p>
            <a:pPr lvl="1" fontAlgn="base"/>
            <a:r>
              <a:rPr lang="en-US" i="1" dirty="0"/>
              <a:t>Province</a:t>
            </a:r>
            <a:r>
              <a:rPr lang="en-US" dirty="0"/>
              <a:t>: the province or state that the wine is from</a:t>
            </a:r>
          </a:p>
          <a:p>
            <a:pPr lvl="1" fontAlgn="base"/>
            <a:r>
              <a:rPr lang="en-US" i="1" dirty="0"/>
              <a:t>Region 1</a:t>
            </a:r>
            <a:r>
              <a:rPr lang="en-US" dirty="0"/>
              <a:t>: the wine growing area in a province or state (</a:t>
            </a:r>
            <a:r>
              <a:rPr lang="en-US" dirty="0" err="1"/>
              <a:t>ie</a:t>
            </a:r>
            <a:r>
              <a:rPr lang="en-US" dirty="0"/>
              <a:t> Napa)</a:t>
            </a:r>
          </a:p>
          <a:p>
            <a:pPr lvl="1" fontAlgn="base"/>
            <a:r>
              <a:rPr lang="en-US" i="1" dirty="0"/>
              <a:t>Region 2</a:t>
            </a:r>
            <a:r>
              <a:rPr lang="en-US" dirty="0"/>
              <a:t>: sometimes there are more specific regions specified within a wine growing area (</a:t>
            </a:r>
            <a:r>
              <a:rPr lang="en-US" dirty="0" err="1"/>
              <a:t>ie</a:t>
            </a:r>
            <a:r>
              <a:rPr lang="en-US" dirty="0"/>
              <a:t> Rutherford inside the Napa Valley), but this value can sometimes be blank</a:t>
            </a:r>
          </a:p>
          <a:p>
            <a:pPr lvl="1" fontAlgn="base"/>
            <a:r>
              <a:rPr lang="en-US" i="1" dirty="0"/>
              <a:t>Winery</a:t>
            </a:r>
            <a:r>
              <a:rPr lang="en-US" dirty="0"/>
              <a:t>: the winery that made the wine</a:t>
            </a:r>
          </a:p>
          <a:p>
            <a:pPr lvl="1" fontAlgn="base"/>
            <a:r>
              <a:rPr lang="en-US" i="1" dirty="0"/>
              <a:t>Designation</a:t>
            </a:r>
            <a:r>
              <a:rPr lang="en-US" dirty="0"/>
              <a:t>: the vineyard within the winery where the grapes that made the wine are from</a:t>
            </a:r>
          </a:p>
          <a:p>
            <a:pPr lvl="1" fontAlgn="base"/>
            <a:r>
              <a:rPr lang="en-US" i="1" dirty="0">
                <a:solidFill>
                  <a:srgbClr val="00B050"/>
                </a:solidFill>
              </a:rPr>
              <a:t>Price</a:t>
            </a:r>
            <a:r>
              <a:rPr lang="en-US" dirty="0">
                <a:solidFill>
                  <a:srgbClr val="00B050"/>
                </a:solidFill>
              </a:rPr>
              <a:t>: the cost for a bottle of the wine</a:t>
            </a:r>
          </a:p>
          <a:p>
            <a:pPr lvl="1" fontAlgn="base"/>
            <a:r>
              <a:rPr lang="en-US" i="1" dirty="0">
                <a:solidFill>
                  <a:srgbClr val="00B050"/>
                </a:solidFill>
              </a:rPr>
              <a:t>Taster Name</a:t>
            </a:r>
            <a:r>
              <a:rPr lang="en-US" dirty="0">
                <a:solidFill>
                  <a:srgbClr val="00B050"/>
                </a:solidFill>
              </a:rPr>
              <a:t>: name of the person who tasted and reviewed the wine</a:t>
            </a:r>
          </a:p>
          <a:p>
            <a:pPr lvl="1" fontAlgn="base"/>
            <a:r>
              <a:rPr lang="en-US" i="1" dirty="0"/>
              <a:t>Taster Twitter Handle</a:t>
            </a:r>
            <a:r>
              <a:rPr lang="en-US" dirty="0"/>
              <a:t>: Twitter handle for the person who tasted and reviewed the wine</a:t>
            </a:r>
          </a:p>
          <a:p>
            <a:endParaRPr lang="en-US" dirty="0"/>
          </a:p>
        </p:txBody>
      </p:sp>
      <p:sp>
        <p:nvSpPr>
          <p:cNvPr id="6"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Overview of Wine Data from </a:t>
            </a:r>
            <a:r>
              <a:rPr lang="en-US" dirty="0" err="1" smtClean="0"/>
              <a:t>Kaggle</a:t>
            </a:r>
            <a:r>
              <a:rPr lang="en-US" dirty="0"/>
              <a:t/>
            </a:r>
            <a:br>
              <a:rPr lang="en-US" dirty="0"/>
            </a:br>
            <a:r>
              <a:rPr lang="en-US" sz="1200" dirty="0" smtClean="0">
                <a:solidFill>
                  <a:schemeClr val="tx1"/>
                </a:solidFill>
              </a:rPr>
              <a:t>What were the attributes of the wine data?</a:t>
            </a:r>
            <a:endParaRPr lang="en-US" sz="1200" kern="0" dirty="0"/>
          </a:p>
        </p:txBody>
      </p:sp>
      <p:sp>
        <p:nvSpPr>
          <p:cNvPr id="7" name="TextBox 6"/>
          <p:cNvSpPr txBox="1"/>
          <p:nvPr/>
        </p:nvSpPr>
        <p:spPr>
          <a:xfrm>
            <a:off x="473305" y="5966312"/>
            <a:ext cx="8828351" cy="584775"/>
          </a:xfrm>
          <a:prstGeom prst="rect">
            <a:avLst/>
          </a:prstGeom>
          <a:noFill/>
        </p:spPr>
        <p:txBody>
          <a:bodyPr wrap="square" rtlCol="0">
            <a:spAutoFit/>
          </a:bodyPr>
          <a:lstStyle/>
          <a:p>
            <a:r>
              <a:rPr lang="en-US" sz="1600" dirty="0">
                <a:solidFill>
                  <a:srgbClr val="00B050"/>
                </a:solidFill>
              </a:rPr>
              <a:t>Green color indicates usage of this item in the analysis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5801325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Data, Data cleaning and EDA Conclusion</a:t>
            </a:r>
            <a:endParaRPr lang="en-US" dirty="0"/>
          </a:p>
          <a:p>
            <a:r>
              <a:rPr lang="en-US" sz="1200" dirty="0" smtClean="0">
                <a:solidFill>
                  <a:schemeClr val="tx1"/>
                </a:solidFill>
              </a:rPr>
              <a:t>Examples data issues, analysis and mitigations</a:t>
            </a:r>
            <a:endParaRPr lang="en-US" sz="1200" kern="0" dirty="0"/>
          </a:p>
        </p:txBody>
      </p:sp>
      <p:sp>
        <p:nvSpPr>
          <p:cNvPr id="6" name="TextBox 5"/>
          <p:cNvSpPr txBox="1"/>
          <p:nvPr/>
        </p:nvSpPr>
        <p:spPr>
          <a:xfrm>
            <a:off x="310515" y="1408385"/>
            <a:ext cx="8987468" cy="584775"/>
          </a:xfrm>
          <a:prstGeom prst="rect">
            <a:avLst/>
          </a:prstGeom>
          <a:noFill/>
        </p:spPr>
        <p:txBody>
          <a:bodyPr wrap="square" rtlCol="0">
            <a:spAutoFit/>
          </a:bodyPr>
          <a:lstStyle/>
          <a:p>
            <a:endParaRPr lang="en-US" sz="1600" dirty="0"/>
          </a:p>
          <a:p>
            <a:pPr marL="742950" lvl="1" indent="-285750">
              <a:buFont typeface="Arial" panose="020B0604020202020204" pitchFamily="34" charset="0"/>
              <a:buChar char="•"/>
            </a:pPr>
            <a:endParaRPr lang="en-US" sz="1600" dirty="0" smtClean="0"/>
          </a:p>
        </p:txBody>
      </p:sp>
      <p:graphicFrame>
        <p:nvGraphicFramePr>
          <p:cNvPr id="2" name="Table 1"/>
          <p:cNvGraphicFramePr>
            <a:graphicFrameLocks noGrp="1"/>
          </p:cNvGraphicFramePr>
          <p:nvPr>
            <p:extLst>
              <p:ext uri="{D42A27DB-BD31-4B8C-83A1-F6EECF244321}">
                <p14:modId xmlns:p14="http://schemas.microsoft.com/office/powerpoint/2010/main" val="2557825842"/>
              </p:ext>
            </p:extLst>
          </p:nvPr>
        </p:nvGraphicFramePr>
        <p:xfrm>
          <a:off x="460895" y="1313411"/>
          <a:ext cx="9622443" cy="3438637"/>
        </p:xfrm>
        <a:graphic>
          <a:graphicData uri="http://schemas.openxmlformats.org/drawingml/2006/table">
            <a:tbl>
              <a:tblPr firstRow="1" bandRow="1">
                <a:tableStyleId>{5C22544A-7EE6-4342-B048-85BDC9FD1C3A}</a:tableStyleId>
              </a:tblPr>
              <a:tblGrid>
                <a:gridCol w="4077045">
                  <a:extLst>
                    <a:ext uri="{9D8B030D-6E8A-4147-A177-3AD203B41FA5}">
                      <a16:colId xmlns:a16="http://schemas.microsoft.com/office/drawing/2014/main" val="3661752174"/>
                    </a:ext>
                  </a:extLst>
                </a:gridCol>
                <a:gridCol w="5545398">
                  <a:extLst>
                    <a:ext uri="{9D8B030D-6E8A-4147-A177-3AD203B41FA5}">
                      <a16:colId xmlns:a16="http://schemas.microsoft.com/office/drawing/2014/main" val="331254453"/>
                    </a:ext>
                  </a:extLst>
                </a:gridCol>
              </a:tblGrid>
              <a:tr h="390637">
                <a:tc>
                  <a:txBody>
                    <a:bodyPr/>
                    <a:lstStyle/>
                    <a:p>
                      <a:r>
                        <a:rPr lang="en-US" dirty="0" smtClean="0"/>
                        <a:t>Input</a:t>
                      </a:r>
                      <a:endParaRPr lang="en-US" dirty="0"/>
                    </a:p>
                  </a:txBody>
                  <a:tcPr/>
                </a:tc>
                <a:tc>
                  <a:txBody>
                    <a:bodyPr/>
                    <a:lstStyle/>
                    <a:p>
                      <a:r>
                        <a:rPr lang="en-US" dirty="0" smtClean="0"/>
                        <a:t>Notes</a:t>
                      </a:r>
                      <a:endParaRPr lang="en-US" dirty="0"/>
                    </a:p>
                  </a:txBody>
                  <a:tcPr/>
                </a:tc>
                <a:extLst>
                  <a:ext uri="{0D108BD9-81ED-4DB2-BD59-A6C34878D82A}">
                    <a16:rowId xmlns:a16="http://schemas.microsoft.com/office/drawing/2014/main" val="2876201889"/>
                  </a:ext>
                </a:extLst>
              </a:tr>
              <a:tr h="739894">
                <a:tc>
                  <a:txBody>
                    <a:bodyPr/>
                    <a:lstStyle/>
                    <a:p>
                      <a:r>
                        <a:rPr lang="en-US" sz="1400" dirty="0" smtClean="0"/>
                        <a:t>Data Cleansing, Data and Analysis issues</a:t>
                      </a:r>
                      <a:br>
                        <a:rPr lang="en-US" sz="1400" dirty="0" smtClean="0"/>
                      </a:br>
                      <a:r>
                        <a:rPr lang="en-US" sz="1400" dirty="0" smtClean="0"/>
                        <a:t>State of data and cleanup activity</a:t>
                      </a:r>
                      <a:endParaRPr lang="en-US" sz="1400" dirty="0"/>
                    </a:p>
                  </a:txBody>
                  <a:tcPr/>
                </a:tc>
                <a:tc>
                  <a:txBody>
                    <a:bodyPr/>
                    <a:lstStyle/>
                    <a:p>
                      <a:r>
                        <a:rPr lang="en-US" sz="1400" dirty="0" smtClean="0"/>
                        <a:t>EDA</a:t>
                      </a:r>
                      <a:r>
                        <a:rPr lang="en-US" sz="1400" baseline="0" dirty="0" smtClean="0"/>
                        <a:t> identified that </a:t>
                      </a:r>
                      <a:r>
                        <a:rPr lang="en-US" sz="1400" dirty="0" smtClean="0"/>
                        <a:t>Roger Voss had 25K tastings and may cause bias in the underlying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smtClean="0"/>
                        <a:t>df</a:t>
                      </a:r>
                      <a:r>
                        <a:rPr lang="en-US" sz="1400" dirty="0" smtClean="0"/>
                        <a:t> = </a:t>
                      </a:r>
                      <a:r>
                        <a:rPr lang="en-US" sz="1400" dirty="0" err="1" smtClean="0"/>
                        <a:t>df.dropna</a:t>
                      </a:r>
                      <a:r>
                        <a:rPr lang="en-US" sz="1400" dirty="0" smtClean="0"/>
                        <a:t>(subset=['description']) # code</a:t>
                      </a:r>
                      <a:r>
                        <a:rPr lang="en-US" sz="1400" baseline="0" dirty="0" smtClean="0"/>
                        <a:t> used to drop wine tastings that had no scores associated. </a:t>
                      </a:r>
                      <a:r>
                        <a:rPr lang="en-US" sz="1400" baseline="0" dirty="0" err="1" smtClean="0"/>
                        <a:t>NaN</a:t>
                      </a:r>
                      <a:r>
                        <a:rPr lang="en-US" sz="1400" baseline="0" dirty="0" smtClean="0"/>
                        <a:t> or not a number.</a:t>
                      </a:r>
                      <a:endParaRPr lang="en-US" sz="1400" dirty="0"/>
                    </a:p>
                  </a:txBody>
                  <a:tcPr/>
                </a:tc>
                <a:extLst>
                  <a:ext uri="{0D108BD9-81ED-4DB2-BD59-A6C34878D82A}">
                    <a16:rowId xmlns:a16="http://schemas.microsoft.com/office/drawing/2014/main" val="3709778870"/>
                  </a:ext>
                </a:extLst>
              </a:tr>
              <a:tr h="774441">
                <a:tc>
                  <a:txBody>
                    <a:bodyPr/>
                    <a:lstStyle/>
                    <a:p>
                      <a:r>
                        <a:rPr lang="en-US" sz="1400" dirty="0" smtClean="0"/>
                        <a:t>Data imbalance check and implementation, augmentation</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Data had</a:t>
                      </a:r>
                      <a:r>
                        <a:rPr lang="en-US" sz="1400" baseline="0" dirty="0" smtClean="0"/>
                        <a:t> many special characters that had to be handled with data cleansing.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Examples like: Bodega Carmen </a:t>
                      </a:r>
                      <a:r>
                        <a:rPr lang="en-US" sz="1400" baseline="0" dirty="0" err="1" smtClean="0"/>
                        <a:t>RodrÃ­guez</a:t>
                      </a:r>
                      <a:r>
                        <a:rPr lang="en-US" sz="1400" baseline="0" dirty="0" smtClean="0"/>
                        <a:t> and </a:t>
                      </a:r>
                      <a:r>
                        <a:rPr lang="en-US" sz="1400" baseline="0" dirty="0" err="1" smtClean="0"/>
                        <a:t>BergstrÃ¶m</a:t>
                      </a:r>
                      <a:endParaRPr lang="en-US" sz="1400" dirty="0"/>
                    </a:p>
                  </a:txBody>
                  <a:tcPr/>
                </a:tc>
                <a:extLst>
                  <a:ext uri="{0D108BD9-81ED-4DB2-BD59-A6C34878D82A}">
                    <a16:rowId xmlns:a16="http://schemas.microsoft.com/office/drawing/2014/main" val="974591561"/>
                  </a:ext>
                </a:extLst>
              </a:tr>
              <a:tr h="774441">
                <a:tc>
                  <a:txBody>
                    <a:bodyPr/>
                    <a:lstStyle/>
                    <a:p>
                      <a:r>
                        <a:rPr lang="en-US" sz="1400" dirty="0" smtClean="0"/>
                        <a:t>Duplicates</a:t>
                      </a:r>
                      <a:r>
                        <a:rPr lang="en-US" sz="1400" baseline="0" dirty="0" smtClean="0"/>
                        <a:t> removed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Data had duplications that had to be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Original input file was 150k records, reduced to 130k records.</a:t>
                      </a:r>
                    </a:p>
                    <a:p>
                      <a:endParaRPr lang="en-US" sz="1400" dirty="0"/>
                    </a:p>
                  </a:txBody>
                  <a:tcPr/>
                </a:tc>
                <a:extLst>
                  <a:ext uri="{0D108BD9-81ED-4DB2-BD59-A6C34878D82A}">
                    <a16:rowId xmlns:a16="http://schemas.microsoft.com/office/drawing/2014/main" val="51959955"/>
                  </a:ext>
                </a:extLst>
              </a:tr>
            </a:tbl>
          </a:graphicData>
        </a:graphic>
      </p:graphicFrame>
    </p:spTree>
    <p:extLst>
      <p:ext uri="{BB962C8B-B14F-4D97-AF65-F5344CB8AC3E}">
        <p14:creationId xmlns:p14="http://schemas.microsoft.com/office/powerpoint/2010/main" val="20384755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910195" y="1102100"/>
            <a:ext cx="5398687" cy="4832869"/>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Variety by Cluster</a:t>
            </a:r>
            <a:r>
              <a:rPr lang="en-US" dirty="0"/>
              <a:t/>
            </a:r>
            <a:br>
              <a:rPr lang="en-US" dirty="0"/>
            </a:br>
            <a:r>
              <a:rPr lang="en-US" sz="1200" dirty="0" smtClean="0">
                <a:solidFill>
                  <a:schemeClr val="tx1"/>
                </a:solidFill>
              </a:rPr>
              <a:t>What were the varieties of wine?</a:t>
            </a:r>
            <a:endParaRPr lang="en-US" sz="1200" kern="0" dirty="0"/>
          </a:p>
        </p:txBody>
      </p:sp>
      <p:pic>
        <p:nvPicPr>
          <p:cNvPr id="6" name="Picture 5"/>
          <p:cNvPicPr>
            <a:picLocks noChangeAspect="1"/>
          </p:cNvPicPr>
          <p:nvPr/>
        </p:nvPicPr>
        <p:blipFill>
          <a:blip r:embed="rId3"/>
          <a:stretch>
            <a:fillRect/>
          </a:stretch>
        </p:blipFill>
        <p:spPr>
          <a:xfrm>
            <a:off x="7633053" y="283780"/>
            <a:ext cx="1218956" cy="6058063"/>
          </a:xfrm>
          <a:prstGeom prst="rect">
            <a:avLst/>
          </a:prstGeom>
        </p:spPr>
      </p:pic>
      <p:sp>
        <p:nvSpPr>
          <p:cNvPr id="7" name="TextBox 6"/>
          <p:cNvSpPr txBox="1"/>
          <p:nvPr/>
        </p:nvSpPr>
        <p:spPr>
          <a:xfrm>
            <a:off x="310516" y="6027003"/>
            <a:ext cx="7322538" cy="707886"/>
          </a:xfrm>
          <a:prstGeom prst="rect">
            <a:avLst/>
          </a:prstGeom>
          <a:noFill/>
        </p:spPr>
        <p:txBody>
          <a:bodyPr wrap="square" rtlCol="0">
            <a:spAutoFit/>
          </a:bodyPr>
          <a:lstStyle/>
          <a:p>
            <a:r>
              <a:rPr lang="en-US" sz="1200" dirty="0" smtClean="0"/>
              <a:t>This visualization was exploring how to use the Analytics tab that is next to the data tab within Tableau. Also experimented with different types of filters.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270252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849140" y="1235553"/>
            <a:ext cx="4803544" cy="4197148"/>
          </a:xfrm>
          <a:prstGeom prst="rect">
            <a:avLst/>
          </a:prstGeom>
        </p:spPr>
      </p:pic>
      <p:pic>
        <p:nvPicPr>
          <p:cNvPr id="7" name="Picture 6"/>
          <p:cNvPicPr>
            <a:picLocks noChangeAspect="1"/>
          </p:cNvPicPr>
          <p:nvPr/>
        </p:nvPicPr>
        <p:blipFill>
          <a:blip r:embed="rId3"/>
          <a:stretch>
            <a:fillRect/>
          </a:stretch>
        </p:blipFill>
        <p:spPr>
          <a:xfrm>
            <a:off x="6180279" y="1056877"/>
            <a:ext cx="4929579" cy="4961486"/>
          </a:xfrm>
          <a:prstGeom prst="rect">
            <a:avLst/>
          </a:prstGeom>
        </p:spPr>
      </p:pic>
      <p:sp>
        <p:nvSpPr>
          <p:cNvPr id="8"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Distribution by Points and Price</a:t>
            </a:r>
            <a:r>
              <a:rPr lang="en-US" dirty="0"/>
              <a:t/>
            </a:r>
            <a:br>
              <a:rPr lang="en-US" dirty="0"/>
            </a:br>
            <a:r>
              <a:rPr lang="en-US" sz="1200" dirty="0" smtClean="0">
                <a:solidFill>
                  <a:schemeClr val="tx1"/>
                </a:solidFill>
              </a:rPr>
              <a:t>What are the groupings of wine by points and price?</a:t>
            </a:r>
            <a:endParaRPr lang="en-US" sz="1200" kern="0" dirty="0"/>
          </a:p>
        </p:txBody>
      </p:sp>
      <p:sp>
        <p:nvSpPr>
          <p:cNvPr id="9" name="TextBox 8"/>
          <p:cNvSpPr txBox="1"/>
          <p:nvPr/>
        </p:nvSpPr>
        <p:spPr>
          <a:xfrm>
            <a:off x="406571" y="6018363"/>
            <a:ext cx="8828351" cy="830997"/>
          </a:xfrm>
          <a:prstGeom prst="rect">
            <a:avLst/>
          </a:prstGeom>
          <a:noFill/>
        </p:spPr>
        <p:txBody>
          <a:bodyPr wrap="square" rtlCol="0">
            <a:spAutoFit/>
          </a:bodyPr>
          <a:lstStyle/>
          <a:p>
            <a:r>
              <a:rPr lang="en-US" sz="1600" dirty="0" smtClean="0"/>
              <a:t>Points are from 80 to 100 but fall mostly into 10 scores. </a:t>
            </a:r>
            <a:endParaRPr lang="en-US" sz="1600" dirty="0"/>
          </a:p>
          <a:p>
            <a:r>
              <a:rPr lang="en-US" sz="1600" dirty="0" smtClean="0"/>
              <a:t>Prices vary much more than wine points</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1068241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7604" y="695226"/>
            <a:ext cx="9320572" cy="4882511"/>
          </a:xfrm>
          <a:prstGeom prst="rect">
            <a:avLst/>
          </a:prstGeom>
        </p:spPr>
      </p:pic>
      <p:sp>
        <p:nvSpPr>
          <p:cNvPr id="4"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Taster Metrics</a:t>
            </a:r>
            <a:r>
              <a:rPr lang="en-US" dirty="0"/>
              <a:t/>
            </a:r>
            <a:br>
              <a:rPr lang="en-US" dirty="0"/>
            </a:br>
            <a:r>
              <a:rPr lang="en-US" sz="1200" dirty="0" smtClean="0">
                <a:solidFill>
                  <a:schemeClr val="tx1"/>
                </a:solidFill>
              </a:rPr>
              <a:t>What metrics were associated to specific taster?</a:t>
            </a:r>
            <a:endParaRPr lang="en-US" sz="1200" kern="0" dirty="0"/>
          </a:p>
        </p:txBody>
      </p:sp>
      <p:sp>
        <p:nvSpPr>
          <p:cNvPr id="6" name="TextBox 5"/>
          <p:cNvSpPr txBox="1"/>
          <p:nvPr/>
        </p:nvSpPr>
        <p:spPr>
          <a:xfrm>
            <a:off x="553715" y="5577737"/>
            <a:ext cx="9413245" cy="1261884"/>
          </a:xfrm>
          <a:prstGeom prst="rect">
            <a:avLst/>
          </a:prstGeom>
          <a:noFill/>
        </p:spPr>
        <p:txBody>
          <a:bodyPr wrap="square" rtlCol="0">
            <a:spAutoFit/>
          </a:bodyPr>
          <a:lstStyle/>
          <a:p>
            <a:r>
              <a:rPr lang="en-US" sz="1500" dirty="0" smtClean="0"/>
              <a:t>This report was developed as part of the exploratory data analysis phase, but also to learn more about Tableau. Filters added to right so more analysis can be done on tasters.</a:t>
            </a:r>
          </a:p>
          <a:p>
            <a:endParaRPr lang="en-US" sz="1500" dirty="0"/>
          </a:p>
          <a:p>
            <a:r>
              <a:rPr lang="en-US" sz="1500" dirty="0" smtClean="0"/>
              <a:t>Roger Voss had 25K tastings and may cause bias in the underlying data</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3753877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6689" y="1198179"/>
            <a:ext cx="8305623" cy="4718741"/>
          </a:xfrm>
          <a:prstGeom prst="rect">
            <a:avLst/>
          </a:prstGeom>
        </p:spPr>
      </p:pic>
      <p:sp>
        <p:nvSpPr>
          <p:cNvPr id="5" name="Title 14"/>
          <p:cNvSpPr txBox="1">
            <a:spLocks/>
          </p:cNvSpPr>
          <p:nvPr/>
        </p:nvSpPr>
        <p:spPr bwMode="auto">
          <a:xfrm>
            <a:off x="310515" y="202783"/>
            <a:ext cx="8229601" cy="49244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0"/>
              </a:spcAft>
              <a:defRPr sz="2000" b="1">
                <a:solidFill>
                  <a:schemeClr val="accent1"/>
                </a:solidFill>
                <a:latin typeface="Malgun Gothic" panose="020B0503020000020004" pitchFamily="34" charset="-127"/>
                <a:ea typeface="Malgun Gothic" panose="020B0503020000020004" pitchFamily="34" charset="-127"/>
                <a:cs typeface="+mj-cs"/>
              </a:defRPr>
            </a:lvl1pPr>
            <a:lvl2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2pPr>
            <a:lvl3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3pPr>
            <a:lvl4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4pPr>
            <a:lvl5pPr algn="l" rtl="0" eaLnBrk="1" fontAlgn="base" hangingPunct="1">
              <a:spcBef>
                <a:spcPct val="0"/>
              </a:spcBef>
              <a:spcAft>
                <a:spcPct val="0"/>
              </a:spcAft>
              <a:defRPr sz="2000" b="1">
                <a:solidFill>
                  <a:srgbClr val="9F0812"/>
                </a:solidFill>
                <a:latin typeface="Arial" charset="0"/>
                <a:ea typeface="ヒラギノ角ゴ Pro W3" charset="0"/>
                <a:cs typeface="ＭＳ Ｐゴシック" charset="0"/>
              </a:defRPr>
            </a:lvl5pPr>
            <a:lvl6pPr marL="4572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6pPr>
            <a:lvl7pPr marL="9144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7pPr>
            <a:lvl8pPr marL="13716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8pPr>
            <a:lvl9pPr marL="1828800" algn="l" rtl="0" eaLnBrk="1" fontAlgn="base" hangingPunct="1">
              <a:spcBef>
                <a:spcPct val="0"/>
              </a:spcBef>
              <a:spcAft>
                <a:spcPct val="0"/>
              </a:spcAft>
              <a:defRPr sz="2800" b="1">
                <a:solidFill>
                  <a:schemeClr val="tx2"/>
                </a:solidFill>
                <a:latin typeface="Arial" charset="0"/>
                <a:ea typeface="ＭＳ Ｐゴシック" charset="0"/>
                <a:cs typeface="ＭＳ Ｐゴシック" charset="0"/>
              </a:defRPr>
            </a:lvl9pPr>
          </a:lstStyle>
          <a:p>
            <a:r>
              <a:rPr lang="en-US" dirty="0" smtClean="0"/>
              <a:t>Tableau Wine Tasted by Country</a:t>
            </a:r>
          </a:p>
          <a:p>
            <a:r>
              <a:rPr lang="en-US" sz="1200" dirty="0" smtClean="0">
                <a:solidFill>
                  <a:schemeClr val="tx1"/>
                </a:solidFill>
              </a:rPr>
              <a:t>Which countries produced the wines tasted?</a:t>
            </a:r>
            <a:endParaRPr lang="en-US" sz="1200" kern="0" dirty="0"/>
          </a:p>
        </p:txBody>
      </p:sp>
      <p:sp>
        <p:nvSpPr>
          <p:cNvPr id="6" name="TextBox 5"/>
          <p:cNvSpPr txBox="1"/>
          <p:nvPr/>
        </p:nvSpPr>
        <p:spPr>
          <a:xfrm>
            <a:off x="501164" y="6004374"/>
            <a:ext cx="8828351" cy="830997"/>
          </a:xfrm>
          <a:prstGeom prst="rect">
            <a:avLst/>
          </a:prstGeom>
          <a:noFill/>
        </p:spPr>
        <p:txBody>
          <a:bodyPr wrap="square" rtlCol="0">
            <a:spAutoFit/>
          </a:bodyPr>
          <a:lstStyle/>
          <a:p>
            <a:r>
              <a:rPr lang="en-US" sz="1600" dirty="0" smtClean="0"/>
              <a:t>Map is using longitude and latitude provided in the data.</a:t>
            </a:r>
          </a:p>
          <a:p>
            <a:r>
              <a:rPr lang="en-US" sz="1600" dirty="0" smtClean="0"/>
              <a:t>The USA has the most wines produced for this set of wine data.</a:t>
            </a:r>
          </a:p>
          <a:p>
            <a:pPr marL="742950" lvl="1" indent="-285750">
              <a:buFont typeface="Arial" panose="020B0604020202020204" pitchFamily="34" charset="0"/>
              <a:buChar char="•"/>
            </a:pPr>
            <a:endParaRPr lang="en-US" sz="1600" dirty="0" smtClean="0"/>
          </a:p>
        </p:txBody>
      </p:sp>
    </p:spTree>
    <p:extLst>
      <p:ext uri="{BB962C8B-B14F-4D97-AF65-F5344CB8AC3E}">
        <p14:creationId xmlns:p14="http://schemas.microsoft.com/office/powerpoint/2010/main" val="50600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TotalTime>
  <Words>1531</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Malgun Gothic</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Comcast Cable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Degrado, Mike</dc:creator>
  <cp:lastModifiedBy>Degrado, Mike</cp:lastModifiedBy>
  <cp:revision>101</cp:revision>
  <dcterms:created xsi:type="dcterms:W3CDTF">2018-02-20T22:58:33Z</dcterms:created>
  <dcterms:modified xsi:type="dcterms:W3CDTF">2018-03-09T04:01:03Z</dcterms:modified>
</cp:coreProperties>
</file>