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2" r:id="rId4"/>
    <p:sldId id="270" r:id="rId5"/>
    <p:sldId id="257" r:id="rId6"/>
    <p:sldId id="262" r:id="rId7"/>
    <p:sldId id="267" r:id="rId8"/>
    <p:sldId id="268" r:id="rId9"/>
    <p:sldId id="269" r:id="rId10"/>
    <p:sldId id="261" r:id="rId11"/>
    <p:sldId id="260" r:id="rId12"/>
    <p:sldId id="265" r:id="rId13"/>
    <p:sldId id="280" r:id="rId14"/>
    <p:sldId id="281" r:id="rId15"/>
    <p:sldId id="284" r:id="rId16"/>
    <p:sldId id="288" r:id="rId17"/>
    <p:sldId id="289" r:id="rId18"/>
    <p:sldId id="28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26084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726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96146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20830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EE7AA-45E9-465C-A3EF-992C7B969ACD}"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71710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EE7AA-45E9-465C-A3EF-992C7B969ACD}"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1133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EE7AA-45E9-465C-A3EF-992C7B969ACD}"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13943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EE7AA-45E9-465C-A3EF-992C7B969ACD}"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002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E7AA-45E9-465C-A3EF-992C7B969ACD}"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2787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6819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25862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E7AA-45E9-465C-A3EF-992C7B969ACD}" type="datetimeFigureOut">
              <a:rPr lang="en-US" smtClean="0"/>
              <a:t>3/6/2018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A422A-8C79-429F-A619-6452419356F7}" type="slidenum">
              <a:rPr lang="en-US" smtClean="0"/>
              <a:t>‹#›</a:t>
            </a:fld>
            <a:endParaRPr lang="en-US"/>
          </a:p>
        </p:txBody>
      </p:sp>
    </p:spTree>
    <p:extLst>
      <p:ext uri="{BB962C8B-B14F-4D97-AF65-F5344CB8AC3E}">
        <p14:creationId xmlns:p14="http://schemas.microsoft.com/office/powerpoint/2010/main" val="279157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thonprogramming.net/naive-bayes-classifier-nltk-tutorial/"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nemag.com/?s=&amp;drink_type=wine"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stretch>
            <a:fillRect/>
          </a:stretch>
        </p:blipFill>
        <p:spPr>
          <a:xfrm>
            <a:off x="2711669" y="115614"/>
            <a:ext cx="5402317" cy="3983419"/>
          </a:xfrm>
          <a:prstGeom prst="rect">
            <a:avLst/>
          </a:prstGeom>
        </p:spPr>
      </p:pic>
      <p:sp>
        <p:nvSpPr>
          <p:cNvPr id="7" name="Title 1"/>
          <p:cNvSpPr txBox="1">
            <a:spLocks/>
          </p:cNvSpPr>
          <p:nvPr/>
        </p:nvSpPr>
        <p:spPr bwMode="auto">
          <a:xfrm>
            <a:off x="430204" y="4471606"/>
            <a:ext cx="8283592" cy="369332"/>
          </a:xfrm>
          <a:prstGeom prst="rect">
            <a:avLst/>
          </a:prstGeom>
          <a:noFill/>
          <a:ln>
            <a:noFill/>
          </a:ln>
          <a:extLst>
            <a:ext uri="{909E8E84-426E-40dd-AFC4-6F175D3DCCD1}">
              <a14:hiddenFill xmlns="" xmlns:a14="http://schemas.microsoft.com/office/drawing/2010/main">
                <a:solidFill>
                  <a:schemeClr val="tx2">
                    <a:alpha val="0"/>
                  </a:schemeClr>
                </a:solidFill>
              </a14:hiddenFill>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2C80AA"/>
                </a:solidFill>
                <a:effectLst/>
                <a:uLnTx/>
                <a:uFillTx/>
                <a:latin typeface="Malgun Gothic" panose="020B0503020000020004" pitchFamily="34" charset="-127"/>
                <a:ea typeface="Malgun Gothic" panose="020B0503020000020004" pitchFamily="34" charset="-127"/>
              </a:rPr>
              <a:t>Wine Reviews Analysis and Visualization </a:t>
            </a:r>
            <a:endParaRPr kumimoji="0" lang="en-US" sz="2400" b="1" i="0" u="none" strike="noStrike" kern="0" cap="none" spc="0" normalizeH="0" baseline="0" noProof="0" dirty="0">
              <a:ln>
                <a:noFill/>
              </a:ln>
              <a:solidFill>
                <a:srgbClr val="2C80AA"/>
              </a:solidFill>
              <a:effectLst/>
              <a:uLnTx/>
              <a:uFillTx/>
              <a:latin typeface="Malgun Gothic" panose="020B0503020000020004" pitchFamily="34" charset="-127"/>
              <a:ea typeface="Malgun Gothic" panose="020B0503020000020004" pitchFamily="34" charset="-127"/>
            </a:endParaRPr>
          </a:p>
        </p:txBody>
      </p:sp>
      <p:sp>
        <p:nvSpPr>
          <p:cNvPr id="8" name="Subtitle 2"/>
          <p:cNvSpPr txBox="1">
            <a:spLocks/>
          </p:cNvSpPr>
          <p:nvPr/>
        </p:nvSpPr>
        <p:spPr bwMode="auto">
          <a:xfrm>
            <a:off x="430204" y="4951766"/>
            <a:ext cx="8285284" cy="1549142"/>
          </a:xfrm>
          <a:prstGeom prst="rect">
            <a:avLst/>
          </a:prstGeom>
          <a:noFill/>
          <a:ln>
            <a:noFill/>
          </a:ln>
          <a:extLst>
            <a:ext uri="{909E8E84-426E-40dd-AFC4-6F175D3DCCD1}">
              <a14:hiddenFill xmlns="" xmlns:a14="http://schemas.microsoft.com/office/drawing/2010/main">
                <a:solidFill>
                  <a:schemeClr val="tx2">
                    <a:alpha val="0"/>
                  </a:schemeClr>
                </a:solidFill>
              </a14:hiddenFill>
            </a:ext>
          </a:extLst>
        </p:spPr>
        <p:txBody>
          <a:bodyPr vert="horz" wrap="square" lIns="0" tIns="0" rIns="0" bIns="0" numCol="1" anchor="t" anchorCtr="0" compatLnSpc="1">
            <a:prstTxWarp prst="textNoShape">
              <a:avLst/>
            </a:prstTxWarp>
            <a:spAutoFit/>
          </a:bodyPr>
          <a:lstStyle>
            <a:lvl1pPr marL="0" indent="0" algn="l" rtl="0" eaLnBrk="1" fontAlgn="base" hangingPunct="1">
              <a:spcBef>
                <a:spcPts val="400"/>
              </a:spcBef>
              <a:spcAft>
                <a:spcPct val="0"/>
              </a:spcAft>
              <a:buFont typeface="Arial" charset="0"/>
              <a:defRPr sz="1400">
                <a:solidFill>
                  <a:schemeClr val="tx1"/>
                </a:solidFill>
                <a:latin typeface="Malgun Gothic" panose="020B0503020000020004" pitchFamily="34" charset="-127"/>
                <a:ea typeface="Malgun Gothic" panose="020B0503020000020004" pitchFamily="34" charset="-127"/>
                <a:cs typeface="+mn-cs"/>
              </a:defRPr>
            </a:lvl1pPr>
            <a:lvl2pPr marL="173038" indent="-173038" algn="l" rtl="0" eaLnBrk="1" fontAlgn="base" hangingPunct="1">
              <a:spcBef>
                <a:spcPts val="400"/>
              </a:spcBef>
              <a:spcAft>
                <a:spcPct val="0"/>
              </a:spcAft>
              <a:buFont typeface="Wingdings" panose="05000000000000000000" pitchFamily="2" charset="2"/>
              <a:buChar char="§"/>
              <a:defRPr sz="1400">
                <a:solidFill>
                  <a:schemeClr val="tx1"/>
                </a:solidFill>
                <a:latin typeface="Malgun Gothic" panose="020B0503020000020004" pitchFamily="34" charset="-127"/>
                <a:ea typeface="Malgun Gothic" panose="020B0503020000020004" pitchFamily="34" charset="-127"/>
                <a:cs typeface="+mn-cs"/>
              </a:defRPr>
            </a:lvl2pPr>
            <a:lvl3pPr marL="341313" indent="-173038" algn="l" rtl="0" eaLnBrk="1" fontAlgn="base" hangingPunct="1">
              <a:spcBef>
                <a:spcPts val="400"/>
              </a:spcBef>
              <a:spcAft>
                <a:spcPct val="0"/>
              </a:spcAft>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3pPr>
            <a:lvl4pPr marL="514350" indent="-174625" algn="l" rtl="0" eaLnBrk="1" fontAlgn="base" hangingPunct="1">
              <a:spcBef>
                <a:spcPts val="400"/>
              </a:spcBef>
              <a:spcAft>
                <a:spcPct val="0"/>
              </a:spcAft>
              <a:buFont typeface="Wingdings 3" panose="05040102010807070707" pitchFamily="18" charset="2"/>
              <a:buChar char="ê"/>
              <a:defRPr sz="1400">
                <a:solidFill>
                  <a:schemeClr val="tx1"/>
                </a:solidFill>
                <a:latin typeface="Malgun Gothic" panose="020B0503020000020004" pitchFamily="34" charset="-127"/>
                <a:ea typeface="Malgun Gothic" panose="020B0503020000020004" pitchFamily="34" charset="-127"/>
                <a:cs typeface="+mn-cs"/>
              </a:defRPr>
            </a:lvl4pPr>
            <a:lvl5pPr marL="687388" indent="-174625" algn="l" rtl="0" eaLnBrk="1" fontAlgn="base" hangingPunct="1">
              <a:spcBef>
                <a:spcPts val="400"/>
              </a:spcBef>
              <a:spcAft>
                <a:spcPct val="0"/>
              </a:spcAft>
              <a:buSzPct val="60000"/>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400"/>
              </a:spcBef>
              <a:spcAft>
                <a:spcPct val="0"/>
              </a:spcAft>
              <a:buClrTx/>
              <a:buSzTx/>
              <a:buFont typeface="Arial" charset="0"/>
              <a:buNone/>
              <a:tabLst/>
              <a:defRPr/>
            </a:pPr>
            <a:r>
              <a:rPr lang="en-US" kern="0" dirty="0" smtClean="0">
                <a:solidFill>
                  <a:srgbClr val="646464"/>
                </a:solidFill>
              </a:rPr>
              <a:t>March 2018</a:t>
            </a:r>
          </a:p>
          <a:p>
            <a:r>
              <a:rPr lang="en-US" dirty="0"/>
              <a:t>Michael </a:t>
            </a:r>
            <a:r>
              <a:rPr lang="en-US" dirty="0" err="1"/>
              <a:t>DeGrado</a:t>
            </a:r>
            <a:endParaRPr lang="en-US" b="1" dirty="0"/>
          </a:p>
          <a:p>
            <a:r>
              <a:rPr lang="en-US" dirty="0"/>
              <a:t>Regis University</a:t>
            </a:r>
          </a:p>
          <a:p>
            <a:r>
              <a:rPr lang="en-US" dirty="0"/>
              <a:t>Data Science Practicum 1 (2018S8W1) </a:t>
            </a:r>
            <a:endParaRPr lang="en-US" b="1" dirty="0"/>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lang="en-US" kern="0" dirty="0" smtClean="0">
              <a:solidFill>
                <a:srgbClr val="646464"/>
              </a:solidFill>
            </a:endParaRPr>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kumimoji="0" lang="en-US" sz="1400" b="0" i="0" u="none" strike="noStrike" kern="0" cap="none" spc="0" normalizeH="0" baseline="0" noProof="0" dirty="0">
              <a:ln>
                <a:noFill/>
              </a:ln>
              <a:solidFill>
                <a:srgbClr val="646464"/>
              </a:solidFill>
              <a:effectLst/>
              <a:uLnTx/>
              <a:uFillTx/>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13133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859" y="1556229"/>
            <a:ext cx="3124200" cy="2981325"/>
          </a:xfrm>
          <a:prstGeom prst="rect">
            <a:avLst/>
          </a:prstGeom>
        </p:spPr>
      </p:pic>
      <p:pic>
        <p:nvPicPr>
          <p:cNvPr id="6" name="Picture 5"/>
          <p:cNvPicPr/>
          <p:nvPr/>
        </p:nvPicPr>
        <p:blipFill>
          <a:blip r:embed="rId3"/>
          <a:stretch>
            <a:fillRect/>
          </a:stretch>
        </p:blipFill>
        <p:spPr>
          <a:xfrm>
            <a:off x="6603992" y="1908654"/>
            <a:ext cx="2685870" cy="2424354"/>
          </a:xfrm>
          <a:prstGeom prst="rect">
            <a:avLst/>
          </a:prstGeom>
        </p:spPr>
      </p:pic>
      <p:pic>
        <p:nvPicPr>
          <p:cNvPr id="7" name="Picture 6"/>
          <p:cNvPicPr>
            <a:picLocks noChangeAspect="1"/>
          </p:cNvPicPr>
          <p:nvPr/>
        </p:nvPicPr>
        <p:blipFill>
          <a:blip r:embed="rId4"/>
          <a:stretch>
            <a:fillRect/>
          </a:stretch>
        </p:blipFill>
        <p:spPr>
          <a:xfrm>
            <a:off x="3564594" y="1908654"/>
            <a:ext cx="2638425" cy="26289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521346322"/>
              </p:ext>
            </p:extLst>
          </p:nvPr>
        </p:nvGraphicFramePr>
        <p:xfrm>
          <a:off x="516763" y="1185389"/>
          <a:ext cx="8923281" cy="370840"/>
        </p:xfrm>
        <a:graphic>
          <a:graphicData uri="http://schemas.openxmlformats.org/drawingml/2006/table">
            <a:tbl>
              <a:tblPr firstRow="1" bandRow="1">
                <a:tableStyleId>{5C22544A-7EE6-4342-B048-85BDC9FD1C3A}</a:tableStyleId>
              </a:tblPr>
              <a:tblGrid>
                <a:gridCol w="2974427">
                  <a:extLst>
                    <a:ext uri="{9D8B030D-6E8A-4147-A177-3AD203B41FA5}">
                      <a16:colId xmlns:a16="http://schemas.microsoft.com/office/drawing/2014/main" val="2246720326"/>
                    </a:ext>
                  </a:extLst>
                </a:gridCol>
                <a:gridCol w="2974427">
                  <a:extLst>
                    <a:ext uri="{9D8B030D-6E8A-4147-A177-3AD203B41FA5}">
                      <a16:colId xmlns:a16="http://schemas.microsoft.com/office/drawing/2014/main" val="976928719"/>
                    </a:ext>
                  </a:extLst>
                </a:gridCol>
                <a:gridCol w="2974427">
                  <a:extLst>
                    <a:ext uri="{9D8B030D-6E8A-4147-A177-3AD203B41FA5}">
                      <a16:colId xmlns:a16="http://schemas.microsoft.com/office/drawing/2014/main" val="3471079247"/>
                    </a:ext>
                  </a:extLst>
                </a:gridCol>
              </a:tblGrid>
              <a:tr h="370840">
                <a:tc>
                  <a:txBody>
                    <a:bodyPr/>
                    <a:lstStyle/>
                    <a:p>
                      <a:r>
                        <a:rPr lang="en-US" dirty="0" smtClean="0"/>
                        <a:t>All wines</a:t>
                      </a:r>
                      <a:endParaRPr lang="en-US" dirty="0"/>
                    </a:p>
                  </a:txBody>
                  <a:tcPr/>
                </a:tc>
                <a:tc>
                  <a:txBody>
                    <a:bodyPr/>
                    <a:lstStyle/>
                    <a:p>
                      <a:r>
                        <a:rPr lang="en-US" dirty="0" smtClean="0"/>
                        <a:t>Worst 80 &amp; 81 point</a:t>
                      </a:r>
                      <a:r>
                        <a:rPr lang="en-US" baseline="0" dirty="0" smtClean="0"/>
                        <a:t> wines</a:t>
                      </a:r>
                      <a:endParaRPr lang="en-US" dirty="0"/>
                    </a:p>
                  </a:txBody>
                  <a:tcPr/>
                </a:tc>
                <a:tc>
                  <a:txBody>
                    <a:bodyPr/>
                    <a:lstStyle/>
                    <a:p>
                      <a:r>
                        <a:rPr lang="en-US" dirty="0" smtClean="0"/>
                        <a:t>Best 99 points and up wine</a:t>
                      </a:r>
                      <a:endParaRPr lang="en-US" dirty="0"/>
                    </a:p>
                  </a:txBody>
                  <a:tcPr/>
                </a:tc>
                <a:extLst>
                  <a:ext uri="{0D108BD9-81ED-4DB2-BD59-A6C34878D82A}">
                    <a16:rowId xmlns:a16="http://schemas.microsoft.com/office/drawing/2014/main" val="350991259"/>
                  </a:ext>
                </a:extLst>
              </a:tr>
            </a:tbl>
          </a:graphicData>
        </a:graphic>
      </p:graphicFrame>
      <p:sp>
        <p:nvSpPr>
          <p:cNvPr id="9"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Word Clouds with R</a:t>
            </a:r>
            <a:r>
              <a:rPr lang="en-US" dirty="0"/>
              <a:t/>
            </a:r>
            <a:br>
              <a:rPr lang="en-US" dirty="0"/>
            </a:br>
            <a:r>
              <a:rPr lang="en-US" sz="1200" dirty="0" smtClean="0">
                <a:solidFill>
                  <a:schemeClr val="tx1"/>
                </a:solidFill>
              </a:rPr>
              <a:t>What words are associated with the all the wines, the worst and best scored wines?</a:t>
            </a:r>
            <a:endParaRPr lang="en-US" sz="1200" kern="0" dirty="0"/>
          </a:p>
        </p:txBody>
      </p:sp>
      <p:sp>
        <p:nvSpPr>
          <p:cNvPr id="10" name="TextBox 9"/>
          <p:cNvSpPr txBox="1"/>
          <p:nvPr/>
        </p:nvSpPr>
        <p:spPr>
          <a:xfrm>
            <a:off x="516763" y="5034455"/>
            <a:ext cx="8781220" cy="1815882"/>
          </a:xfrm>
          <a:prstGeom prst="rect">
            <a:avLst/>
          </a:prstGeom>
          <a:noFill/>
        </p:spPr>
        <p:txBody>
          <a:bodyPr wrap="square" rtlCol="0">
            <a:spAutoFit/>
          </a:bodyPr>
          <a:lstStyle/>
          <a:p>
            <a:r>
              <a:rPr lang="en-US" sz="1600" dirty="0" smtClean="0"/>
              <a:t>Lower pointed wines have some words like bitter, sour, candied, flat, heavy that might correlate to a lower </a:t>
            </a:r>
            <a:r>
              <a:rPr lang="en-US" sz="1600" dirty="0" smtClean="0"/>
              <a:t>point score</a:t>
            </a:r>
            <a:r>
              <a:rPr lang="en-US" sz="1600" dirty="0" smtClean="0"/>
              <a:t>.</a:t>
            </a:r>
          </a:p>
          <a:p>
            <a:endParaRPr lang="en-US" sz="1600" dirty="0"/>
          </a:p>
          <a:p>
            <a:r>
              <a:rPr lang="en-US" sz="1600" dirty="0" smtClean="0"/>
              <a:t>The words flavor, finish and fruit stand out in the overall wine cloud.</a:t>
            </a:r>
          </a:p>
          <a:p>
            <a:r>
              <a:rPr lang="en-US" sz="1600" dirty="0" smtClean="0"/>
              <a:t>The words flavors, aromas and finish stand out in the lower pointed wines</a:t>
            </a:r>
          </a:p>
          <a:p>
            <a:r>
              <a:rPr lang="en-US" sz="1600" dirty="0" smtClean="0"/>
              <a:t>The </a:t>
            </a:r>
            <a:r>
              <a:rPr lang="en-US" sz="1600" dirty="0"/>
              <a:t>words </a:t>
            </a:r>
            <a:r>
              <a:rPr lang="en-US" sz="1600" dirty="0" smtClean="0"/>
              <a:t>tannins, years </a:t>
            </a:r>
            <a:r>
              <a:rPr lang="en-US" sz="1600" dirty="0"/>
              <a:t>and </a:t>
            </a:r>
            <a:r>
              <a:rPr lang="en-US" sz="1600" dirty="0" smtClean="0"/>
              <a:t>vintage </a:t>
            </a:r>
            <a:r>
              <a:rPr lang="en-US" sz="1600" dirty="0"/>
              <a:t>stand out in the </a:t>
            </a:r>
            <a:r>
              <a:rPr lang="en-US" sz="1600" dirty="0" smtClean="0"/>
              <a:t>higher </a:t>
            </a:r>
            <a:r>
              <a:rPr lang="en-US" sz="1600" dirty="0"/>
              <a:t>pointed wines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265020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plots with Python</a:t>
            </a:r>
            <a:r>
              <a:rPr lang="en-US" dirty="0"/>
              <a:t/>
            </a:r>
            <a:br>
              <a:rPr lang="en-US" dirty="0"/>
            </a:br>
            <a:r>
              <a:rPr lang="en-US" sz="1200" dirty="0" smtClean="0">
                <a:solidFill>
                  <a:schemeClr val="tx1"/>
                </a:solidFill>
              </a:rPr>
              <a:t>Distribution by points, price and setting up the scoring breaks for informative features</a:t>
            </a:r>
            <a:endParaRPr lang="en-US" sz="1200" kern="0" dirty="0"/>
          </a:p>
        </p:txBody>
      </p:sp>
      <p:pic>
        <p:nvPicPr>
          <p:cNvPr id="8" name="Picture 7"/>
          <p:cNvPicPr>
            <a:picLocks noChangeAspect="1"/>
          </p:cNvPicPr>
          <p:nvPr/>
        </p:nvPicPr>
        <p:blipFill>
          <a:blip r:embed="rId2"/>
          <a:stretch>
            <a:fillRect/>
          </a:stretch>
        </p:blipFill>
        <p:spPr>
          <a:xfrm>
            <a:off x="2023045" y="1075734"/>
            <a:ext cx="4210050" cy="5343525"/>
          </a:xfrm>
          <a:prstGeom prst="rect">
            <a:avLst/>
          </a:prstGeom>
        </p:spPr>
      </p:pic>
      <p:pic>
        <p:nvPicPr>
          <p:cNvPr id="9" name="Picture 8"/>
          <p:cNvPicPr>
            <a:picLocks noChangeAspect="1"/>
          </p:cNvPicPr>
          <p:nvPr/>
        </p:nvPicPr>
        <p:blipFill>
          <a:blip r:embed="rId3"/>
          <a:stretch>
            <a:fillRect/>
          </a:stretch>
        </p:blipFill>
        <p:spPr>
          <a:xfrm>
            <a:off x="7377124" y="3234855"/>
            <a:ext cx="4029075" cy="2486025"/>
          </a:xfrm>
          <a:prstGeom prst="rect">
            <a:avLst/>
          </a:prstGeom>
        </p:spPr>
      </p:pic>
      <p:sp>
        <p:nvSpPr>
          <p:cNvPr id="10" name="TextBox 9"/>
          <p:cNvSpPr txBox="1"/>
          <p:nvPr/>
        </p:nvSpPr>
        <p:spPr>
          <a:xfrm>
            <a:off x="207482" y="1117775"/>
            <a:ext cx="1815563"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Points distribution plot</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1" name="TextBox 10"/>
          <p:cNvSpPr txBox="1"/>
          <p:nvPr/>
        </p:nvSpPr>
        <p:spPr>
          <a:xfrm>
            <a:off x="310515" y="2514971"/>
            <a:ext cx="1815563"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 distribution</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Most wines under 300$</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2" name="TextBox 11"/>
          <p:cNvSpPr txBox="1"/>
          <p:nvPr/>
        </p:nvSpPr>
        <p:spPr>
          <a:xfrm>
            <a:off x="258999" y="3950313"/>
            <a:ext cx="1815563"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Price/Point </a:t>
            </a:r>
          </a:p>
          <a:p>
            <a:pPr marL="285750" indent="-285750">
              <a:buFont typeface="Arial" panose="020B0604020202020204" pitchFamily="34" charset="0"/>
              <a:buChar char="•"/>
            </a:pPr>
            <a:r>
              <a:rPr lang="en-US" sz="1200" dirty="0" smtClean="0"/>
              <a:t>Scatter shows as price increases </a:t>
            </a:r>
            <a:r>
              <a:rPr lang="en-US" sz="1200" dirty="0" smtClean="0"/>
              <a:t>a possible correlation in point score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3" name="TextBox 12"/>
          <p:cNvSpPr txBox="1"/>
          <p:nvPr/>
        </p:nvSpPr>
        <p:spPr>
          <a:xfrm>
            <a:off x="7579746" y="5720881"/>
            <a:ext cx="3365404"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Prepping data for classifier model we setup the best and worst wines according to wine </a:t>
            </a:r>
            <a:r>
              <a:rPr lang="en-US" sz="1200" dirty="0" smtClean="0"/>
              <a:t>point scores</a:t>
            </a:r>
            <a:r>
              <a:rPr lang="en-US" sz="1200" dirty="0" smtClean="0"/>
              <a:t>. 30% from lower scoring ‘Worst’ wines and 30% from higher scoring</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2" name="Picture 1"/>
          <p:cNvPicPr>
            <a:picLocks noChangeAspect="1"/>
          </p:cNvPicPr>
          <p:nvPr/>
        </p:nvPicPr>
        <p:blipFill>
          <a:blip r:embed="rId4"/>
          <a:stretch>
            <a:fillRect/>
          </a:stretch>
        </p:blipFill>
        <p:spPr>
          <a:xfrm>
            <a:off x="7579746" y="1075734"/>
            <a:ext cx="3457575" cy="1562100"/>
          </a:xfrm>
          <a:prstGeom prst="rect">
            <a:avLst/>
          </a:prstGeom>
        </p:spPr>
      </p:pic>
      <p:sp>
        <p:nvSpPr>
          <p:cNvPr id="14" name="TextBox 13"/>
          <p:cNvSpPr txBox="1"/>
          <p:nvPr/>
        </p:nvSpPr>
        <p:spPr>
          <a:xfrm>
            <a:off x="7656022" y="2634691"/>
            <a:ext cx="338129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Clean data set shows 129k reviews with a mean score of 88.4 and mean price of 35.36</a:t>
            </a:r>
          </a:p>
        </p:txBody>
      </p:sp>
    </p:spTree>
    <p:extLst>
      <p:ext uri="{BB962C8B-B14F-4D97-AF65-F5344CB8AC3E}">
        <p14:creationId xmlns:p14="http://schemas.microsoft.com/office/powerpoint/2010/main" val="1057609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a:t>
            </a:r>
            <a:r>
              <a:rPr lang="en-US" dirty="0"/>
              <a:t/>
            </a:r>
            <a:br>
              <a:rPr lang="en-US" dirty="0"/>
            </a:br>
            <a:r>
              <a:rPr lang="en-US" sz="1200" dirty="0" smtClean="0">
                <a:solidFill>
                  <a:schemeClr val="tx1"/>
                </a:solidFill>
              </a:rPr>
              <a:t>How do the words used in the wine tasting correlate to the wine </a:t>
            </a:r>
            <a:r>
              <a:rPr lang="en-US" sz="1200" dirty="0" smtClean="0">
                <a:solidFill>
                  <a:schemeClr val="tx1"/>
                </a:solidFill>
              </a:rPr>
              <a:t>point score </a:t>
            </a:r>
            <a:r>
              <a:rPr lang="en-US" sz="1200" dirty="0" smtClean="0">
                <a:solidFill>
                  <a:schemeClr val="tx1"/>
                </a:solidFill>
              </a:rPr>
              <a:t>using most informative features?</a:t>
            </a:r>
            <a:endParaRPr lang="en-US" sz="1200" kern="0" dirty="0"/>
          </a:p>
        </p:txBody>
      </p:sp>
      <p:sp>
        <p:nvSpPr>
          <p:cNvPr id="7" name="TextBox 6"/>
          <p:cNvSpPr txBox="1"/>
          <p:nvPr/>
        </p:nvSpPr>
        <p:spPr>
          <a:xfrm>
            <a:off x="310515" y="3986091"/>
            <a:ext cx="4229955" cy="310854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Ratio</a:t>
            </a:r>
            <a:r>
              <a:rPr lang="en-US" sz="1200" b="1" dirty="0" smtClean="0"/>
              <a:t> (</a:t>
            </a:r>
            <a:r>
              <a:rPr lang="en-US" sz="1200" b="1" dirty="0" err="1" smtClean="0"/>
              <a:t>best:worst</a:t>
            </a:r>
            <a:r>
              <a:rPr lang="en-US" sz="1200" b="1" dirty="0" smtClean="0"/>
              <a:t>)</a:t>
            </a:r>
            <a:r>
              <a:rPr lang="en-US" sz="1200" dirty="0" smtClean="0"/>
              <a:t> calculates how often the word is used in the best wine </a:t>
            </a:r>
            <a:r>
              <a:rPr lang="en-US" sz="1200" dirty="0" smtClean="0"/>
              <a:t>point score </a:t>
            </a:r>
            <a:r>
              <a:rPr lang="en-US" sz="1200" dirty="0" smtClean="0"/>
              <a:t>reviews compared to the worst wine </a:t>
            </a:r>
            <a:r>
              <a:rPr lang="en-US" sz="1200" dirty="0" smtClean="0"/>
              <a:t>point score </a:t>
            </a:r>
            <a:r>
              <a:rPr lang="en-US" sz="1200" dirty="0" smtClean="0"/>
              <a:t>reviews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is</a:t>
            </a:r>
            <a:r>
              <a:rPr lang="en-US" sz="1400" b="1" dirty="0" smtClean="0"/>
              <a:t> 47.8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400" b="1" dirty="0" smtClean="0"/>
              <a:t>199.8</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8" name="Rectangle 7"/>
          <p:cNvSpPr/>
          <p:nvPr/>
        </p:nvSpPr>
        <p:spPr>
          <a:xfrm>
            <a:off x="8986080" y="840471"/>
            <a:ext cx="2365092" cy="1200329"/>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strange, generic, weedy, simple show up in the reviews for the lower scoring wines.</a:t>
            </a:r>
            <a:endParaRPr lang="en-US" sz="1200" dirty="0">
              <a:solidFill>
                <a:prstClr val="black"/>
              </a:solidFill>
            </a:endParaRPr>
          </a:p>
        </p:txBody>
      </p:sp>
      <p:pic>
        <p:nvPicPr>
          <p:cNvPr id="10" name="Picture 9"/>
          <p:cNvPicPr>
            <a:picLocks noChangeAspect="1"/>
          </p:cNvPicPr>
          <p:nvPr/>
        </p:nvPicPr>
        <p:blipFill>
          <a:blip r:embed="rId2"/>
          <a:stretch>
            <a:fillRect/>
          </a:stretch>
        </p:blipFill>
        <p:spPr>
          <a:xfrm>
            <a:off x="5110260" y="840471"/>
            <a:ext cx="3495675" cy="5800725"/>
          </a:xfrm>
          <a:prstGeom prst="rect">
            <a:avLst/>
          </a:prstGeom>
        </p:spPr>
      </p:pic>
      <p:pic>
        <p:nvPicPr>
          <p:cNvPr id="12" name="Picture 11"/>
          <p:cNvPicPr>
            <a:picLocks noChangeAspect="1"/>
          </p:cNvPicPr>
          <p:nvPr/>
        </p:nvPicPr>
        <p:blipFill>
          <a:blip r:embed="rId3"/>
          <a:stretch>
            <a:fillRect/>
          </a:stretch>
        </p:blipFill>
        <p:spPr>
          <a:xfrm>
            <a:off x="463342" y="854758"/>
            <a:ext cx="3924300" cy="2971800"/>
          </a:xfrm>
          <a:prstGeom prst="rect">
            <a:avLst/>
          </a:prstGeom>
        </p:spPr>
      </p:pic>
    </p:spTree>
    <p:extLst>
      <p:ext uri="{BB962C8B-B14F-4D97-AF65-F5344CB8AC3E}">
        <p14:creationId xmlns:p14="http://schemas.microsoft.com/office/powerpoint/2010/main" val="2129108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 2</a:t>
            </a:r>
            <a:r>
              <a:rPr lang="en-US" baseline="30000" dirty="0" smtClean="0"/>
              <a:t>nd</a:t>
            </a:r>
            <a:r>
              <a:rPr lang="en-US" dirty="0" smtClean="0"/>
              <a:t> run with changes</a:t>
            </a:r>
            <a:r>
              <a:rPr lang="en-US" dirty="0"/>
              <a:t/>
            </a:r>
            <a:br>
              <a:rPr lang="en-US" dirty="0"/>
            </a:br>
            <a:r>
              <a:rPr lang="en-US" sz="1200" dirty="0" smtClean="0">
                <a:solidFill>
                  <a:schemeClr val="tx1"/>
                </a:solidFill>
              </a:rPr>
              <a:t>How will the model react to changing input parameters?</a:t>
            </a:r>
            <a:endParaRPr lang="en-US" sz="1200" kern="0" dirty="0"/>
          </a:p>
        </p:txBody>
      </p:sp>
      <p:sp>
        <p:nvSpPr>
          <p:cNvPr id="7" name="TextBox 6"/>
          <p:cNvSpPr txBox="1"/>
          <p:nvPr/>
        </p:nvSpPr>
        <p:spPr>
          <a:xfrm>
            <a:off x="396222" y="3470727"/>
            <a:ext cx="4229955" cy="329320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Second run of model parameters switched to top 30% of scored wines ‘best’ and lowest 30% ‘worst’</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Changed feature words from 3000 to 4000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now is</a:t>
            </a:r>
            <a:r>
              <a:rPr lang="en-US" sz="1400" b="1" dirty="0" smtClean="0"/>
              <a:t> 23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200" dirty="0" smtClean="0"/>
              <a:t>now </a:t>
            </a:r>
            <a:r>
              <a:rPr lang="en-US" sz="1400" b="1" dirty="0" smtClean="0"/>
              <a:t>83.5</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3" name="Picture 2"/>
          <p:cNvPicPr>
            <a:picLocks noChangeAspect="1"/>
          </p:cNvPicPr>
          <p:nvPr/>
        </p:nvPicPr>
        <p:blipFill>
          <a:blip r:embed="rId2"/>
          <a:stretch>
            <a:fillRect/>
          </a:stretch>
        </p:blipFill>
        <p:spPr>
          <a:xfrm>
            <a:off x="594293" y="889452"/>
            <a:ext cx="3429000" cy="2581275"/>
          </a:xfrm>
          <a:prstGeom prst="rect">
            <a:avLst/>
          </a:prstGeom>
        </p:spPr>
      </p:pic>
      <p:pic>
        <p:nvPicPr>
          <p:cNvPr id="9" name="Picture 8"/>
          <p:cNvPicPr>
            <a:picLocks noChangeAspect="1"/>
          </p:cNvPicPr>
          <p:nvPr/>
        </p:nvPicPr>
        <p:blipFill>
          <a:blip r:embed="rId3"/>
          <a:stretch>
            <a:fillRect/>
          </a:stretch>
        </p:blipFill>
        <p:spPr>
          <a:xfrm>
            <a:off x="5229061" y="723900"/>
            <a:ext cx="3457575" cy="6134100"/>
          </a:xfrm>
          <a:prstGeom prst="rect">
            <a:avLst/>
          </a:prstGeom>
        </p:spPr>
      </p:pic>
      <p:sp>
        <p:nvSpPr>
          <p:cNvPr id="10" name="Rectangle 9"/>
          <p:cNvSpPr/>
          <p:nvPr/>
        </p:nvSpPr>
        <p:spPr>
          <a:xfrm>
            <a:off x="9175266" y="723900"/>
            <a:ext cx="2365092" cy="1384995"/>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generic, weedy, simple show up again with the changes in the reviews for the lower scoring wines.</a:t>
            </a:r>
            <a:endParaRPr lang="en-US" sz="1200" dirty="0">
              <a:solidFill>
                <a:prstClr val="black"/>
              </a:solidFill>
            </a:endParaRPr>
          </a:p>
        </p:txBody>
      </p:sp>
    </p:spTree>
    <p:extLst>
      <p:ext uri="{BB962C8B-B14F-4D97-AF65-F5344CB8AC3E}">
        <p14:creationId xmlns:p14="http://schemas.microsoft.com/office/powerpoint/2010/main" val="281424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3556091" cy="4893647"/>
          </a:xfrm>
          <a:prstGeom prst="rect">
            <a:avLst/>
          </a:prstGeom>
          <a:noFill/>
        </p:spPr>
        <p:txBody>
          <a:bodyPr wrap="square" rtlCol="0">
            <a:spAutoFit/>
          </a:bodyPr>
          <a:lstStyle/>
          <a:p>
            <a:r>
              <a:rPr lang="en-US" sz="1400" dirty="0"/>
              <a:t>The word ‘everyday’ appears </a:t>
            </a:r>
            <a:r>
              <a:rPr lang="en-US" sz="1400" dirty="0" smtClean="0"/>
              <a:t>83.5 </a:t>
            </a:r>
            <a:r>
              <a:rPr lang="en-US" sz="1400" dirty="0"/>
              <a:t>to </a:t>
            </a:r>
            <a:r>
              <a:rPr lang="en-US" sz="1400" dirty="0" smtClean="0"/>
              <a:t>199.8 </a:t>
            </a:r>
            <a:r>
              <a:rPr lang="en-US" sz="1400" dirty="0"/>
              <a:t>more times  in the worst wine reviews according to the classifier, is this word informative if we look at samples of the worst wine reviews</a:t>
            </a:r>
            <a:r>
              <a:rPr lang="en-US" sz="1400" dirty="0" smtClean="0"/>
              <a:t>?</a:t>
            </a:r>
          </a:p>
          <a:p>
            <a:endParaRPr lang="en-US" sz="1400" dirty="0" smtClean="0"/>
          </a:p>
          <a:p>
            <a:r>
              <a:rPr lang="en-US" sz="1400" dirty="0" smtClean="0"/>
              <a:t>Reading the reviews suggests that the usage of ‘everyday’ in the wine review is indicating that the wine is good </a:t>
            </a:r>
            <a:r>
              <a:rPr lang="en-US" sz="1400" dirty="0" smtClean="0"/>
              <a:t>vs. </a:t>
            </a:r>
            <a:r>
              <a:rPr lang="en-US" sz="1400" dirty="0" smtClean="0"/>
              <a:t>excellent.</a:t>
            </a:r>
            <a:endParaRPr lang="en-US" sz="1400" dirty="0" smtClean="0"/>
          </a:p>
          <a:p>
            <a:endParaRPr lang="en-US" sz="1400" dirty="0"/>
          </a:p>
          <a:p>
            <a:r>
              <a:rPr lang="en-US" sz="1400" dirty="0" smtClean="0"/>
              <a:t>Also the graph displays that when the word ‘everyday’ is used in the reviews the majority of the scores are in the 85 point category,  5 points away from lowest rating and 3.4 points lower than the mean score 88.4.</a:t>
            </a:r>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dirty="0"/>
          </a:p>
        </p:txBody>
      </p:sp>
      <p:pic>
        <p:nvPicPr>
          <p:cNvPr id="4" name="Picture 3"/>
          <p:cNvPicPr>
            <a:picLocks noChangeAspect="1"/>
          </p:cNvPicPr>
          <p:nvPr/>
        </p:nvPicPr>
        <p:blipFill>
          <a:blip r:embed="rId2"/>
          <a:stretch>
            <a:fillRect/>
          </a:stretch>
        </p:blipFill>
        <p:spPr>
          <a:xfrm>
            <a:off x="5145177" y="4823181"/>
            <a:ext cx="4827360" cy="2012496"/>
          </a:xfrm>
          <a:prstGeom prst="rect">
            <a:avLst/>
          </a:prstGeom>
        </p:spPr>
      </p:pic>
      <p:pic>
        <p:nvPicPr>
          <p:cNvPr id="7" name="Picture 6"/>
          <p:cNvPicPr>
            <a:picLocks noChangeAspect="1"/>
          </p:cNvPicPr>
          <p:nvPr/>
        </p:nvPicPr>
        <p:blipFill>
          <a:blip r:embed="rId3"/>
          <a:stretch>
            <a:fillRect/>
          </a:stretch>
        </p:blipFill>
        <p:spPr>
          <a:xfrm>
            <a:off x="4851898" y="677413"/>
            <a:ext cx="6186216" cy="4127956"/>
          </a:xfrm>
          <a:prstGeom prst="rect">
            <a:avLst/>
          </a:prstGeom>
        </p:spPr>
      </p:pic>
      <p:sp>
        <p:nvSpPr>
          <p:cNvPr id="2" name="TextBox 1"/>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‘everyday’.</a:t>
            </a:r>
            <a:endParaRPr lang="en-US" sz="1400" dirty="0"/>
          </a:p>
        </p:txBody>
      </p:sp>
      <p:sp>
        <p:nvSpPr>
          <p:cNvPr id="6" name="Right Arrow 5"/>
          <p:cNvSpPr/>
          <p:nvPr/>
        </p:nvSpPr>
        <p:spPr>
          <a:xfrm rot="19777081">
            <a:off x="3806016" y="5603904"/>
            <a:ext cx="340821" cy="24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836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4170045" cy="3385542"/>
          </a:xfrm>
          <a:prstGeom prst="rect">
            <a:avLst/>
          </a:prstGeom>
          <a:noFill/>
        </p:spPr>
        <p:txBody>
          <a:bodyPr wrap="square" rtlCol="0">
            <a:spAutoFit/>
          </a:bodyPr>
          <a:lstStyle/>
          <a:p>
            <a:r>
              <a:rPr lang="en-US" sz="1400" dirty="0"/>
              <a:t>The word </a:t>
            </a:r>
            <a:r>
              <a:rPr lang="en-US" sz="1400" dirty="0" smtClean="0"/>
              <a:t>‘gorgeously’ </a:t>
            </a:r>
            <a:r>
              <a:rPr lang="en-US" sz="1400" dirty="0"/>
              <a:t>appears </a:t>
            </a:r>
            <a:r>
              <a:rPr lang="en-US" sz="1400" dirty="0" smtClean="0"/>
              <a:t>23 </a:t>
            </a:r>
            <a:r>
              <a:rPr lang="en-US" sz="1400" dirty="0"/>
              <a:t>to </a:t>
            </a:r>
            <a:r>
              <a:rPr lang="en-US" sz="1400" dirty="0" smtClean="0"/>
              <a:t>47 </a:t>
            </a:r>
            <a:r>
              <a:rPr lang="en-US" sz="1400" dirty="0"/>
              <a:t>more times  in the </a:t>
            </a:r>
            <a:r>
              <a:rPr lang="en-US" sz="1400" dirty="0" smtClean="0"/>
              <a:t>best </a:t>
            </a:r>
            <a:r>
              <a:rPr lang="en-US" sz="1400" dirty="0"/>
              <a:t>wine reviews according to the classifier, is this word informative if we look at samples of the worst wine reviews</a:t>
            </a:r>
            <a:r>
              <a:rPr lang="en-US" sz="1400" dirty="0" smtClean="0"/>
              <a:t>?</a:t>
            </a:r>
          </a:p>
          <a:p>
            <a:endParaRPr lang="en-US" sz="1400" dirty="0" smtClean="0"/>
          </a:p>
          <a:p>
            <a:r>
              <a:rPr lang="en-US" sz="1400" dirty="0" smtClean="0"/>
              <a:t>Also the graph displays that when the word ‘gorgeously’ is used in the reviews the majority of the scores are in the 92 and 93 point category, 12 points higher than lowest rating possible. Also 7 points higher than the mean of 88.4.</a:t>
            </a:r>
          </a:p>
          <a:p>
            <a:endParaRPr lang="en-US" sz="1400" dirty="0"/>
          </a:p>
          <a:p>
            <a:endParaRPr lang="en-US" sz="1400" dirty="0" smtClean="0"/>
          </a:p>
          <a:p>
            <a:endParaRPr lang="en-US" sz="1400" dirty="0"/>
          </a:p>
          <a:p>
            <a:endParaRPr lang="en-US" sz="1400" dirty="0"/>
          </a:p>
          <a:p>
            <a:endParaRPr lang="en-US" dirty="0"/>
          </a:p>
        </p:txBody>
      </p:sp>
      <p:pic>
        <p:nvPicPr>
          <p:cNvPr id="6" name="Picture 5"/>
          <p:cNvPicPr>
            <a:picLocks noChangeAspect="1"/>
          </p:cNvPicPr>
          <p:nvPr/>
        </p:nvPicPr>
        <p:blipFill>
          <a:blip r:embed="rId2"/>
          <a:stretch>
            <a:fillRect/>
          </a:stretch>
        </p:blipFill>
        <p:spPr>
          <a:xfrm>
            <a:off x="4968783" y="4445296"/>
            <a:ext cx="5702754" cy="2412704"/>
          </a:xfrm>
          <a:prstGeom prst="rect">
            <a:avLst/>
          </a:prstGeom>
        </p:spPr>
      </p:pic>
      <p:pic>
        <p:nvPicPr>
          <p:cNvPr id="8" name="Picture 7"/>
          <p:cNvPicPr>
            <a:picLocks noChangeAspect="1"/>
          </p:cNvPicPr>
          <p:nvPr/>
        </p:nvPicPr>
        <p:blipFill>
          <a:blip r:embed="rId3"/>
          <a:stretch>
            <a:fillRect/>
          </a:stretch>
        </p:blipFill>
        <p:spPr>
          <a:xfrm>
            <a:off x="4774337" y="966650"/>
            <a:ext cx="7267575" cy="2924175"/>
          </a:xfrm>
          <a:prstGeom prst="rect">
            <a:avLst/>
          </a:prstGeom>
        </p:spPr>
      </p:pic>
      <p:sp>
        <p:nvSpPr>
          <p:cNvPr id="7" name="TextBox 6"/>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‘gorgeously’.</a:t>
            </a:r>
            <a:endParaRPr lang="en-US" sz="1400" dirty="0"/>
          </a:p>
        </p:txBody>
      </p:sp>
      <p:sp>
        <p:nvSpPr>
          <p:cNvPr id="2" name="Right Arrow 1"/>
          <p:cNvSpPr/>
          <p:nvPr/>
        </p:nvSpPr>
        <p:spPr>
          <a:xfrm rot="19352980">
            <a:off x="3929304" y="5522099"/>
            <a:ext cx="457200" cy="282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4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Linear Model</a:t>
            </a:r>
            <a:r>
              <a:rPr lang="en-US" dirty="0"/>
              <a:t/>
            </a:r>
            <a:br>
              <a:rPr lang="en-US" dirty="0"/>
            </a:br>
            <a:r>
              <a:rPr lang="en-US" sz="1200" dirty="0" smtClean="0">
                <a:solidFill>
                  <a:schemeClr val="tx1"/>
                </a:solidFill>
              </a:rPr>
              <a:t>Wine description </a:t>
            </a:r>
            <a:r>
              <a:rPr lang="en-US" sz="1200" dirty="0" smtClean="0">
                <a:solidFill>
                  <a:schemeClr val="tx1"/>
                </a:solidFill>
              </a:rPr>
              <a:t>predicting points using Ridge Regression</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100466371"/>
              </p:ext>
            </p:extLst>
          </p:nvPr>
        </p:nvGraphicFramePr>
        <p:xfrm>
          <a:off x="485833" y="1268918"/>
          <a:ext cx="5798589" cy="366405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dirty="0" smtClean="0"/>
                        <a:t>from </a:t>
                      </a:r>
                      <a:r>
                        <a:rPr lang="en-US" sz="1400" dirty="0" err="1" smtClean="0"/>
                        <a:t>sklearn</a:t>
                      </a:r>
                      <a:r>
                        <a:rPr lang="en-US" sz="1400" dirty="0" smtClean="0"/>
                        <a:t> import </a:t>
                      </a:r>
                      <a:r>
                        <a:rPr lang="en-US" sz="1400" dirty="0" err="1" smtClean="0"/>
                        <a:t>linear_model</a:t>
                      </a:r>
                      <a:endParaRPr lang="en-US" sz="1400" dirty="0"/>
                    </a:p>
                  </a:txBody>
                  <a:tcPr/>
                </a:tc>
                <a:tc>
                  <a:txBody>
                    <a:bodyPr/>
                    <a:lstStyle/>
                    <a:p>
                      <a:r>
                        <a:rPr lang="en-US" sz="1400" b="0" i="0" kern="1200" dirty="0" smtClean="0">
                          <a:solidFill>
                            <a:schemeClr val="dk1"/>
                          </a:solidFill>
                          <a:effectLst/>
                          <a:latin typeface="+mn-lt"/>
                          <a:ea typeface="+mn-ea"/>
                          <a:cs typeface="+mn-cs"/>
                        </a:rPr>
                        <a:t>Linear least squares with l2 regularization.</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from </a:t>
                      </a:r>
                      <a:r>
                        <a:rPr lang="en-US" sz="1400" dirty="0" err="1" smtClean="0"/>
                        <a:t>sklearn.metrics</a:t>
                      </a:r>
                      <a:r>
                        <a:rPr lang="en-US" sz="1400" dirty="0" smtClean="0"/>
                        <a:t> import r2_score</a:t>
                      </a:r>
                      <a:endParaRPr lang="en-US" sz="1400" dirty="0"/>
                    </a:p>
                  </a:txBody>
                  <a:tcPr/>
                </a:tc>
                <a:tc>
                  <a:txBody>
                    <a:bodyPr/>
                    <a:lstStyle/>
                    <a:p>
                      <a:r>
                        <a:rPr lang="en-US" sz="1400" dirty="0" smtClean="0"/>
                        <a:t>Model</a:t>
                      </a:r>
                      <a:r>
                        <a:rPr lang="en-US" sz="1400" baseline="0" dirty="0" smtClean="0"/>
                        <a:t> r2_score 68%</a:t>
                      </a:r>
                    </a:p>
                    <a:p>
                      <a:r>
                        <a:rPr lang="en-US" sz="1400" baseline="0" dirty="0" smtClean="0"/>
                        <a:t>R^2 (coefficient of determination) regression score function. Best possible score is 1.0</a:t>
                      </a:r>
                    </a:p>
                    <a:p>
                      <a:endParaRPr lang="en-US" sz="1400" dirty="0"/>
                    </a:p>
                  </a:txBody>
                  <a:tcPr/>
                </a:tc>
                <a:extLst>
                  <a:ext uri="{0D108BD9-81ED-4DB2-BD59-A6C34878D82A}">
                    <a16:rowId xmlns:a16="http://schemas.microsoft.com/office/drawing/2014/main" val="2778625271"/>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sp>
        <p:nvSpPr>
          <p:cNvPr id="8" name="TextBox 7"/>
          <p:cNvSpPr txBox="1"/>
          <p:nvPr/>
        </p:nvSpPr>
        <p:spPr>
          <a:xfrm>
            <a:off x="6443160" y="664702"/>
            <a:ext cx="3224542" cy="276999"/>
          </a:xfrm>
          <a:prstGeom prst="rect">
            <a:avLst/>
          </a:prstGeom>
          <a:noFill/>
        </p:spPr>
        <p:txBody>
          <a:bodyPr wrap="square" rtlCol="0">
            <a:spAutoFit/>
          </a:bodyPr>
          <a:lstStyle/>
          <a:p>
            <a:r>
              <a:rPr lang="en-US" sz="1200" dirty="0" smtClean="0"/>
              <a:t>Describing test results  prediction,  actual points</a:t>
            </a:r>
            <a:endParaRPr lang="en-US" sz="1200" dirty="0"/>
          </a:p>
        </p:txBody>
      </p:sp>
      <p:pic>
        <p:nvPicPr>
          <p:cNvPr id="9" name="Picture 8"/>
          <p:cNvPicPr>
            <a:picLocks noChangeAspect="1"/>
          </p:cNvPicPr>
          <p:nvPr/>
        </p:nvPicPr>
        <p:blipFill>
          <a:blip r:embed="rId2"/>
          <a:stretch>
            <a:fillRect/>
          </a:stretch>
        </p:blipFill>
        <p:spPr>
          <a:xfrm>
            <a:off x="6633915" y="940976"/>
            <a:ext cx="2314575" cy="1181100"/>
          </a:xfrm>
          <a:prstGeom prst="rect">
            <a:avLst/>
          </a:prstGeom>
        </p:spPr>
      </p:pic>
      <p:pic>
        <p:nvPicPr>
          <p:cNvPr id="10" name="Picture 9"/>
          <p:cNvPicPr>
            <a:picLocks noChangeAspect="1"/>
          </p:cNvPicPr>
          <p:nvPr/>
        </p:nvPicPr>
        <p:blipFill>
          <a:blip r:embed="rId3"/>
          <a:stretch>
            <a:fillRect/>
          </a:stretch>
        </p:blipFill>
        <p:spPr>
          <a:xfrm>
            <a:off x="6633915" y="2527990"/>
            <a:ext cx="1419225" cy="4057650"/>
          </a:xfrm>
          <a:prstGeom prst="rect">
            <a:avLst/>
          </a:prstGeom>
        </p:spPr>
      </p:pic>
      <p:sp>
        <p:nvSpPr>
          <p:cNvPr id="11" name="TextBox 10"/>
          <p:cNvSpPr txBox="1"/>
          <p:nvPr/>
        </p:nvSpPr>
        <p:spPr>
          <a:xfrm>
            <a:off x="6495030" y="2259850"/>
            <a:ext cx="3688061"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3" name="Picture 12"/>
          <p:cNvPicPr>
            <a:picLocks noChangeAspect="1"/>
          </p:cNvPicPr>
          <p:nvPr/>
        </p:nvPicPr>
        <p:blipFill>
          <a:blip r:embed="rId4"/>
          <a:stretch>
            <a:fillRect/>
          </a:stretch>
        </p:blipFill>
        <p:spPr>
          <a:xfrm>
            <a:off x="8053140" y="2527990"/>
            <a:ext cx="3514725" cy="2333625"/>
          </a:xfrm>
          <a:prstGeom prst="rect">
            <a:avLst/>
          </a:prstGeom>
        </p:spPr>
      </p:pic>
    </p:spTree>
    <p:extLst>
      <p:ext uri="{BB962C8B-B14F-4D97-AF65-F5344CB8AC3E}">
        <p14:creationId xmlns:p14="http://schemas.microsoft.com/office/powerpoint/2010/main" val="4246194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Naïve </a:t>
            </a:r>
            <a:r>
              <a:rPr lang="en-US" dirty="0" smtClean="0"/>
              <a:t>Bayes </a:t>
            </a:r>
            <a:r>
              <a:rPr lang="en-US" dirty="0" smtClean="0"/>
              <a:t>Model</a:t>
            </a:r>
            <a:r>
              <a:rPr lang="en-US" dirty="0"/>
              <a:t/>
            </a:r>
            <a:br>
              <a:rPr lang="en-US" dirty="0"/>
            </a:br>
            <a:r>
              <a:rPr lang="en-US" sz="1200" dirty="0" smtClean="0">
                <a:solidFill>
                  <a:schemeClr val="tx1"/>
                </a:solidFill>
              </a:rPr>
              <a:t>Description predicting points </a:t>
            </a:r>
            <a:r>
              <a:rPr lang="en-US" sz="1200" dirty="0" smtClean="0">
                <a:solidFill>
                  <a:schemeClr val="tx1"/>
                </a:solidFill>
              </a:rPr>
              <a:t>using </a:t>
            </a:r>
            <a:r>
              <a:rPr lang="en-US" sz="1200" dirty="0" err="1">
                <a:solidFill>
                  <a:schemeClr val="tx1"/>
                </a:solidFill>
              </a:rPr>
              <a:t>BernoulliNB</a:t>
            </a:r>
            <a:r>
              <a:rPr lang="en-US" sz="1200" dirty="0" smtClean="0">
                <a:solidFill>
                  <a:schemeClr val="tx1"/>
                </a:solidFill>
              </a:rPr>
              <a:t> </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959618921"/>
              </p:ext>
            </p:extLst>
          </p:nvPr>
        </p:nvGraphicFramePr>
        <p:xfrm>
          <a:off x="485833" y="1268918"/>
          <a:ext cx="5798589" cy="250581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b="1" dirty="0" err="1" smtClean="0"/>
                        <a:t>sklearn.naive_bayes</a:t>
                      </a:r>
                      <a:r>
                        <a:rPr lang="en-US" sz="1400" b="1" dirty="0" smtClean="0"/>
                        <a:t> import </a:t>
                      </a:r>
                      <a:r>
                        <a:rPr lang="en-US" sz="1400" b="1" dirty="0" err="1" smtClean="0"/>
                        <a:t>BernoulliNB</a:t>
                      </a:r>
                      <a:endParaRPr lang="en-US" sz="1400" b="1" dirty="0"/>
                    </a:p>
                  </a:txBody>
                  <a:tcPr/>
                </a:tc>
                <a:tc>
                  <a:txBody>
                    <a:bodyPr/>
                    <a:lstStyle/>
                    <a:p>
                      <a:r>
                        <a:rPr lang="en-US" sz="1400" dirty="0" smtClean="0"/>
                        <a:t>Naive Bayes classifier for multivariate Bernoulli models</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pic>
        <p:nvPicPr>
          <p:cNvPr id="10" name="Picture 9"/>
          <p:cNvPicPr>
            <a:picLocks noChangeAspect="1"/>
          </p:cNvPicPr>
          <p:nvPr/>
        </p:nvPicPr>
        <p:blipFill>
          <a:blip r:embed="rId2"/>
          <a:stretch>
            <a:fillRect/>
          </a:stretch>
        </p:blipFill>
        <p:spPr>
          <a:xfrm>
            <a:off x="6954828" y="989384"/>
            <a:ext cx="2770264" cy="1448354"/>
          </a:xfrm>
          <a:prstGeom prst="rect">
            <a:avLst/>
          </a:prstGeom>
        </p:spPr>
      </p:pic>
      <p:sp>
        <p:nvSpPr>
          <p:cNvPr id="11" name="TextBox 10"/>
          <p:cNvSpPr txBox="1"/>
          <p:nvPr/>
        </p:nvSpPr>
        <p:spPr>
          <a:xfrm>
            <a:off x="6950025" y="711560"/>
            <a:ext cx="3307880" cy="276999"/>
          </a:xfrm>
          <a:prstGeom prst="rect">
            <a:avLst/>
          </a:prstGeom>
          <a:noFill/>
        </p:spPr>
        <p:txBody>
          <a:bodyPr wrap="square" rtlCol="0">
            <a:spAutoFit/>
          </a:bodyPr>
          <a:lstStyle/>
          <a:p>
            <a:r>
              <a:rPr lang="en-US" sz="1200" dirty="0" smtClean="0"/>
              <a:t>Describing test results  prediction, actual points</a:t>
            </a:r>
            <a:endParaRPr lang="en-US" sz="1200" dirty="0"/>
          </a:p>
        </p:txBody>
      </p:sp>
      <p:pic>
        <p:nvPicPr>
          <p:cNvPr id="12" name="Picture 11"/>
          <p:cNvPicPr>
            <a:picLocks noChangeAspect="1"/>
          </p:cNvPicPr>
          <p:nvPr/>
        </p:nvPicPr>
        <p:blipFill>
          <a:blip r:embed="rId3"/>
          <a:stretch>
            <a:fillRect/>
          </a:stretch>
        </p:blipFill>
        <p:spPr>
          <a:xfrm>
            <a:off x="6950026" y="2832812"/>
            <a:ext cx="904875" cy="4038600"/>
          </a:xfrm>
          <a:prstGeom prst="rect">
            <a:avLst/>
          </a:prstGeom>
        </p:spPr>
      </p:pic>
      <p:sp>
        <p:nvSpPr>
          <p:cNvPr id="13" name="TextBox 12"/>
          <p:cNvSpPr txBox="1"/>
          <p:nvPr/>
        </p:nvSpPr>
        <p:spPr>
          <a:xfrm>
            <a:off x="6950026" y="2555813"/>
            <a:ext cx="3307879"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5" name="Picture 14"/>
          <p:cNvPicPr>
            <a:picLocks noChangeAspect="1"/>
          </p:cNvPicPr>
          <p:nvPr/>
        </p:nvPicPr>
        <p:blipFill>
          <a:blip r:embed="rId4"/>
          <a:stretch>
            <a:fillRect/>
          </a:stretch>
        </p:blipFill>
        <p:spPr>
          <a:xfrm>
            <a:off x="7854901" y="2832812"/>
            <a:ext cx="3600450" cy="2333625"/>
          </a:xfrm>
          <a:prstGeom prst="rect">
            <a:avLst/>
          </a:prstGeom>
        </p:spPr>
      </p:pic>
    </p:spTree>
    <p:extLst>
      <p:ext uri="{BB962C8B-B14F-4D97-AF65-F5344CB8AC3E}">
        <p14:creationId xmlns:p14="http://schemas.microsoft.com/office/powerpoint/2010/main" val="441345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Plotting Cross-Validated Predictions</a:t>
            </a:r>
          </a:p>
          <a:p>
            <a:r>
              <a:rPr lang="en-US" sz="1200" dirty="0">
                <a:solidFill>
                  <a:schemeClr val="tx1"/>
                </a:solidFill>
              </a:rPr>
              <a:t>P</a:t>
            </a:r>
            <a:r>
              <a:rPr lang="en-US" sz="1200" dirty="0" smtClean="0">
                <a:solidFill>
                  <a:schemeClr val="tx1"/>
                </a:solidFill>
              </a:rPr>
              <a:t>lotting example</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670520736"/>
              </p:ext>
            </p:extLst>
          </p:nvPr>
        </p:nvGraphicFramePr>
        <p:xfrm>
          <a:off x="460895" y="1313411"/>
          <a:ext cx="9622443" cy="1165078"/>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74441">
                <a:tc>
                  <a:txBody>
                    <a:bodyPr/>
                    <a:lstStyle/>
                    <a:p>
                      <a:r>
                        <a:rPr lang="en-US" sz="1400" dirty="0" err="1" smtClean="0"/>
                        <a:t>sklearn.model_selection</a:t>
                      </a:r>
                      <a:r>
                        <a:rPr lang="en-US" sz="1400" dirty="0" smtClean="0"/>
                        <a:t> import </a:t>
                      </a:r>
                      <a:r>
                        <a:rPr lang="en-US" sz="1400" dirty="0" err="1" smtClean="0"/>
                        <a:t>cross_val_predict</a:t>
                      </a:r>
                      <a:endParaRPr lang="en-US" sz="1400" dirty="0"/>
                    </a:p>
                  </a:txBody>
                  <a:tcPr/>
                </a:tc>
                <a:tc>
                  <a:txBody>
                    <a:bodyPr/>
                    <a:lstStyle/>
                    <a:p>
                      <a:r>
                        <a:rPr lang="en-US" sz="1400" b="0" i="0" kern="1200" dirty="0" smtClean="0">
                          <a:solidFill>
                            <a:schemeClr val="dk1"/>
                          </a:solidFill>
                          <a:effectLst/>
                          <a:latin typeface="+mn-lt"/>
                          <a:ea typeface="+mn-ea"/>
                          <a:cs typeface="+mn-cs"/>
                        </a:rPr>
                        <a:t>This example shows how to use </a:t>
                      </a:r>
                      <a:r>
                        <a:rPr lang="en-US" sz="1400" b="0" i="0" kern="1200" dirty="0" err="1" smtClean="0">
                          <a:solidFill>
                            <a:schemeClr val="dk1"/>
                          </a:solidFill>
                          <a:effectLst/>
                          <a:latin typeface="+mn-lt"/>
                          <a:ea typeface="+mn-ea"/>
                          <a:cs typeface="+mn-cs"/>
                        </a:rPr>
                        <a:t>cross_val_predict</a:t>
                      </a:r>
                      <a:r>
                        <a:rPr lang="en-US" sz="1400" b="0" i="0" kern="1200" dirty="0" smtClean="0">
                          <a:solidFill>
                            <a:schemeClr val="dk1"/>
                          </a:solidFill>
                          <a:effectLst/>
                          <a:latin typeface="+mn-lt"/>
                          <a:ea typeface="+mn-ea"/>
                          <a:cs typeface="+mn-cs"/>
                        </a:rPr>
                        <a:t> to visualize prediction errors.</a:t>
                      </a:r>
                      <a:endParaRPr lang="en-US" sz="1400" dirty="0"/>
                    </a:p>
                  </a:txBody>
                  <a:tcPr/>
                </a:tc>
                <a:extLst>
                  <a:ext uri="{0D108BD9-81ED-4DB2-BD59-A6C34878D82A}">
                    <a16:rowId xmlns:a16="http://schemas.microsoft.com/office/drawing/2014/main" val="3709778870"/>
                  </a:ext>
                </a:extLst>
              </a:tr>
            </a:tbl>
          </a:graphicData>
        </a:graphic>
      </p:graphicFrame>
      <p:pic>
        <p:nvPicPr>
          <p:cNvPr id="9" name="Picture 8"/>
          <p:cNvPicPr>
            <a:picLocks noChangeAspect="1"/>
          </p:cNvPicPr>
          <p:nvPr/>
        </p:nvPicPr>
        <p:blipFill>
          <a:blip r:embed="rId2"/>
          <a:stretch>
            <a:fillRect/>
          </a:stretch>
        </p:blipFill>
        <p:spPr>
          <a:xfrm>
            <a:off x="460895" y="2573463"/>
            <a:ext cx="6559866" cy="4131383"/>
          </a:xfrm>
          <a:prstGeom prst="rect">
            <a:avLst/>
          </a:prstGeom>
        </p:spPr>
      </p:pic>
    </p:spTree>
    <p:extLst>
      <p:ext uri="{BB962C8B-B14F-4D97-AF65-F5344CB8AC3E}">
        <p14:creationId xmlns:p14="http://schemas.microsoft.com/office/powerpoint/2010/main" val="361103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Sources</a:t>
            </a:r>
            <a:r>
              <a:rPr lang="en-US" dirty="0"/>
              <a:t/>
            </a:r>
            <a:br>
              <a:rPr lang="en-US" dirty="0"/>
            </a:br>
            <a:r>
              <a:rPr lang="en-US" sz="1200" dirty="0" smtClean="0">
                <a:solidFill>
                  <a:schemeClr val="tx1"/>
                </a:solidFill>
              </a:rPr>
              <a:t>Useful links and sources</a:t>
            </a:r>
            <a:endParaRPr lang="en-US" sz="1200" kern="0" dirty="0"/>
          </a:p>
        </p:txBody>
      </p:sp>
      <p:graphicFrame>
        <p:nvGraphicFramePr>
          <p:cNvPr id="6" name="Table 5"/>
          <p:cNvGraphicFramePr>
            <a:graphicFrameLocks noGrp="1"/>
          </p:cNvGraphicFramePr>
          <p:nvPr>
            <p:extLst>
              <p:ext uri="{D42A27DB-BD31-4B8C-83A1-F6EECF244321}">
                <p14:modId xmlns:p14="http://schemas.microsoft.com/office/powerpoint/2010/main" val="2460925137"/>
              </p:ext>
            </p:extLst>
          </p:nvPr>
        </p:nvGraphicFramePr>
        <p:xfrm>
          <a:off x="310515" y="1384661"/>
          <a:ext cx="10429966" cy="4618740"/>
        </p:xfrm>
        <a:graphic>
          <a:graphicData uri="http://schemas.openxmlformats.org/drawingml/2006/table">
            <a:tbl>
              <a:tblPr firstRow="1" bandRow="1">
                <a:tableStyleId>{5C22544A-7EE6-4342-B048-85BDC9FD1C3A}</a:tableStyleId>
              </a:tblPr>
              <a:tblGrid>
                <a:gridCol w="5214983">
                  <a:extLst>
                    <a:ext uri="{9D8B030D-6E8A-4147-A177-3AD203B41FA5}">
                      <a16:colId xmlns:a16="http://schemas.microsoft.com/office/drawing/2014/main" val="1497685387"/>
                    </a:ext>
                  </a:extLst>
                </a:gridCol>
                <a:gridCol w="5214983">
                  <a:extLst>
                    <a:ext uri="{9D8B030D-6E8A-4147-A177-3AD203B41FA5}">
                      <a16:colId xmlns:a16="http://schemas.microsoft.com/office/drawing/2014/main" val="1096185930"/>
                    </a:ext>
                  </a:extLst>
                </a:gridCol>
              </a:tblGrid>
              <a:tr h="375108">
                <a:tc>
                  <a:txBody>
                    <a:bodyPr/>
                    <a:lstStyle/>
                    <a:p>
                      <a:endParaRPr lang="en-US" dirty="0"/>
                    </a:p>
                  </a:txBody>
                  <a:tcPr/>
                </a:tc>
                <a:tc>
                  <a:txBody>
                    <a:bodyPr/>
                    <a:lstStyle/>
                    <a:p>
                      <a:endParaRPr lang="en-US"/>
                    </a:p>
                  </a:txBody>
                  <a:tcPr/>
                </a:tc>
                <a:extLst>
                  <a:ext uri="{0D108BD9-81ED-4DB2-BD59-A6C34878D82A}">
                    <a16:rowId xmlns:a16="http://schemas.microsoft.com/office/drawing/2014/main" val="3421322112"/>
                  </a:ext>
                </a:extLst>
              </a:tr>
              <a:tr h="539294">
                <a:tc>
                  <a:txBody>
                    <a:bodyPr/>
                    <a:lstStyle/>
                    <a:p>
                      <a:r>
                        <a:rPr lang="en-US" dirty="0" smtClean="0"/>
                        <a:t>Data source</a:t>
                      </a:r>
                      <a:r>
                        <a:rPr lang="en-US" baseline="0" dirty="0" smtClean="0"/>
                        <a:t> for wine data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hlinkClick r:id="rId2"/>
                        </a:rPr>
                        <a:t>https://www.kaggle.com/zynicide/wine-reviews</a:t>
                      </a:r>
                      <a:endParaRPr lang="en-US" sz="1800" b="1" u="sng" dirty="0" smtClean="0">
                        <a:hlinkClick r:id="rId3"/>
                      </a:endParaRPr>
                    </a:p>
                    <a:p>
                      <a:endParaRPr lang="en-US" dirty="0"/>
                    </a:p>
                  </a:txBody>
                  <a:tcPr/>
                </a:tc>
                <a:extLst>
                  <a:ext uri="{0D108BD9-81ED-4DB2-BD59-A6C34878D82A}">
                    <a16:rowId xmlns:a16="http://schemas.microsoft.com/office/drawing/2014/main" val="3985278664"/>
                  </a:ext>
                </a:extLst>
              </a:tr>
              <a:tr h="375108">
                <a:tc>
                  <a:txBody>
                    <a:bodyPr/>
                    <a:lstStyle/>
                    <a:p>
                      <a:r>
                        <a:rPr lang="en-US" dirty="0" smtClean="0"/>
                        <a:t>Naïve</a:t>
                      </a:r>
                      <a:r>
                        <a:rPr lang="en-US" baseline="0" dirty="0" smtClean="0"/>
                        <a:t> Bayes classifier Tutorial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smtClean="0">
                          <a:hlinkClick r:id="rId3"/>
                        </a:rPr>
                        <a:t>https://pythonprogramming.net/naive-bayes-classifier-nltk-tutorial/</a:t>
                      </a:r>
                      <a:endParaRPr lang="en-US" sz="1800" dirty="0" smtClean="0"/>
                    </a:p>
                    <a:p>
                      <a:endParaRPr lang="en-US" dirty="0"/>
                    </a:p>
                  </a:txBody>
                  <a:tcPr/>
                </a:tc>
                <a:extLst>
                  <a:ext uri="{0D108BD9-81ED-4DB2-BD59-A6C34878D82A}">
                    <a16:rowId xmlns:a16="http://schemas.microsoft.com/office/drawing/2014/main" val="412958746"/>
                  </a:ext>
                </a:extLst>
              </a:tr>
              <a:tr h="375108">
                <a:tc>
                  <a:txBody>
                    <a:bodyPr/>
                    <a:lstStyle/>
                    <a:p>
                      <a:r>
                        <a:rPr lang="en-US" dirty="0" err="1" smtClean="0"/>
                        <a:t>Sklearn</a:t>
                      </a:r>
                      <a:r>
                        <a:rPr lang="en-US" baseline="0" dirty="0" smtClean="0"/>
                        <a:t> – Logistics and Linear Model</a:t>
                      </a:r>
                      <a:endParaRPr lang="en-US" dirty="0"/>
                    </a:p>
                  </a:txBody>
                  <a:tcPr/>
                </a:tc>
                <a:tc>
                  <a:txBody>
                    <a:bodyPr/>
                    <a:lstStyle/>
                    <a:p>
                      <a:r>
                        <a:rPr lang="en-US" dirty="0" smtClean="0"/>
                        <a:t>http://scikit-learn.org/</a:t>
                      </a:r>
                      <a:endParaRPr lang="en-US" dirty="0"/>
                    </a:p>
                  </a:txBody>
                  <a:tcPr/>
                </a:tc>
                <a:extLst>
                  <a:ext uri="{0D108BD9-81ED-4DB2-BD59-A6C34878D82A}">
                    <a16:rowId xmlns:a16="http://schemas.microsoft.com/office/drawing/2014/main" val="411922316"/>
                  </a:ext>
                </a:extLst>
              </a:tr>
              <a:tr h="375108">
                <a:tc>
                  <a:txBody>
                    <a:bodyPr/>
                    <a:lstStyle/>
                    <a:p>
                      <a:r>
                        <a:rPr lang="en-US" sz="1800" b="0" i="1" kern="1200" dirty="0" smtClean="0">
                          <a:solidFill>
                            <a:schemeClr val="dk1"/>
                          </a:solidFill>
                          <a:effectLst/>
                          <a:latin typeface="+mn-lt"/>
                          <a:ea typeface="+mn-ea"/>
                          <a:cs typeface="+mn-cs"/>
                        </a:rPr>
                        <a:t>Applied logistic regression, 3</a:t>
                      </a:r>
                      <a:r>
                        <a:rPr lang="en-US" sz="1800" b="0" i="1" kern="1200" baseline="30000" dirty="0" smtClean="0">
                          <a:solidFill>
                            <a:schemeClr val="dk1"/>
                          </a:solidFill>
                          <a:effectLst/>
                          <a:latin typeface="+mn-lt"/>
                          <a:ea typeface="+mn-ea"/>
                          <a:cs typeface="+mn-cs"/>
                        </a:rPr>
                        <a:t>rd</a:t>
                      </a:r>
                      <a:r>
                        <a:rPr lang="en-US" sz="1800" b="0" i="1" kern="1200" dirty="0" smtClean="0">
                          <a:solidFill>
                            <a:schemeClr val="dk1"/>
                          </a:solidFill>
                          <a:effectLst/>
                          <a:latin typeface="+mn-lt"/>
                          <a:ea typeface="+mn-ea"/>
                          <a:cs typeface="+mn-cs"/>
                        </a:rPr>
                        <a:t> Edition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Hosmer Jr, D. W., </a:t>
                      </a:r>
                      <a:r>
                        <a:rPr lang="en-US" sz="1800" b="0" i="0" kern="1200" dirty="0" err="1" smtClean="0">
                          <a:solidFill>
                            <a:schemeClr val="dk1"/>
                          </a:solidFill>
                          <a:effectLst/>
                          <a:latin typeface="+mn-lt"/>
                          <a:ea typeface="+mn-ea"/>
                          <a:cs typeface="+mn-cs"/>
                        </a:rPr>
                        <a:t>Lemeshow</a:t>
                      </a:r>
                      <a:r>
                        <a:rPr lang="en-US" sz="1800" b="0" i="0" kern="1200" dirty="0" smtClean="0">
                          <a:solidFill>
                            <a:schemeClr val="dk1"/>
                          </a:solidFill>
                          <a:effectLst/>
                          <a:latin typeface="+mn-lt"/>
                          <a:ea typeface="+mn-ea"/>
                          <a:cs typeface="+mn-cs"/>
                        </a:rPr>
                        <a:t>, S., &amp; Sturdivant, R. X. (2013). </a:t>
                      </a:r>
                      <a:r>
                        <a:rPr lang="en-US" sz="1800" b="0" i="1" kern="1200" dirty="0" smtClean="0">
                          <a:solidFill>
                            <a:schemeClr val="dk1"/>
                          </a:solidFill>
                          <a:effectLst/>
                          <a:latin typeface="+mn-lt"/>
                          <a:ea typeface="+mn-ea"/>
                          <a:cs typeface="+mn-cs"/>
                        </a:rPr>
                        <a:t>Applied logistic regression</a:t>
                      </a:r>
                      <a:r>
                        <a:rPr lang="en-US" sz="1800" b="0" i="0" kern="1200" dirty="0" smtClean="0">
                          <a:solidFill>
                            <a:schemeClr val="dk1"/>
                          </a:solidFill>
                          <a:effectLst/>
                          <a:latin typeface="+mn-lt"/>
                          <a:ea typeface="+mn-ea"/>
                          <a:cs typeface="+mn-cs"/>
                        </a:rPr>
                        <a:t> (Vol. 398). John Wiley &amp; Sons.</a:t>
                      </a:r>
                      <a:endParaRPr lang="en-US" dirty="0" smtClean="0"/>
                    </a:p>
                    <a:p>
                      <a:endParaRPr lang="en-US" dirty="0"/>
                    </a:p>
                  </a:txBody>
                  <a:tcPr/>
                </a:tc>
                <a:extLst>
                  <a:ext uri="{0D108BD9-81ED-4DB2-BD59-A6C34878D82A}">
                    <a16:rowId xmlns:a16="http://schemas.microsoft.com/office/drawing/2014/main" val="1218633367"/>
                  </a:ext>
                </a:extLst>
              </a:tr>
              <a:tr h="375108">
                <a:tc>
                  <a:txBody>
                    <a:bodyPr/>
                    <a:lstStyle/>
                    <a:p>
                      <a:endParaRPr lang="en-US"/>
                    </a:p>
                  </a:txBody>
                  <a:tcPr/>
                </a:tc>
                <a:tc>
                  <a:txBody>
                    <a:bodyPr/>
                    <a:lstStyle/>
                    <a:p>
                      <a:endParaRPr lang="en-US"/>
                    </a:p>
                  </a:txBody>
                  <a:tcPr/>
                </a:tc>
                <a:extLst>
                  <a:ext uri="{0D108BD9-81ED-4DB2-BD59-A6C34878D82A}">
                    <a16:rowId xmlns:a16="http://schemas.microsoft.com/office/drawing/2014/main" val="2080654508"/>
                  </a:ext>
                </a:extLst>
              </a:tr>
              <a:tr h="375108">
                <a:tc>
                  <a:txBody>
                    <a:bodyPr/>
                    <a:lstStyle/>
                    <a:p>
                      <a:endParaRPr lang="en-US"/>
                    </a:p>
                  </a:txBody>
                  <a:tcPr/>
                </a:tc>
                <a:tc>
                  <a:txBody>
                    <a:bodyPr/>
                    <a:lstStyle/>
                    <a:p>
                      <a:endParaRPr lang="en-US"/>
                    </a:p>
                  </a:txBody>
                  <a:tcPr/>
                </a:tc>
                <a:extLst>
                  <a:ext uri="{0D108BD9-81ED-4DB2-BD59-A6C34878D82A}">
                    <a16:rowId xmlns:a16="http://schemas.microsoft.com/office/drawing/2014/main" val="1471010346"/>
                  </a:ext>
                </a:extLst>
              </a:tr>
              <a:tr h="375108">
                <a:tc>
                  <a:txBody>
                    <a:bodyPr/>
                    <a:lstStyle/>
                    <a:p>
                      <a:endParaRPr lang="en-US"/>
                    </a:p>
                  </a:txBody>
                  <a:tcPr/>
                </a:tc>
                <a:tc>
                  <a:txBody>
                    <a:bodyPr/>
                    <a:lstStyle/>
                    <a:p>
                      <a:endParaRPr lang="en-US" dirty="0"/>
                    </a:p>
                  </a:txBody>
                  <a:tcPr/>
                </a:tc>
                <a:extLst>
                  <a:ext uri="{0D108BD9-81ED-4DB2-BD59-A6C34878D82A}">
                    <a16:rowId xmlns:a16="http://schemas.microsoft.com/office/drawing/2014/main" val="3576540088"/>
                  </a:ext>
                </a:extLst>
              </a:tr>
            </a:tbl>
          </a:graphicData>
        </a:graphic>
      </p:graphicFrame>
    </p:spTree>
    <p:extLst>
      <p:ext uri="{BB962C8B-B14F-4D97-AF65-F5344CB8AC3E}">
        <p14:creationId xmlns:p14="http://schemas.microsoft.com/office/powerpoint/2010/main" val="347725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3"/>
            <a:ext cx="11043285" cy="5167970"/>
          </a:xfrm>
        </p:spPr>
        <p:txBody>
          <a:bodyPr/>
          <a:lstStyle/>
          <a:p>
            <a:r>
              <a:rPr lang="en-US" dirty="0" smtClean="0"/>
              <a:t>Introduction, My Background</a:t>
            </a:r>
          </a:p>
          <a:p>
            <a:pPr lvl="1"/>
            <a:r>
              <a:rPr lang="en-US" dirty="0" smtClean="0"/>
              <a:t>Database Technology student and Data Manager.</a:t>
            </a:r>
          </a:p>
          <a:p>
            <a:r>
              <a:rPr lang="en-US" dirty="0" smtClean="0"/>
              <a:t>Exploratory data analysis</a:t>
            </a:r>
          </a:p>
          <a:p>
            <a:pPr lvl="1"/>
            <a:r>
              <a:rPr lang="en-US" dirty="0" smtClean="0"/>
              <a:t>Learning and developing reports in Tableau</a:t>
            </a:r>
          </a:p>
          <a:p>
            <a:pPr lvl="1"/>
            <a:r>
              <a:rPr lang="en-US" dirty="0" smtClean="0"/>
              <a:t>Learning and developing word cloud in R</a:t>
            </a:r>
          </a:p>
          <a:p>
            <a:r>
              <a:rPr lang="en-US" dirty="0" smtClean="0"/>
              <a:t>Deeper understanding the wine reviews</a:t>
            </a:r>
          </a:p>
          <a:p>
            <a:pPr lvl="1"/>
            <a:r>
              <a:rPr lang="en-US" dirty="0" smtClean="0"/>
              <a:t>Do low/high scores have correlations to certain </a:t>
            </a:r>
            <a:r>
              <a:rPr lang="en-US" dirty="0" smtClean="0"/>
              <a:t>words in tasters description?</a:t>
            </a:r>
            <a:endParaRPr lang="en-US" dirty="0" smtClean="0"/>
          </a:p>
          <a:p>
            <a:pPr lvl="1"/>
            <a:r>
              <a:rPr lang="en-US" dirty="0" smtClean="0"/>
              <a:t>Can that be quantified using a Naïve Bayes feature classification model in Python that lists most informative features?</a:t>
            </a:r>
          </a:p>
          <a:p>
            <a:r>
              <a:rPr lang="en-US" dirty="0" smtClean="0"/>
              <a:t>Understanding relationship </a:t>
            </a:r>
            <a:r>
              <a:rPr lang="en-US" dirty="0" smtClean="0"/>
              <a:t>of wine taster description and points</a:t>
            </a:r>
            <a:endParaRPr lang="en-US" dirty="0" smtClean="0"/>
          </a:p>
          <a:p>
            <a:pPr lvl="1"/>
            <a:r>
              <a:rPr lang="en-US" dirty="0" smtClean="0"/>
              <a:t>Python </a:t>
            </a:r>
            <a:r>
              <a:rPr lang="en-US" dirty="0" smtClean="0"/>
              <a:t>Machine Learning</a:t>
            </a:r>
            <a:endParaRPr lang="en-US" dirty="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Objective</a:t>
            </a:r>
            <a:r>
              <a:rPr lang="en-US" dirty="0"/>
              <a:t/>
            </a:r>
            <a:br>
              <a:rPr lang="en-US" dirty="0"/>
            </a:br>
            <a:r>
              <a:rPr lang="en-US" sz="1200" dirty="0" smtClean="0">
                <a:solidFill>
                  <a:schemeClr val="tx1"/>
                </a:solidFill>
              </a:rPr>
              <a:t>What was analysis of the wine data hoping to find</a:t>
            </a:r>
            <a:endParaRPr lang="en-US" sz="1200" kern="0" dirty="0"/>
          </a:p>
        </p:txBody>
      </p:sp>
    </p:spTree>
    <p:extLst>
      <p:ext uri="{BB962C8B-B14F-4D97-AF65-F5344CB8AC3E}">
        <p14:creationId xmlns:p14="http://schemas.microsoft.com/office/powerpoint/2010/main" val="163980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3"/>
            <a:ext cx="11043285" cy="5167970"/>
          </a:xfrm>
        </p:spPr>
        <p:txBody>
          <a:bodyPr/>
          <a:lstStyle/>
          <a:p>
            <a:r>
              <a:rPr lang="en-US" dirty="0" smtClean="0"/>
              <a:t>Exploratory data analysis tools used</a:t>
            </a:r>
          </a:p>
          <a:p>
            <a:pPr lvl="1"/>
            <a:r>
              <a:rPr lang="en-US" dirty="0" smtClean="0"/>
              <a:t>Excel</a:t>
            </a:r>
          </a:p>
          <a:p>
            <a:pPr lvl="1"/>
            <a:r>
              <a:rPr lang="en-US" dirty="0" smtClean="0"/>
              <a:t>Tableau </a:t>
            </a:r>
          </a:p>
          <a:p>
            <a:pPr lvl="1"/>
            <a:r>
              <a:rPr lang="en-US" dirty="0" smtClean="0"/>
              <a:t>R – Word Clouds</a:t>
            </a:r>
          </a:p>
          <a:p>
            <a:pPr lvl="1"/>
            <a:r>
              <a:rPr lang="en-US" dirty="0" smtClean="0"/>
              <a:t>Python plots</a:t>
            </a:r>
          </a:p>
          <a:p>
            <a:pPr lvl="1"/>
            <a:endParaRPr lang="en-US" dirty="0"/>
          </a:p>
          <a:p>
            <a:r>
              <a:rPr lang="en-US" dirty="0" smtClean="0"/>
              <a:t>Modeling and Machine Learning - Python</a:t>
            </a:r>
            <a:endParaRPr lang="en-US" dirty="0" smtClean="0"/>
          </a:p>
          <a:p>
            <a:pPr lvl="1"/>
            <a:r>
              <a:rPr lang="en-US" dirty="0" smtClean="0"/>
              <a:t>Naïve </a:t>
            </a:r>
            <a:r>
              <a:rPr lang="en-US" dirty="0" smtClean="0"/>
              <a:t>Bayes feature classification model</a:t>
            </a:r>
          </a:p>
          <a:p>
            <a:pPr lvl="1"/>
            <a:r>
              <a:rPr lang="en-US" dirty="0" smtClean="0"/>
              <a:t>Logistic </a:t>
            </a:r>
            <a:r>
              <a:rPr lang="en-US" dirty="0" smtClean="0"/>
              <a:t>Regression </a:t>
            </a:r>
            <a:r>
              <a:rPr lang="en-US" dirty="0" smtClean="0"/>
              <a:t>prediction</a:t>
            </a:r>
          </a:p>
          <a:p>
            <a:pPr lvl="1"/>
            <a:r>
              <a:rPr lang="en-US" dirty="0" smtClean="0"/>
              <a:t>Naïve </a:t>
            </a:r>
            <a:r>
              <a:rPr lang="en-US" dirty="0"/>
              <a:t>Bayes </a:t>
            </a:r>
            <a:r>
              <a:rPr lang="en-US" dirty="0" err="1" smtClean="0"/>
              <a:t>BernoulliNB</a:t>
            </a:r>
            <a:r>
              <a:rPr lang="en-US" dirty="0" smtClean="0"/>
              <a:t> prediction</a:t>
            </a:r>
          </a:p>
          <a:p>
            <a:pPr lvl="1"/>
            <a:r>
              <a:rPr lang="en-US" dirty="0" smtClean="0"/>
              <a:t>Plotting </a:t>
            </a:r>
            <a:r>
              <a:rPr lang="en-US" dirty="0"/>
              <a:t>Cross-Validated Predictions</a:t>
            </a:r>
          </a:p>
          <a:p>
            <a:pPr marL="457200" lvl="1" indent="0">
              <a:buNone/>
            </a:pPr>
            <a:endParaRPr lang="en-US" dirty="0" smtClean="0"/>
          </a:p>
          <a:p>
            <a:pPr lvl="1"/>
            <a:endParaRPr lang="en-US" dirty="0" smtClean="0"/>
          </a:p>
          <a:p>
            <a:pPr lvl="1"/>
            <a:endParaRPr lang="en-US" dirty="0" smtClean="0"/>
          </a:p>
          <a:p>
            <a:pPr lvl="1"/>
            <a:endParaRPr lang="en-US" dirty="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Approach</a:t>
            </a:r>
            <a:r>
              <a:rPr lang="en-US" dirty="0"/>
              <a:t/>
            </a:r>
            <a:br>
              <a:rPr lang="en-US" dirty="0"/>
            </a:br>
            <a:r>
              <a:rPr lang="en-US" sz="1200" dirty="0" smtClean="0">
                <a:solidFill>
                  <a:schemeClr val="tx1"/>
                </a:solidFill>
              </a:rPr>
              <a:t>What tools were used for Exploratory Data Analysis and Machine Learning/Modeling?</a:t>
            </a:r>
            <a:endParaRPr lang="en-US" sz="1200" kern="0" dirty="0"/>
          </a:p>
        </p:txBody>
      </p:sp>
    </p:spTree>
    <p:extLst>
      <p:ext uri="{BB962C8B-B14F-4D97-AF65-F5344CB8AC3E}">
        <p14:creationId xmlns:p14="http://schemas.microsoft.com/office/powerpoint/2010/main" val="227458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305" y="1058370"/>
            <a:ext cx="10515600" cy="4351338"/>
          </a:xfrm>
        </p:spPr>
        <p:txBody>
          <a:bodyPr>
            <a:normAutofit fontScale="55000" lnSpcReduction="20000"/>
          </a:bodyPr>
          <a:lstStyle/>
          <a:p>
            <a:pPr marL="0" indent="0">
              <a:buNone/>
            </a:pPr>
            <a:r>
              <a:rPr lang="en-US" dirty="0">
                <a:hlinkClick r:id="rId2"/>
              </a:rPr>
              <a:t>https://</a:t>
            </a:r>
            <a:r>
              <a:rPr lang="en-US" dirty="0" smtClean="0">
                <a:hlinkClick r:id="rId2"/>
              </a:rPr>
              <a:t>www.kaggle.com/zynicide/wine-reviews</a:t>
            </a:r>
            <a:endParaRPr lang="en-US" dirty="0" smtClean="0"/>
          </a:p>
          <a:p>
            <a:pPr marL="0" indent="0">
              <a:buNone/>
            </a:pPr>
            <a:r>
              <a:rPr lang="en-US" dirty="0"/>
              <a:t>The data was scraped from </a:t>
            </a:r>
            <a:r>
              <a:rPr lang="en-US" dirty="0" err="1">
                <a:hlinkClick r:id="rId3"/>
              </a:rPr>
              <a:t>WineEnthusiast</a:t>
            </a:r>
            <a:r>
              <a:rPr lang="en-US" dirty="0"/>
              <a:t> during the week of June 15th, 2017.</a:t>
            </a:r>
            <a:endParaRPr lang="en-US" dirty="0" smtClean="0"/>
          </a:p>
          <a:p>
            <a:endParaRPr lang="en-US" dirty="0"/>
          </a:p>
          <a:p>
            <a:pPr fontAlgn="base"/>
            <a:r>
              <a:rPr lang="en-US" dirty="0"/>
              <a:t>The data consists of </a:t>
            </a:r>
            <a:r>
              <a:rPr lang="en-US" dirty="0" smtClean="0"/>
              <a:t>148k wine reviews consisting of 10 </a:t>
            </a:r>
            <a:r>
              <a:rPr lang="en-US" dirty="0"/>
              <a:t>fields:</a:t>
            </a:r>
          </a:p>
          <a:p>
            <a:pPr lvl="1" fontAlgn="base"/>
            <a:r>
              <a:rPr lang="en-US" i="1" dirty="0">
                <a:solidFill>
                  <a:srgbClr val="00B050"/>
                </a:solidFill>
              </a:rPr>
              <a:t>Points</a:t>
            </a:r>
            <a:r>
              <a:rPr lang="en-US" dirty="0">
                <a:solidFill>
                  <a:srgbClr val="00B050"/>
                </a:solidFill>
              </a:rPr>
              <a:t>: the number of points </a:t>
            </a:r>
            <a:r>
              <a:rPr lang="en-US" dirty="0" err="1">
                <a:solidFill>
                  <a:srgbClr val="00B050"/>
                </a:solidFill>
              </a:rPr>
              <a:t>WineEnthusiast</a:t>
            </a:r>
            <a:r>
              <a:rPr lang="en-US" dirty="0">
                <a:solidFill>
                  <a:srgbClr val="00B050"/>
                </a:solidFill>
              </a:rPr>
              <a:t> rated the wine on a scale of 1-100 (though they say they only post reviews for wines that score &gt;=80)</a:t>
            </a:r>
          </a:p>
          <a:p>
            <a:pPr lvl="1" fontAlgn="base"/>
            <a:r>
              <a:rPr lang="en-US" i="1" dirty="0"/>
              <a:t>Title</a:t>
            </a:r>
            <a:r>
              <a:rPr lang="en-US" dirty="0"/>
              <a:t>: the title of the wine review, which often contains the vintage if you're interested in extracting that feature</a:t>
            </a:r>
          </a:p>
          <a:p>
            <a:pPr lvl="1" fontAlgn="base"/>
            <a:r>
              <a:rPr lang="en-US" i="1" dirty="0">
                <a:solidFill>
                  <a:srgbClr val="00B050"/>
                </a:solidFill>
              </a:rPr>
              <a:t>Variety</a:t>
            </a:r>
            <a:r>
              <a:rPr lang="en-US" dirty="0">
                <a:solidFill>
                  <a:srgbClr val="00B050"/>
                </a:solidFill>
              </a:rPr>
              <a:t>: the type of grapes used to make the wine (</a:t>
            </a:r>
            <a:r>
              <a:rPr lang="en-US" dirty="0" err="1">
                <a:solidFill>
                  <a:srgbClr val="00B050"/>
                </a:solidFill>
              </a:rPr>
              <a:t>ie</a:t>
            </a:r>
            <a:r>
              <a:rPr lang="en-US" dirty="0">
                <a:solidFill>
                  <a:srgbClr val="00B050"/>
                </a:solidFill>
              </a:rPr>
              <a:t> Pinot Noir)</a:t>
            </a:r>
          </a:p>
          <a:p>
            <a:pPr lvl="1" fontAlgn="base"/>
            <a:r>
              <a:rPr lang="en-US" i="1" dirty="0">
                <a:solidFill>
                  <a:srgbClr val="00B050"/>
                </a:solidFill>
              </a:rPr>
              <a:t>Description</a:t>
            </a:r>
            <a:r>
              <a:rPr lang="en-US" dirty="0">
                <a:solidFill>
                  <a:srgbClr val="00B050"/>
                </a:solidFill>
              </a:rPr>
              <a:t>: a few sentences from a sommelier describing the wine's taste, smell, look, feel, etc.</a:t>
            </a:r>
          </a:p>
          <a:p>
            <a:pPr lvl="1" fontAlgn="base"/>
            <a:r>
              <a:rPr lang="en-US" i="1" dirty="0">
                <a:solidFill>
                  <a:srgbClr val="00B050"/>
                </a:solidFill>
              </a:rPr>
              <a:t>Country</a:t>
            </a:r>
            <a:r>
              <a:rPr lang="en-US" dirty="0">
                <a:solidFill>
                  <a:srgbClr val="00B050"/>
                </a:solidFill>
              </a:rPr>
              <a:t>: the country that the wine is from</a:t>
            </a:r>
          </a:p>
          <a:p>
            <a:pPr lvl="1" fontAlgn="base"/>
            <a:r>
              <a:rPr lang="en-US" i="1" dirty="0"/>
              <a:t>Province</a:t>
            </a:r>
            <a:r>
              <a:rPr lang="en-US" dirty="0"/>
              <a:t>: the province or state that the wine is from</a:t>
            </a:r>
          </a:p>
          <a:p>
            <a:pPr lvl="1" fontAlgn="base"/>
            <a:r>
              <a:rPr lang="en-US" i="1" dirty="0"/>
              <a:t>Region 1</a:t>
            </a:r>
            <a:r>
              <a:rPr lang="en-US" dirty="0"/>
              <a:t>: the wine growing area in a province or state (</a:t>
            </a:r>
            <a:r>
              <a:rPr lang="en-US" dirty="0" err="1"/>
              <a:t>ie</a:t>
            </a:r>
            <a:r>
              <a:rPr lang="en-US" dirty="0"/>
              <a:t> Napa)</a:t>
            </a:r>
          </a:p>
          <a:p>
            <a:pPr lvl="1" fontAlgn="base"/>
            <a:r>
              <a:rPr lang="en-US" i="1" dirty="0"/>
              <a:t>Region 2</a:t>
            </a:r>
            <a:r>
              <a:rPr lang="en-US" dirty="0"/>
              <a:t>: sometimes there are more specific regions specified within a wine growing area (</a:t>
            </a:r>
            <a:r>
              <a:rPr lang="en-US" dirty="0" err="1"/>
              <a:t>ie</a:t>
            </a:r>
            <a:r>
              <a:rPr lang="en-US" dirty="0"/>
              <a:t> Rutherford inside the Napa Valley), but this value can sometimes be blank</a:t>
            </a:r>
          </a:p>
          <a:p>
            <a:pPr lvl="1" fontAlgn="base"/>
            <a:r>
              <a:rPr lang="en-US" i="1" dirty="0"/>
              <a:t>Winery</a:t>
            </a:r>
            <a:r>
              <a:rPr lang="en-US" dirty="0"/>
              <a:t>: the winery that made the wine</a:t>
            </a:r>
          </a:p>
          <a:p>
            <a:pPr lvl="1" fontAlgn="base"/>
            <a:r>
              <a:rPr lang="en-US" i="1" dirty="0"/>
              <a:t>Designation</a:t>
            </a:r>
            <a:r>
              <a:rPr lang="en-US" dirty="0"/>
              <a:t>: the vineyard within the winery where the grapes that made the wine are from</a:t>
            </a:r>
          </a:p>
          <a:p>
            <a:pPr lvl="1" fontAlgn="base"/>
            <a:r>
              <a:rPr lang="en-US" i="1" dirty="0">
                <a:solidFill>
                  <a:srgbClr val="00B050"/>
                </a:solidFill>
              </a:rPr>
              <a:t>Price</a:t>
            </a:r>
            <a:r>
              <a:rPr lang="en-US" dirty="0">
                <a:solidFill>
                  <a:srgbClr val="00B050"/>
                </a:solidFill>
              </a:rPr>
              <a:t>: the cost for a bottle of the wine</a:t>
            </a:r>
          </a:p>
          <a:p>
            <a:pPr lvl="1" fontAlgn="base"/>
            <a:r>
              <a:rPr lang="en-US" i="1" dirty="0">
                <a:solidFill>
                  <a:srgbClr val="00B050"/>
                </a:solidFill>
              </a:rPr>
              <a:t>Taster Name</a:t>
            </a:r>
            <a:r>
              <a:rPr lang="en-US" dirty="0">
                <a:solidFill>
                  <a:srgbClr val="00B050"/>
                </a:solidFill>
              </a:rPr>
              <a:t>: name of the person who tasted and reviewed the wine</a:t>
            </a:r>
          </a:p>
          <a:p>
            <a:pPr lvl="1" fontAlgn="base"/>
            <a:r>
              <a:rPr lang="en-US" i="1" dirty="0"/>
              <a:t>Taster Twitter Handle</a:t>
            </a:r>
            <a:r>
              <a:rPr lang="en-US" dirty="0"/>
              <a:t>: Twitter handle for the person who tasted and reviewed the wine</a:t>
            </a:r>
          </a:p>
          <a:p>
            <a:endParaRPr lang="en-US" dirty="0"/>
          </a:p>
        </p:txBody>
      </p:sp>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Overview of Wine Data from </a:t>
            </a:r>
            <a:r>
              <a:rPr lang="en-US" dirty="0" err="1" smtClean="0"/>
              <a:t>Kaggle</a:t>
            </a:r>
            <a:r>
              <a:rPr lang="en-US" dirty="0"/>
              <a:t/>
            </a:r>
            <a:br>
              <a:rPr lang="en-US" dirty="0"/>
            </a:br>
            <a:r>
              <a:rPr lang="en-US" sz="1200" dirty="0" smtClean="0">
                <a:solidFill>
                  <a:schemeClr val="tx1"/>
                </a:solidFill>
              </a:rPr>
              <a:t>What were the attributes of the wine data?</a:t>
            </a:r>
            <a:endParaRPr lang="en-US" sz="1200" kern="0" dirty="0"/>
          </a:p>
        </p:txBody>
      </p:sp>
      <p:sp>
        <p:nvSpPr>
          <p:cNvPr id="7" name="TextBox 6"/>
          <p:cNvSpPr txBox="1"/>
          <p:nvPr/>
        </p:nvSpPr>
        <p:spPr>
          <a:xfrm>
            <a:off x="473305" y="5966312"/>
            <a:ext cx="8828351" cy="584775"/>
          </a:xfrm>
          <a:prstGeom prst="rect">
            <a:avLst/>
          </a:prstGeom>
          <a:noFill/>
        </p:spPr>
        <p:txBody>
          <a:bodyPr wrap="square" rtlCol="0">
            <a:spAutoFit/>
          </a:bodyPr>
          <a:lstStyle/>
          <a:p>
            <a:r>
              <a:rPr lang="en-US" sz="1600" dirty="0">
                <a:solidFill>
                  <a:srgbClr val="00B050"/>
                </a:solidFill>
              </a:rPr>
              <a:t>Green color indicates usage of this item in the analysis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58013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683" y="932245"/>
            <a:ext cx="10132432" cy="539203"/>
          </a:xfrm>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310515" y="1471448"/>
            <a:ext cx="10640921" cy="3489722"/>
          </a:xfrm>
          <a:prstGeom prst="rect">
            <a:avLst/>
          </a:prstGeom>
        </p:spPr>
      </p:pic>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data retrieval</a:t>
            </a:r>
            <a:r>
              <a:rPr lang="en-US" dirty="0"/>
              <a:t/>
            </a:r>
            <a:br>
              <a:rPr lang="en-US" dirty="0"/>
            </a:br>
            <a:r>
              <a:rPr lang="en-US" sz="1200" dirty="0" smtClean="0">
                <a:solidFill>
                  <a:schemeClr val="tx1"/>
                </a:solidFill>
              </a:rPr>
              <a:t>What was technique used to get data into Tableau?</a:t>
            </a:r>
            <a:endParaRPr lang="en-US" sz="1200" kern="0" dirty="0"/>
          </a:p>
        </p:txBody>
      </p:sp>
      <p:sp>
        <p:nvSpPr>
          <p:cNvPr id="7" name="TextBox 6"/>
          <p:cNvSpPr txBox="1"/>
          <p:nvPr/>
        </p:nvSpPr>
        <p:spPr>
          <a:xfrm>
            <a:off x="385550" y="5588248"/>
            <a:ext cx="8828351" cy="615553"/>
          </a:xfrm>
          <a:prstGeom prst="rect">
            <a:avLst/>
          </a:prstGeom>
          <a:noFill/>
        </p:spPr>
        <p:txBody>
          <a:bodyPr wrap="square" rtlCol="0">
            <a:spAutoFit/>
          </a:bodyPr>
          <a:lstStyle/>
          <a:p>
            <a:r>
              <a:rPr lang="en-US" dirty="0"/>
              <a:t>JSON </a:t>
            </a:r>
            <a:r>
              <a:rPr lang="en-US" sz="1600" dirty="0"/>
              <a:t>source was available and easily imported into Tableau.</a:t>
            </a:r>
          </a:p>
          <a:p>
            <a:pPr lvl="1"/>
            <a:endParaRPr lang="en-US" sz="1600" dirty="0" smtClean="0"/>
          </a:p>
        </p:txBody>
      </p:sp>
    </p:spTree>
    <p:extLst>
      <p:ext uri="{BB962C8B-B14F-4D97-AF65-F5344CB8AC3E}">
        <p14:creationId xmlns:p14="http://schemas.microsoft.com/office/powerpoint/2010/main" val="977956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10195" y="1102100"/>
            <a:ext cx="5398687" cy="4832869"/>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Variety by Cluster</a:t>
            </a:r>
            <a:r>
              <a:rPr lang="en-US" dirty="0"/>
              <a:t/>
            </a:r>
            <a:br>
              <a:rPr lang="en-US" dirty="0"/>
            </a:br>
            <a:r>
              <a:rPr lang="en-US" sz="1200" dirty="0" smtClean="0">
                <a:solidFill>
                  <a:schemeClr val="tx1"/>
                </a:solidFill>
              </a:rPr>
              <a:t>What were the varieties of wine?</a:t>
            </a:r>
            <a:endParaRPr lang="en-US" sz="1200" kern="0" dirty="0"/>
          </a:p>
        </p:txBody>
      </p:sp>
      <p:pic>
        <p:nvPicPr>
          <p:cNvPr id="6" name="Picture 5"/>
          <p:cNvPicPr>
            <a:picLocks noChangeAspect="1"/>
          </p:cNvPicPr>
          <p:nvPr/>
        </p:nvPicPr>
        <p:blipFill>
          <a:blip r:embed="rId3"/>
          <a:stretch>
            <a:fillRect/>
          </a:stretch>
        </p:blipFill>
        <p:spPr>
          <a:xfrm>
            <a:off x="7633053" y="283780"/>
            <a:ext cx="1218956" cy="6058063"/>
          </a:xfrm>
          <a:prstGeom prst="rect">
            <a:avLst/>
          </a:prstGeom>
        </p:spPr>
      </p:pic>
      <p:sp>
        <p:nvSpPr>
          <p:cNvPr id="7" name="TextBox 6"/>
          <p:cNvSpPr txBox="1"/>
          <p:nvPr/>
        </p:nvSpPr>
        <p:spPr>
          <a:xfrm>
            <a:off x="310516" y="6027003"/>
            <a:ext cx="7322538" cy="707886"/>
          </a:xfrm>
          <a:prstGeom prst="rect">
            <a:avLst/>
          </a:prstGeom>
          <a:noFill/>
        </p:spPr>
        <p:txBody>
          <a:bodyPr wrap="square" rtlCol="0">
            <a:spAutoFit/>
          </a:bodyPr>
          <a:lstStyle/>
          <a:p>
            <a:r>
              <a:rPr lang="en-US" sz="1200" dirty="0" smtClean="0"/>
              <a:t>This visualization was exploring how to use the Analytics tab that is next to the data tab within Tableau. Also experimented with different types of filters.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70252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849140" y="1235553"/>
            <a:ext cx="4803544" cy="4197148"/>
          </a:xfrm>
          <a:prstGeom prst="rect">
            <a:avLst/>
          </a:prstGeom>
        </p:spPr>
      </p:pic>
      <p:pic>
        <p:nvPicPr>
          <p:cNvPr id="7" name="Picture 6"/>
          <p:cNvPicPr>
            <a:picLocks noChangeAspect="1"/>
          </p:cNvPicPr>
          <p:nvPr/>
        </p:nvPicPr>
        <p:blipFill>
          <a:blip r:embed="rId3"/>
          <a:stretch>
            <a:fillRect/>
          </a:stretch>
        </p:blipFill>
        <p:spPr>
          <a:xfrm>
            <a:off x="6180279" y="1056877"/>
            <a:ext cx="4929579" cy="4961486"/>
          </a:xfrm>
          <a:prstGeom prst="rect">
            <a:avLst/>
          </a:prstGeom>
        </p:spPr>
      </p:pic>
      <p:sp>
        <p:nvSpPr>
          <p:cNvPr id="8"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Distribution by Points and Price</a:t>
            </a:r>
            <a:r>
              <a:rPr lang="en-US" dirty="0"/>
              <a:t/>
            </a:r>
            <a:br>
              <a:rPr lang="en-US" dirty="0"/>
            </a:br>
            <a:r>
              <a:rPr lang="en-US" sz="1200" dirty="0" smtClean="0">
                <a:solidFill>
                  <a:schemeClr val="tx1"/>
                </a:solidFill>
              </a:rPr>
              <a:t>What are the groupings of wine by points and price?</a:t>
            </a:r>
            <a:endParaRPr lang="en-US" sz="1200" kern="0" dirty="0"/>
          </a:p>
        </p:txBody>
      </p:sp>
      <p:sp>
        <p:nvSpPr>
          <p:cNvPr id="9" name="TextBox 8"/>
          <p:cNvSpPr txBox="1"/>
          <p:nvPr/>
        </p:nvSpPr>
        <p:spPr>
          <a:xfrm>
            <a:off x="406571" y="6018363"/>
            <a:ext cx="8828351" cy="830997"/>
          </a:xfrm>
          <a:prstGeom prst="rect">
            <a:avLst/>
          </a:prstGeom>
          <a:noFill/>
        </p:spPr>
        <p:txBody>
          <a:bodyPr wrap="square" rtlCol="0">
            <a:spAutoFit/>
          </a:bodyPr>
          <a:lstStyle/>
          <a:p>
            <a:r>
              <a:rPr lang="en-US" sz="1600" dirty="0" smtClean="0"/>
              <a:t>Points</a:t>
            </a:r>
            <a:r>
              <a:rPr lang="en-US" sz="1600" dirty="0" smtClean="0"/>
              <a:t> </a:t>
            </a:r>
            <a:r>
              <a:rPr lang="en-US" sz="1600" dirty="0" smtClean="0"/>
              <a:t>are from 80 to 100 but fall mostly into 10 scores. </a:t>
            </a:r>
            <a:endParaRPr lang="en-US" sz="1600" dirty="0"/>
          </a:p>
          <a:p>
            <a:r>
              <a:rPr lang="en-US" sz="1600" dirty="0" smtClean="0"/>
              <a:t>Prices vary much more than wine </a:t>
            </a:r>
            <a:r>
              <a:rPr lang="en-US" sz="1600" dirty="0" smtClean="0"/>
              <a:t>points</a:t>
            </a:r>
            <a:endParaRPr lang="en-US" sz="1600" dirty="0" smtClean="0"/>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06824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2313" y="825596"/>
            <a:ext cx="10481204" cy="5490499"/>
          </a:xfrm>
          <a:prstGeom prst="rect">
            <a:avLst/>
          </a:prstGeom>
        </p:spPr>
      </p:pic>
      <p:sp>
        <p:nvSpPr>
          <p:cNvPr id="4"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Taster Metrics</a:t>
            </a:r>
            <a:r>
              <a:rPr lang="en-US" dirty="0"/>
              <a:t/>
            </a:r>
            <a:br>
              <a:rPr lang="en-US" dirty="0"/>
            </a:br>
            <a:r>
              <a:rPr lang="en-US" sz="1200" dirty="0" smtClean="0">
                <a:solidFill>
                  <a:schemeClr val="tx1"/>
                </a:solidFill>
              </a:rPr>
              <a:t>What metrics were associated to specific taster?</a:t>
            </a:r>
            <a:endParaRPr lang="en-US" sz="1200" kern="0" dirty="0"/>
          </a:p>
        </p:txBody>
      </p:sp>
      <p:sp>
        <p:nvSpPr>
          <p:cNvPr id="6" name="TextBox 5"/>
          <p:cNvSpPr txBox="1"/>
          <p:nvPr/>
        </p:nvSpPr>
        <p:spPr>
          <a:xfrm>
            <a:off x="553715" y="5577737"/>
            <a:ext cx="8828351" cy="830997"/>
          </a:xfrm>
          <a:prstGeom prst="rect">
            <a:avLst/>
          </a:prstGeom>
          <a:noFill/>
        </p:spPr>
        <p:txBody>
          <a:bodyPr wrap="square" rtlCol="0">
            <a:spAutoFit/>
          </a:bodyPr>
          <a:lstStyle/>
          <a:p>
            <a:r>
              <a:rPr lang="en-US" sz="1600" dirty="0" smtClean="0"/>
              <a:t>This report was developed as part of the exploratory data analysis phase, but also to learn more about Tableau. Filters added to right so more analysis can be done on tasters.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75387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689" y="1198179"/>
            <a:ext cx="8305623" cy="4718741"/>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Tasted by Country</a:t>
            </a:r>
          </a:p>
          <a:p>
            <a:r>
              <a:rPr lang="en-US" sz="1200" dirty="0" smtClean="0">
                <a:solidFill>
                  <a:schemeClr val="tx1"/>
                </a:solidFill>
              </a:rPr>
              <a:t>Which countries produced the wines tasted?</a:t>
            </a:r>
            <a:endParaRPr lang="en-US" sz="1200" kern="0" dirty="0"/>
          </a:p>
        </p:txBody>
      </p:sp>
      <p:sp>
        <p:nvSpPr>
          <p:cNvPr id="6" name="TextBox 5"/>
          <p:cNvSpPr txBox="1"/>
          <p:nvPr/>
        </p:nvSpPr>
        <p:spPr>
          <a:xfrm>
            <a:off x="501164" y="6004374"/>
            <a:ext cx="8828351" cy="830997"/>
          </a:xfrm>
          <a:prstGeom prst="rect">
            <a:avLst/>
          </a:prstGeom>
          <a:noFill/>
        </p:spPr>
        <p:txBody>
          <a:bodyPr wrap="square" rtlCol="0">
            <a:spAutoFit/>
          </a:bodyPr>
          <a:lstStyle/>
          <a:p>
            <a:r>
              <a:rPr lang="en-US" sz="1600" dirty="0" smtClean="0"/>
              <a:t>Map is using longitude and latitude provided in the data.</a:t>
            </a:r>
          </a:p>
          <a:p>
            <a:r>
              <a:rPr lang="en-US" sz="1600" dirty="0" smtClean="0"/>
              <a:t>The USA has the most wines produced for this set of wine data.</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060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6730</TotalTime>
  <Words>1192</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Malgun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Degrado, Mike</dc:creator>
  <cp:lastModifiedBy>Degrado, Mike</cp:lastModifiedBy>
  <cp:revision>77</cp:revision>
  <dcterms:created xsi:type="dcterms:W3CDTF">2018-02-20T22:58:33Z</dcterms:created>
  <dcterms:modified xsi:type="dcterms:W3CDTF">2018-03-07T04:16:01Z</dcterms:modified>
</cp:coreProperties>
</file>