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11"/>
  </p:notesMasterIdLst>
  <p:sldIdLst>
    <p:sldId id="263" r:id="rId5"/>
    <p:sldId id="266" r:id="rId6"/>
    <p:sldId id="269" r:id="rId7"/>
    <p:sldId id="268"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KSHINAMURTHY MEENAKSHI" initials="DM" lastIdx="2" clrIdx="0">
    <p:extLst>
      <p:ext uri="{19B8F6BF-5375-455C-9EA6-DF929625EA0E}">
        <p15:presenceInfo xmlns:p15="http://schemas.microsoft.com/office/powerpoint/2012/main" userId="DEKSHINAMURTHY MEENAKS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7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0-C0D9-7647-8026-6A12B876BEDC}"/>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0-3C5C-7F42-AB0A-9DE4F97DDE37}"/>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1"/>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6870-A246-8C91-6720349C5B6A}"/>
              </c:ext>
            </c:extLst>
          </c:dPt>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6870-A246-8C91-6720349C5B6A}"/>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6870-A246-8C91-6720349C5B6A}"/>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7-6870-A246-8C91-6720349C5B6A}"/>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8-6870-A246-8C91-6720349C5B6A}"/>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accent1"/>
              </a:solidFill>
              <a:ln w="19050">
                <a:solidFill>
                  <a:schemeClr val="accent1">
                    <a:shade val="50000"/>
                  </a:schemeClr>
                </a:solidFill>
              </a:ln>
              <a:effectLst/>
            </c:spPr>
            <c:extLst>
              <c:ext xmlns:c16="http://schemas.microsoft.com/office/drawing/2014/chart" uri="{C3380CC4-5D6E-409C-BE32-E72D297353CC}">
                <c16:uniqueId val="{00000001-E0BE-0B4B-81EF-BF6AEC0E88EC}"/>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E0BE-0B4B-81EF-BF6AEC0E88EC}"/>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accent1"/>
              </a:solidFill>
              <a:ln w="19050">
                <a:solidFill>
                  <a:schemeClr val="accent1">
                    <a:shade val="50000"/>
                  </a:schemeClr>
                </a:solidFill>
              </a:ln>
              <a:effectLst/>
            </c:spPr>
            <c:extLst>
              <c:ext xmlns:c16="http://schemas.microsoft.com/office/drawing/2014/chart" uri="{C3380CC4-5D6E-409C-BE32-E72D297353CC}">
                <c16:uniqueId val="{00000001-7466-584E-9587-9B61B2253C78}"/>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7466-584E-9587-9B61B2253C78}"/>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FF81-6547-B292-2A9592C2BCD2}"/>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FF81-6547-B292-2A9592C2BCD2}"/>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FF81-6547-B292-2A9592C2BCD2}"/>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89E1-0743-805C-A2572B8A6ABC}"/>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89E1-0743-805C-A2572B8A6ABC}"/>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89E1-0743-805C-A2572B8A6ABC}"/>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BD5B-314C-A454-6AFDABFE8CC3}"/>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BD5B-314C-A454-6AFDABFE8CC3}"/>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1"/>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293E-944D-80C7-3A916057DA51}"/>
              </c:ext>
            </c:extLst>
          </c:dPt>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293E-944D-80C7-3A916057DA51}"/>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293E-944D-80C7-3A916057DA51}"/>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7-293E-944D-80C7-3A916057DA51}"/>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8-293E-944D-80C7-3A916057DA51}"/>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BF81-6A48-A890-8409DD5CD158}"/>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BF81-6A48-A890-8409DD5CD158}"/>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BF81-6A48-A890-8409DD5CD158}"/>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6-BF81-6A48-A890-8409DD5CD158}"/>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accent1"/>
              </a:solidFill>
              <a:ln w="19050">
                <a:solidFill>
                  <a:schemeClr val="accent1">
                    <a:shade val="50000"/>
                  </a:schemeClr>
                </a:solidFill>
              </a:ln>
              <a:effectLst/>
            </c:spPr>
            <c:extLst>
              <c:ext xmlns:c16="http://schemas.microsoft.com/office/drawing/2014/chart" uri="{C3380CC4-5D6E-409C-BE32-E72D297353CC}">
                <c16:uniqueId val="{00000001-6F76-664C-B4CD-824C17280729}"/>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6F76-664C-B4CD-824C17280729}"/>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1"/>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A257-B649-B95D-9C38B565E7C2}"/>
              </c:ext>
            </c:extLst>
          </c:dPt>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A257-B649-B95D-9C38B565E7C2}"/>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A257-B649-B95D-9C38B565E7C2}"/>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7-A257-B649-B95D-9C38B565E7C2}"/>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8-A257-B649-B95D-9C38B565E7C2}"/>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D33D-544A-ADBD-D81EC02093B3}"/>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D33D-544A-ADBD-D81EC02093B3}"/>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D33D-544A-ADBD-D81EC02093B3}"/>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5EB7-E44F-B7BA-812B2AA71717}"/>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5EB7-E44F-B7BA-812B2AA71717}"/>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5EB7-E44F-B7BA-812B2AA71717}"/>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6-5EB7-E44F-B7BA-812B2AA71717}"/>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7D5B-EC44-9F0E-7A3C501F4244}"/>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7D5B-EC44-9F0E-7A3C501F4244}"/>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7D5B-EC44-9F0E-7A3C501F4244}"/>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DE58-644B-BD77-D5FA3C2D0134}"/>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DE58-644B-BD77-D5FA3C2D0134}"/>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accent1"/>
              </a:solidFill>
              <a:ln w="19050">
                <a:solidFill>
                  <a:schemeClr val="accent1">
                    <a:shade val="50000"/>
                  </a:schemeClr>
                </a:solidFill>
              </a:ln>
              <a:effectLst/>
            </c:spPr>
            <c:extLst>
              <c:ext xmlns:c16="http://schemas.microsoft.com/office/drawing/2014/chart" uri="{C3380CC4-5D6E-409C-BE32-E72D297353CC}">
                <c16:uniqueId val="{00000001-9672-414F-8F3E-F57DB9424166}"/>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9672-414F-8F3E-F57DB9424166}"/>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CD28-3B41-969C-BBF2921447EF}"/>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CD28-3B41-969C-BBF2921447EF}"/>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CD28-3B41-969C-BBF2921447EF}"/>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CD28-3B41-969C-BBF2921447EF}"/>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1"/>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6-23E8-9E44-8A45-8628F78FF6E5}"/>
              </c:ext>
            </c:extLst>
          </c:dPt>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23E8-9E44-8A45-8628F78FF6E5}"/>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23E8-9E44-8A45-8628F78FF6E5}"/>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23E8-9E44-8A45-8628F78FF6E5}"/>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23E8-9E44-8A45-8628F78FF6E5}"/>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accent1"/>
              </a:solidFill>
              <a:ln w="19050">
                <a:solidFill>
                  <a:schemeClr val="accent1">
                    <a:shade val="50000"/>
                  </a:schemeClr>
                </a:solidFill>
              </a:ln>
              <a:effectLst/>
            </c:spPr>
            <c:extLst>
              <c:ext xmlns:c16="http://schemas.microsoft.com/office/drawing/2014/chart" uri="{C3380CC4-5D6E-409C-BE32-E72D297353CC}">
                <c16:uniqueId val="{00000001-FE8C-9A46-8F04-A978FBBB206D}"/>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FE8C-9A46-8F04-A978FBBB206D}"/>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39A7-6B4E-BB6C-4EAF057ACE2A}"/>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2-39A7-6B4E-BB6C-4EAF057ACE2A}"/>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2D60-FC44-82A0-CB5553253DE7}"/>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2D60-FC44-82A0-CB5553253DE7}"/>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2D60-FC44-82A0-CB5553253DE7}"/>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E904-3444-8537-80FB0A8CE766}"/>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E904-3444-8537-80FB0A8CE766}"/>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4-E904-3444-8537-80FB0A8CE766}"/>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w="19050">
              <a:solidFill>
                <a:schemeClr val="accent1">
                  <a:shade val="50000"/>
                </a:schemeClr>
              </a:solidFill>
            </a:ln>
            <a:effectLst/>
          </c:spPr>
          <c:invertIfNegative val="0"/>
          <c:dPt>
            <c:idx val="1"/>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1-7390-B04D-981D-6D7184A273FC}"/>
              </c:ext>
            </c:extLst>
          </c:dPt>
          <c:dPt>
            <c:idx val="2"/>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3-7390-B04D-981D-6D7184A273FC}"/>
              </c:ext>
            </c:extLst>
          </c:dPt>
          <c:dPt>
            <c:idx val="3"/>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5-7390-B04D-981D-6D7184A273FC}"/>
              </c:ext>
            </c:extLst>
          </c:dPt>
          <c:dPt>
            <c:idx val="4"/>
            <c:invertIfNegative val="0"/>
            <c:bubble3D val="0"/>
            <c:spPr>
              <a:solidFill>
                <a:schemeClr val="bg1"/>
              </a:solidFill>
              <a:ln w="19050">
                <a:solidFill>
                  <a:schemeClr val="accent1">
                    <a:shade val="50000"/>
                  </a:schemeClr>
                </a:solidFill>
              </a:ln>
              <a:effectLst/>
            </c:spPr>
            <c:extLst>
              <c:ext xmlns:c16="http://schemas.microsoft.com/office/drawing/2014/chart" uri="{C3380CC4-5D6E-409C-BE32-E72D297353CC}">
                <c16:uniqueId val="{00000007-7390-B04D-981D-6D7184A273FC}"/>
              </c:ext>
            </c:extLst>
          </c:dPt>
          <c:cat>
            <c:strRef>
              <c:f>Sheet1!$A$2:$A$6</c:f>
              <c:strCache>
                <c:ptCount val="2"/>
                <c:pt idx="0">
                  <c:v>""</c:v>
                </c:pt>
                <c:pt idx="1">
                  <c:v>""</c:v>
                </c:pt>
              </c:strCache>
            </c:strRef>
          </c:cat>
          <c:val>
            <c:numRef>
              <c:f>Sheet1!$B$2:$B$6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8-7390-B04D-981D-6D7184A273FC}"/>
            </c:ext>
          </c:extLst>
        </c:ser>
        <c:dLbls>
          <c:showLegendKey val="0"/>
          <c:showVal val="0"/>
          <c:showCatName val="0"/>
          <c:showSerName val="0"/>
          <c:showPercent val="0"/>
          <c:showBubbleSize val="0"/>
        </c:dLbls>
        <c:gapWidth val="20"/>
        <c:overlap val="10"/>
        <c:axId val="793533904"/>
        <c:axId val="793535584"/>
      </c:barChart>
      <c:catAx>
        <c:axId val="793533904"/>
        <c:scaling>
          <c:orientation val="minMax"/>
        </c:scaling>
        <c:delete val="1"/>
        <c:axPos val="b"/>
        <c:numFmt formatCode="General" sourceLinked="1"/>
        <c:majorTickMark val="out"/>
        <c:minorTickMark val="none"/>
        <c:tickLblPos val="nextTo"/>
        <c:crossAx val="793535584"/>
        <c:crosses val="autoZero"/>
        <c:auto val="1"/>
        <c:lblAlgn val="ctr"/>
        <c:lblOffset val="100"/>
        <c:noMultiLvlLbl val="0"/>
      </c:catAx>
      <c:valAx>
        <c:axId val="793535584"/>
        <c:scaling>
          <c:orientation val="minMax"/>
        </c:scaling>
        <c:delete val="1"/>
        <c:axPos val="l"/>
        <c:numFmt formatCode="General" sourceLinked="1"/>
        <c:majorTickMark val="out"/>
        <c:minorTickMark val="none"/>
        <c:tickLblPos val="nextTo"/>
        <c:crossAx val="793533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FAB02-9C96-49D7-B2AA-BE9EB9796CD6}" type="datetimeFigureOut">
              <a:rPr lang="en-SG" smtClean="0"/>
              <a:t>9/6/20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8024E-48AB-4F4D-B9D2-8505751E9F04}" type="slidenum">
              <a:rPr lang="en-SG" smtClean="0"/>
              <a:t>‹#›</a:t>
            </a:fld>
            <a:endParaRPr lang="en-SG"/>
          </a:p>
        </p:txBody>
      </p:sp>
    </p:spTree>
    <p:extLst>
      <p:ext uri="{BB962C8B-B14F-4D97-AF65-F5344CB8AC3E}">
        <p14:creationId xmlns:p14="http://schemas.microsoft.com/office/powerpoint/2010/main" val="79415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6E36-C4D8-4E8E-B24E-DE33D339D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834789E-1B96-4298-A814-07097ABFC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74CE20E-61FB-44C1-BF35-0B2FAD1DE0AF}"/>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F8C50C78-F167-4FAB-913C-89A9D49DF6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D141CA4-BBF6-4A58-96E9-B4DFE1F8FC47}"/>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10700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6DBA-EC26-46FA-8783-5B86F521613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DD454D9-6F43-4784-AFA3-56D57C673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6E5F63-2D0A-43F5-97BF-EC7F5B1C5569}"/>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150640E3-EC7F-4CA5-9D5B-F9877C2389E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E1970E8-C4BB-4DCF-A242-C3C26B525C34}"/>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319007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13EB2-0948-4312-9315-5BEC6B891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8305D6C-20E0-4804-B2CF-9955CE50B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372B7B8-4B4D-4130-9049-4BD3099C2887}"/>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2956FC9A-36B8-46A0-AEB4-38EDF1C192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B5E7FD0-C6D7-4C7D-9324-DE18632B138B}"/>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35249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C429-E53B-4E6C-82A5-26D2268928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86ABD48-C881-40CE-B487-B007280BA8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E2894D-D98E-4E13-A915-DDB23EC49F56}"/>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E42D566E-DF80-476F-A572-372F3A9B34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1ADCF7-FC7B-41C7-93C6-C1C99DC00054}"/>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85939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7C66-43F5-4038-88F0-0055B5CF2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2A029AE-337E-4ABE-9241-18572802F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C3389-CF83-42F2-8280-93A5E463617F}"/>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2B58E8F5-3212-49DF-BE9F-C16F0BE2159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90124F-A0CD-4833-914A-1EF5EFFF8182}"/>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15626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432B-D589-41E8-A11E-5B0B21C728C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DEDF0B5-3086-46D7-9F2B-DE8E5D750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6D2EDCB-A60D-45B0-ADDF-484FF189E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D5F3D02-82D8-4D86-822F-865F9E6FF942}"/>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6" name="Footer Placeholder 5">
            <a:extLst>
              <a:ext uri="{FF2B5EF4-FFF2-40B4-BE49-F238E27FC236}">
                <a16:creationId xmlns:a16="http://schemas.microsoft.com/office/drawing/2014/main" id="{B424D8B9-1976-4CF1-B4FE-28D3C8EA98A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3FE2DFA-A16E-40A2-9082-12A973DC0668}"/>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20324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7796-DA4F-455F-BB16-7FB62AD302A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359EAC4-D0A2-4AA4-A5AD-B66FF6D86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9C9A5-6438-492A-868A-89032C7C4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12620BF-413A-4465-B62A-63EA300FC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5607E-91D9-42CA-973F-EF6684F75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13D29E1-1021-4D08-91B3-F0CBC85DDB77}"/>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8" name="Footer Placeholder 7">
            <a:extLst>
              <a:ext uri="{FF2B5EF4-FFF2-40B4-BE49-F238E27FC236}">
                <a16:creationId xmlns:a16="http://schemas.microsoft.com/office/drawing/2014/main" id="{A282EC50-290F-44B3-8672-AABF84DF63B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D4E3B68-9028-45DF-B859-91E903C8CEB2}"/>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361505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89A8-DC57-49C3-B050-8249531FC00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BAE632D-B4D7-4505-AE1B-95689C07558C}"/>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4" name="Footer Placeholder 3">
            <a:extLst>
              <a:ext uri="{FF2B5EF4-FFF2-40B4-BE49-F238E27FC236}">
                <a16:creationId xmlns:a16="http://schemas.microsoft.com/office/drawing/2014/main" id="{642FD32D-AF38-4877-B3B6-EA3754EFE41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4236B7-A872-42DC-B057-4995F29115F1}"/>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425313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61DF0-E2D8-4E70-8D4A-9CB6A5CB3654}"/>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3" name="Footer Placeholder 2">
            <a:extLst>
              <a:ext uri="{FF2B5EF4-FFF2-40B4-BE49-F238E27FC236}">
                <a16:creationId xmlns:a16="http://schemas.microsoft.com/office/drawing/2014/main" id="{5C5372A2-9566-443B-9DE5-B1F67E6000B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30B1156-F14D-464A-9E46-BBFF807DBB44}"/>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139273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5B12-2055-4379-B5E0-B9249A4E5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9F57E25-95A0-4830-A840-923F477D7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16B79A2-F06B-457A-8F32-FCB94C3AC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3381B-9F3B-4377-BF0C-42395E4412CD}"/>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6" name="Footer Placeholder 5">
            <a:extLst>
              <a:ext uri="{FF2B5EF4-FFF2-40B4-BE49-F238E27FC236}">
                <a16:creationId xmlns:a16="http://schemas.microsoft.com/office/drawing/2014/main" id="{8B0ED7A3-BE8A-44EF-BD14-D08CB6C751F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167E88E-317E-494A-8E7A-C23AA403A3F5}"/>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165734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0BA8-68E1-413F-A4F2-77FEC609F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4D4D93C-C847-4BFE-B335-2EE8E9875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E1D27EF-0C96-44DF-AE31-AAEF8D349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D1BFF-0B23-479A-ADF1-EDA4B6CE472B}"/>
              </a:ext>
            </a:extLst>
          </p:cNvPr>
          <p:cNvSpPr>
            <a:spLocks noGrp="1"/>
          </p:cNvSpPr>
          <p:nvPr>
            <p:ph type="dt" sz="half" idx="10"/>
          </p:nvPr>
        </p:nvSpPr>
        <p:spPr/>
        <p:txBody>
          <a:bodyPr/>
          <a:lstStyle/>
          <a:p>
            <a:fld id="{AA25EC3F-65C8-4D8E-B304-97953C957EAF}" type="datetimeFigureOut">
              <a:rPr lang="en-SG" smtClean="0"/>
              <a:t>9/6/20</a:t>
            </a:fld>
            <a:endParaRPr lang="en-SG"/>
          </a:p>
        </p:txBody>
      </p:sp>
      <p:sp>
        <p:nvSpPr>
          <p:cNvPr id="6" name="Footer Placeholder 5">
            <a:extLst>
              <a:ext uri="{FF2B5EF4-FFF2-40B4-BE49-F238E27FC236}">
                <a16:creationId xmlns:a16="http://schemas.microsoft.com/office/drawing/2014/main" id="{7A348042-9C01-42B5-8909-AA7FDE9280F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879BDF5-2D40-42A1-8173-F171466DB142}"/>
              </a:ext>
            </a:extLst>
          </p:cNvPr>
          <p:cNvSpPr>
            <a:spLocks noGrp="1"/>
          </p:cNvSpPr>
          <p:nvPr>
            <p:ph type="sldNum" sz="quarter" idx="12"/>
          </p:nvPr>
        </p:nvSpPr>
        <p:spPr/>
        <p:txBody>
          <a:bodyPr/>
          <a:lstStyle/>
          <a:p>
            <a:fld id="{663A6A87-ABB3-4691-A21D-0A603AC6B12D}" type="slidenum">
              <a:rPr lang="en-SG" smtClean="0"/>
              <a:t>‹#›</a:t>
            </a:fld>
            <a:endParaRPr lang="en-SG"/>
          </a:p>
        </p:txBody>
      </p:sp>
    </p:spTree>
    <p:extLst>
      <p:ext uri="{BB962C8B-B14F-4D97-AF65-F5344CB8AC3E}">
        <p14:creationId xmlns:p14="http://schemas.microsoft.com/office/powerpoint/2010/main" val="7829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6C4A0-589D-487C-A513-F2C7451B1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5CB6BE2-BCEB-42EC-9B20-86EEACD9D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3C1D37-CA9B-40B8-8962-352F781B5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5EC3F-65C8-4D8E-B304-97953C957EAF}" type="datetimeFigureOut">
              <a:rPr lang="en-SG" smtClean="0"/>
              <a:t>9/6/20</a:t>
            </a:fld>
            <a:endParaRPr lang="en-SG"/>
          </a:p>
        </p:txBody>
      </p:sp>
      <p:sp>
        <p:nvSpPr>
          <p:cNvPr id="5" name="Footer Placeholder 4">
            <a:extLst>
              <a:ext uri="{FF2B5EF4-FFF2-40B4-BE49-F238E27FC236}">
                <a16:creationId xmlns:a16="http://schemas.microsoft.com/office/drawing/2014/main" id="{B944B5EF-F360-4247-973D-548E7DA0F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AA16A5B-A935-46A2-B3E4-4A88228A3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A6A87-ABB3-4691-A21D-0A603AC6B12D}" type="slidenum">
              <a:rPr lang="en-SG" smtClean="0"/>
              <a:t>‹#›</a:t>
            </a:fld>
            <a:endParaRPr lang="en-SG"/>
          </a:p>
        </p:txBody>
      </p:sp>
    </p:spTree>
    <p:extLst>
      <p:ext uri="{BB962C8B-B14F-4D97-AF65-F5344CB8AC3E}">
        <p14:creationId xmlns:p14="http://schemas.microsoft.com/office/powerpoint/2010/main" val="7093563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chart" Target="../charts/chart9.xml"/><Relationship Id="rId18" Type="http://schemas.openxmlformats.org/officeDocument/2006/relationships/chart" Target="../charts/chart14.xml"/><Relationship Id="rId26" Type="http://schemas.openxmlformats.org/officeDocument/2006/relationships/chart" Target="../charts/chart22.xml"/><Relationship Id="rId3" Type="http://schemas.openxmlformats.org/officeDocument/2006/relationships/image" Target="../media/image2.svg"/><Relationship Id="rId21" Type="http://schemas.openxmlformats.org/officeDocument/2006/relationships/chart" Target="../charts/chart17.xml"/><Relationship Id="rId7" Type="http://schemas.openxmlformats.org/officeDocument/2006/relationships/chart" Target="../charts/chart3.xml"/><Relationship Id="rId12" Type="http://schemas.openxmlformats.org/officeDocument/2006/relationships/chart" Target="../charts/chart8.xml"/><Relationship Id="rId17" Type="http://schemas.openxmlformats.org/officeDocument/2006/relationships/chart" Target="../charts/chart13.xml"/><Relationship Id="rId25" Type="http://schemas.openxmlformats.org/officeDocument/2006/relationships/chart" Target="../charts/chart21.xml"/><Relationship Id="rId2" Type="http://schemas.openxmlformats.org/officeDocument/2006/relationships/image" Target="../media/image1.png"/><Relationship Id="rId16" Type="http://schemas.openxmlformats.org/officeDocument/2006/relationships/chart" Target="../charts/chart12.xml"/><Relationship Id="rId20" Type="http://schemas.openxmlformats.org/officeDocument/2006/relationships/chart" Target="../charts/chart16.xml"/><Relationship Id="rId1" Type="http://schemas.openxmlformats.org/officeDocument/2006/relationships/slideLayout" Target="../slideLayouts/slideLayout7.xml"/><Relationship Id="rId6" Type="http://schemas.openxmlformats.org/officeDocument/2006/relationships/chart" Target="../charts/chart2.xml"/><Relationship Id="rId11" Type="http://schemas.openxmlformats.org/officeDocument/2006/relationships/chart" Target="../charts/chart7.xml"/><Relationship Id="rId24" Type="http://schemas.openxmlformats.org/officeDocument/2006/relationships/chart" Target="../charts/chart20.xml"/><Relationship Id="rId5" Type="http://schemas.openxmlformats.org/officeDocument/2006/relationships/chart" Target="../charts/chart1.xml"/><Relationship Id="rId15" Type="http://schemas.openxmlformats.org/officeDocument/2006/relationships/chart" Target="../charts/chart11.xml"/><Relationship Id="rId23" Type="http://schemas.openxmlformats.org/officeDocument/2006/relationships/chart" Target="../charts/chart19.xml"/><Relationship Id="rId10" Type="http://schemas.openxmlformats.org/officeDocument/2006/relationships/chart" Target="../charts/chart6.xml"/><Relationship Id="rId19" Type="http://schemas.openxmlformats.org/officeDocument/2006/relationships/chart" Target="../charts/chart15.xml"/><Relationship Id="rId4" Type="http://schemas.openxmlformats.org/officeDocument/2006/relationships/image" Target="../media/image5.jpg"/><Relationship Id="rId9" Type="http://schemas.openxmlformats.org/officeDocument/2006/relationships/chart" Target="../charts/chart5.xml"/><Relationship Id="rId14" Type="http://schemas.openxmlformats.org/officeDocument/2006/relationships/chart" Target="../charts/chart10.xml"/><Relationship Id="rId22" Type="http://schemas.openxmlformats.org/officeDocument/2006/relationships/chart" Target="../charts/chart18.xml"/><Relationship Id="rId27" Type="http://schemas.openxmlformats.org/officeDocument/2006/relationships/chart" Target="../charts/chart2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8" name="Speech Bubble: Rectangle with Corners Rounded 7">
            <a:extLst>
              <a:ext uri="{FF2B5EF4-FFF2-40B4-BE49-F238E27FC236}">
                <a16:creationId xmlns:a16="http://schemas.microsoft.com/office/drawing/2014/main" id="{E03B7608-30EF-47CD-B233-61F2DF65AEDD}"/>
              </a:ext>
            </a:extLst>
          </p:cNvPr>
          <p:cNvSpPr/>
          <p:nvPr/>
        </p:nvSpPr>
        <p:spPr>
          <a:xfrm flipH="1">
            <a:off x="5534859" y="1500326"/>
            <a:ext cx="6451195" cy="4101280"/>
          </a:xfrm>
          <a:prstGeom prst="wedgeRoundRectCallout">
            <a:avLst>
              <a:gd name="adj1" fmla="val 60049"/>
              <a:gd name="adj2" fmla="val 2850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8542B028-5713-42C8-A0F9-125FC05C54D2}"/>
              </a:ext>
            </a:extLst>
          </p:cNvPr>
          <p:cNvSpPr>
            <a:spLocks noGrp="1"/>
          </p:cNvSpPr>
          <p:nvPr>
            <p:ph type="subTitle" idx="1"/>
          </p:nvPr>
        </p:nvSpPr>
        <p:spPr>
          <a:xfrm>
            <a:off x="5973417" y="1500326"/>
            <a:ext cx="5733394" cy="4101279"/>
          </a:xfrm>
        </p:spPr>
        <p:txBody>
          <a:bodyPr anchor="ctr">
            <a:normAutofit fontScale="92500" lnSpcReduction="20000"/>
          </a:bodyPr>
          <a:lstStyle/>
          <a:p>
            <a:pPr marL="0" indent="0" algn="just">
              <a:lnSpc>
                <a:spcPct val="120000"/>
              </a:lnSpc>
              <a:spcAft>
                <a:spcPts val="600"/>
              </a:spcAft>
              <a:buNone/>
            </a:pPr>
            <a:r>
              <a:rPr lang="en-SG" sz="2000" dirty="0">
                <a:latin typeface="Adobe Fan Heiti Std B" panose="020B0700000000000000" pitchFamily="34" charset="-128"/>
                <a:ea typeface="Adobe Fan Heiti Std B" panose="020B0700000000000000" pitchFamily="34" charset="-128"/>
              </a:rPr>
              <a:t>A small IT business kicked off with its venture into </a:t>
            </a:r>
            <a:r>
              <a:rPr lang="en-SG" sz="2000" dirty="0" err="1">
                <a:latin typeface="Adobe Fan Heiti Std B" panose="020B0700000000000000" pitchFamily="34" charset="-128"/>
                <a:ea typeface="Adobe Fan Heiti Std B" panose="020B0700000000000000" pitchFamily="34" charset="-128"/>
              </a:rPr>
              <a:t>Hypercasual</a:t>
            </a:r>
            <a:r>
              <a:rPr lang="en-SG" sz="2000" dirty="0">
                <a:latin typeface="Adobe Fan Heiti Std B" panose="020B0700000000000000" pitchFamily="34" charset="-128"/>
                <a:ea typeface="Adobe Fan Heiti Std B" panose="020B0700000000000000" pitchFamily="34" charset="-128"/>
              </a:rPr>
              <a:t> Free games. </a:t>
            </a:r>
          </a:p>
          <a:p>
            <a:pPr marL="0" indent="0" algn="just">
              <a:lnSpc>
                <a:spcPct val="120000"/>
              </a:lnSpc>
              <a:spcAft>
                <a:spcPts val="600"/>
              </a:spcAft>
              <a:buNone/>
            </a:pPr>
            <a:r>
              <a:rPr lang="en-SG" sz="2000" dirty="0">
                <a:latin typeface="Adobe Fan Heiti Std B" panose="020B0700000000000000" pitchFamily="34" charset="-128"/>
                <a:ea typeface="Adobe Fan Heiti Std B" panose="020B0700000000000000" pitchFamily="34" charset="-128"/>
              </a:rPr>
              <a:t>They released multiple games of different themes on their genre for multiple user platforms. Their primary revenue channel is based on Ads.  With increasing user base, there are GBs data per day. </a:t>
            </a:r>
          </a:p>
          <a:p>
            <a:pPr marL="0" indent="0" algn="just">
              <a:lnSpc>
                <a:spcPct val="120000"/>
              </a:lnSpc>
              <a:spcAft>
                <a:spcPts val="600"/>
              </a:spcAft>
              <a:buNone/>
            </a:pPr>
            <a:r>
              <a:rPr lang="en-SG" sz="2000" dirty="0">
                <a:latin typeface="Adobe Fan Heiti Std B" panose="020B0700000000000000" pitchFamily="34" charset="-128"/>
                <a:ea typeface="Adobe Fan Heiti Std B" panose="020B0700000000000000" pitchFamily="34" charset="-128"/>
              </a:rPr>
              <a:t>They want to analyse it to study player base,  behaviour and features so that multiple ways of monetization could be implemented. They are also looking for some Predictive Analysis and Real time analytics to develop the necessary insights and behaviour flow.</a:t>
            </a:r>
          </a:p>
        </p:txBody>
      </p:sp>
      <p:pic>
        <p:nvPicPr>
          <p:cNvPr id="14"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0366" y="4463426"/>
            <a:ext cx="914400" cy="914400"/>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6562" y="1779898"/>
            <a:ext cx="4061584" cy="3333158"/>
          </a:xfrm>
          <a:prstGeom prst="rect">
            <a:avLst/>
          </a:prstGeom>
          <a:ln>
            <a:noFill/>
          </a:ln>
          <a:effectLst>
            <a:softEdge rad="112500"/>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048" y="4667080"/>
            <a:ext cx="3089383" cy="1277648"/>
          </a:xfrm>
          <a:prstGeom prst="rect">
            <a:avLst/>
          </a:prstGeom>
          <a:ln>
            <a:noFill/>
          </a:ln>
          <a:effectLst>
            <a:softEdge rad="112500"/>
          </a:effec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0761" y="3964983"/>
            <a:ext cx="1533769" cy="1533769"/>
          </a:xfrm>
          <a:prstGeom prst="rect">
            <a:avLst/>
          </a:prstGeom>
          <a:ln>
            <a:noFill/>
          </a:ln>
          <a:effectLst>
            <a:softEdge rad="112500"/>
          </a:effectLst>
        </p:spPr>
      </p:pic>
      <p:sp>
        <p:nvSpPr>
          <p:cNvPr id="10" name="Rectangle: Rounded Corners 10">
            <a:extLst>
              <a:ext uri="{FF2B5EF4-FFF2-40B4-BE49-F238E27FC236}">
                <a16:creationId xmlns:a16="http://schemas.microsoft.com/office/drawing/2014/main" id="{B1EC444C-5C57-1A45-956D-2E171333E782}"/>
              </a:ext>
            </a:extLst>
          </p:cNvPr>
          <p:cNvSpPr/>
          <p:nvPr/>
        </p:nvSpPr>
        <p:spPr>
          <a:xfrm>
            <a:off x="379140" y="244523"/>
            <a:ext cx="11606913" cy="1156412"/>
          </a:xfrm>
          <a:prstGeom prst="roundRect">
            <a:avLst>
              <a:gd name="adj" fmla="val 50000"/>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solidFill>
                  <a:schemeClr val="bg1"/>
                </a:solidFill>
              </a:rPr>
              <a:t>MAXIMIZING THE REVENUE BY DIVERSIFYING GAME MONETISATION </a:t>
            </a:r>
          </a:p>
        </p:txBody>
      </p:sp>
    </p:spTree>
    <p:extLst>
      <p:ext uri="{BB962C8B-B14F-4D97-AF65-F5344CB8AC3E}">
        <p14:creationId xmlns:p14="http://schemas.microsoft.com/office/powerpoint/2010/main" val="141660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E701-86D3-4A2F-846A-350753C9DB95}"/>
              </a:ext>
            </a:extLst>
          </p:cNvPr>
          <p:cNvSpPr>
            <a:spLocks noGrp="1"/>
          </p:cNvSpPr>
          <p:nvPr>
            <p:ph type="title"/>
          </p:nvPr>
        </p:nvSpPr>
        <p:spPr>
          <a:xfrm>
            <a:off x="696685" y="130629"/>
            <a:ext cx="10657115" cy="1560059"/>
          </a:xfrm>
        </p:spPr>
        <p:txBody>
          <a:bodyPr>
            <a:normAutofit/>
          </a:bodyPr>
          <a:lstStyle/>
          <a:p>
            <a:br>
              <a:rPr lang="en-SG" dirty="0"/>
            </a:br>
            <a:endParaRPr lang="en-SG" dirty="0"/>
          </a:p>
        </p:txBody>
      </p:sp>
      <p:sp>
        <p:nvSpPr>
          <p:cNvPr id="7" name="Content Placeholder 6">
            <a:extLst>
              <a:ext uri="{FF2B5EF4-FFF2-40B4-BE49-F238E27FC236}">
                <a16:creationId xmlns:a16="http://schemas.microsoft.com/office/drawing/2014/main" id="{0FDE4213-E25B-4E1D-A0D8-7E47DC421761}"/>
              </a:ext>
            </a:extLst>
          </p:cNvPr>
          <p:cNvSpPr>
            <a:spLocks noGrp="1"/>
          </p:cNvSpPr>
          <p:nvPr>
            <p:ph sz="half" idx="1"/>
          </p:nvPr>
        </p:nvSpPr>
        <p:spPr>
          <a:xfrm>
            <a:off x="696685" y="1563347"/>
            <a:ext cx="5323115" cy="170134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indent="0" algn="ctr">
              <a:buNone/>
            </a:pPr>
            <a:r>
              <a:rPr lang="en-SG" sz="1800" b="1" dirty="0">
                <a:solidFill>
                  <a:schemeClr val="accent1">
                    <a:lumMod val="75000"/>
                  </a:schemeClr>
                </a:solidFill>
              </a:rPr>
              <a:t>Desired outcomes</a:t>
            </a:r>
          </a:p>
          <a:p>
            <a:pPr marL="285750" indent="-285750">
              <a:buFont typeface="Arial" panose="020B0604020202020204" pitchFamily="34" charset="0"/>
              <a:buChar char="•"/>
            </a:pPr>
            <a:r>
              <a:rPr lang="en-SG" sz="1800" dirty="0">
                <a:solidFill>
                  <a:schemeClr val="accent1">
                    <a:lumMod val="75000"/>
                  </a:schemeClr>
                </a:solidFill>
              </a:rPr>
              <a:t>Build a complete picture of the player and his online activities</a:t>
            </a:r>
          </a:p>
          <a:p>
            <a:pPr marL="285750" indent="-285750">
              <a:buFont typeface="Arial" panose="020B0604020202020204" pitchFamily="34" charset="0"/>
              <a:buChar char="•"/>
            </a:pPr>
            <a:r>
              <a:rPr lang="en-SG" sz="1800" dirty="0">
                <a:solidFill>
                  <a:schemeClr val="accent1">
                    <a:lumMod val="75000"/>
                  </a:schemeClr>
                </a:solidFill>
              </a:rPr>
              <a:t>Create optimal segments  around area of play, frequency of play  and their extent of influence on social media</a:t>
            </a:r>
          </a:p>
        </p:txBody>
      </p:sp>
      <p:sp>
        <p:nvSpPr>
          <p:cNvPr id="9" name="Content Placeholder 8">
            <a:extLst>
              <a:ext uri="{FF2B5EF4-FFF2-40B4-BE49-F238E27FC236}">
                <a16:creationId xmlns:a16="http://schemas.microsoft.com/office/drawing/2014/main" id="{0347F4D8-2A78-4759-B6C5-0B684596FD21}"/>
              </a:ext>
            </a:extLst>
          </p:cNvPr>
          <p:cNvSpPr>
            <a:spLocks noGrp="1"/>
          </p:cNvSpPr>
          <p:nvPr>
            <p:ph sz="half" idx="2"/>
          </p:nvPr>
        </p:nvSpPr>
        <p:spPr>
          <a:xfrm>
            <a:off x="6095999" y="1637046"/>
            <a:ext cx="5138057" cy="4206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marL="0" indent="0">
              <a:buNone/>
            </a:pPr>
            <a:r>
              <a:rPr lang="en-SG" sz="4000" dirty="0"/>
              <a:t>     </a:t>
            </a:r>
          </a:p>
          <a:p>
            <a:pPr marL="0" indent="0">
              <a:buNone/>
            </a:pPr>
            <a:r>
              <a:rPr lang="en-SG" sz="6400" dirty="0"/>
              <a:t>TASKS:</a:t>
            </a:r>
          </a:p>
          <a:p>
            <a:pPr marL="285750" indent="-285750"/>
            <a:r>
              <a:rPr lang="en-SG" sz="6400" dirty="0"/>
              <a:t>Gather information on the geographical demography, source of traffic, browser, language from the game session </a:t>
            </a:r>
          </a:p>
          <a:p>
            <a:pPr marL="285750" indent="-285750"/>
            <a:r>
              <a:rPr lang="en-SG" sz="6400" dirty="0" err="1"/>
              <a:t>Analyze</a:t>
            </a:r>
            <a:r>
              <a:rPr lang="en-SG" sz="6400" dirty="0"/>
              <a:t> the revenue per user or the Life time value of player, session time or engagement time, pageviews from historic data</a:t>
            </a:r>
          </a:p>
          <a:p>
            <a:pPr marL="285750" indent="-285750"/>
            <a:r>
              <a:rPr lang="en-SG" sz="6400" dirty="0"/>
              <a:t>Study player </a:t>
            </a:r>
            <a:r>
              <a:rPr lang="en-SG" sz="6400" dirty="0" err="1"/>
              <a:t>behavior</a:t>
            </a:r>
            <a:r>
              <a:rPr lang="en-SG" sz="6400" dirty="0"/>
              <a:t> flow to identify his choice/taste</a:t>
            </a:r>
          </a:p>
          <a:p>
            <a:pPr marL="285750" indent="-285750"/>
            <a:r>
              <a:rPr lang="en-SG" sz="6400" dirty="0"/>
              <a:t>Collect data on the player choice by their rating and their social network influence using </a:t>
            </a:r>
            <a:r>
              <a:rPr lang="en-SG" sz="6400" dirty="0" err="1"/>
              <a:t>facebook</a:t>
            </a:r>
            <a:r>
              <a:rPr lang="en-SG" sz="6400" dirty="0"/>
              <a:t> and twitter</a:t>
            </a:r>
          </a:p>
          <a:p>
            <a:pPr marL="285750" indent="-285750"/>
            <a:r>
              <a:rPr lang="en-SG" sz="6400" dirty="0"/>
              <a:t>Generate Intelligence to identify target segment for the effective features and monetization</a:t>
            </a:r>
          </a:p>
          <a:p>
            <a:pPr marL="285750" indent="-285750"/>
            <a:r>
              <a:rPr lang="en-SG" sz="6400" dirty="0"/>
              <a:t>Collect data on the player preference to view game play in </a:t>
            </a:r>
            <a:r>
              <a:rPr lang="en-SG" sz="6400" dirty="0" err="1"/>
              <a:t>Youtube</a:t>
            </a:r>
            <a:r>
              <a:rPr lang="en-SG" sz="6400" dirty="0"/>
              <a:t> to identify potential players.</a:t>
            </a:r>
          </a:p>
          <a:p>
            <a:pPr marL="0" indent="0">
              <a:buNone/>
            </a:pPr>
            <a:endParaRPr lang="en-SG" sz="6400" dirty="0"/>
          </a:p>
          <a:p>
            <a:pPr algn="ctr"/>
            <a:endParaRPr lang="en-SG" dirty="0"/>
          </a:p>
        </p:txBody>
      </p:sp>
      <p:sp>
        <p:nvSpPr>
          <p:cNvPr id="8" name="Rectangle: Rounded Corners 7">
            <a:extLst>
              <a:ext uri="{FF2B5EF4-FFF2-40B4-BE49-F238E27FC236}">
                <a16:creationId xmlns:a16="http://schemas.microsoft.com/office/drawing/2014/main" id="{F6EFE1E1-9B40-4AE9-8596-F562212F46F9}"/>
              </a:ext>
            </a:extLst>
          </p:cNvPr>
          <p:cNvSpPr/>
          <p:nvPr/>
        </p:nvSpPr>
        <p:spPr>
          <a:xfrm>
            <a:off x="696685" y="3338393"/>
            <a:ext cx="5323115" cy="3116228"/>
          </a:xfrm>
          <a:prstGeom prst="round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SG" b="1" dirty="0"/>
              <a:t>Critical success factor </a:t>
            </a:r>
          </a:p>
          <a:p>
            <a:pPr marL="285750" indent="-285750">
              <a:buFont typeface="Arial" panose="020B0604020202020204" pitchFamily="34" charset="0"/>
              <a:buChar char="•"/>
            </a:pPr>
            <a:r>
              <a:rPr lang="en-SG" dirty="0">
                <a:solidFill>
                  <a:schemeClr val="tx1"/>
                </a:solidFill>
              </a:rPr>
              <a:t>Create Personalized experience for player segments / player touchpoints to retain and acquire players </a:t>
            </a:r>
            <a:r>
              <a:rPr lang="en-SG" dirty="0"/>
              <a:t>to see a significant increase in Monthly active users, </a:t>
            </a:r>
            <a:r>
              <a:rPr lang="en-SG" dirty="0" err="1"/>
              <a:t>atleast</a:t>
            </a:r>
            <a:r>
              <a:rPr lang="en-SG" dirty="0"/>
              <a:t> a 50% increase in LTV</a:t>
            </a:r>
          </a:p>
          <a:p>
            <a:pPr marL="285750" indent="-285750">
              <a:buFont typeface="Arial" panose="020B0604020202020204" pitchFamily="34" charset="0"/>
              <a:buChar char="•"/>
            </a:pPr>
            <a:r>
              <a:rPr lang="en-SG" dirty="0"/>
              <a:t>Leverage the gamer segment analysis to find the target segment for the features and ads, promotions to have a stable increase in game engagement(DAU, play-time)</a:t>
            </a:r>
          </a:p>
          <a:p>
            <a:endParaRPr lang="en-SG" dirty="0"/>
          </a:p>
        </p:txBody>
      </p:sp>
      <p:sp>
        <p:nvSpPr>
          <p:cNvPr id="11" name="Rectangle: Rounded Corners 10">
            <a:extLst>
              <a:ext uri="{FF2B5EF4-FFF2-40B4-BE49-F238E27FC236}">
                <a16:creationId xmlns:a16="http://schemas.microsoft.com/office/drawing/2014/main" id="{48CC4B88-A605-4AE3-9BB4-774F211CD0F6}"/>
              </a:ext>
            </a:extLst>
          </p:cNvPr>
          <p:cNvSpPr/>
          <p:nvPr/>
        </p:nvSpPr>
        <p:spPr>
          <a:xfrm>
            <a:off x="696685" y="367870"/>
            <a:ext cx="10537372" cy="1156412"/>
          </a:xfrm>
          <a:prstGeom prst="roundRect">
            <a:avLst>
              <a:gd name="adj" fmla="val 50000"/>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000" b="1" dirty="0"/>
              <a:t>IDENTIFY AND EXPAND THE KNOWLEDGE ON THE PLAYER SEGMENT BY  STUDY OF BEHAVIOR, BELIEFS, SCHEDULES AND SOCIAL INFLUENCE APART FROM THE REGULAR CUSTOMER DEMOGRAPHICS</a:t>
            </a:r>
          </a:p>
        </p:txBody>
      </p:sp>
      <p:pic>
        <p:nvPicPr>
          <p:cNvPr id="10"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1094310" y="5889301"/>
            <a:ext cx="1035908" cy="9144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713" y="6031614"/>
            <a:ext cx="772087" cy="772087"/>
          </a:xfrm>
          <a:prstGeom prst="rect">
            <a:avLst/>
          </a:prstGeom>
          <a:ln>
            <a:noFill/>
          </a:ln>
          <a:effectLst>
            <a:softEdge rad="112500"/>
          </a:effectLst>
        </p:spPr>
      </p:pic>
    </p:spTree>
    <p:extLst>
      <p:ext uri="{BB962C8B-B14F-4D97-AF65-F5344CB8AC3E}">
        <p14:creationId xmlns:p14="http://schemas.microsoft.com/office/powerpoint/2010/main" val="354784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E701-86D3-4A2F-846A-350753C9DB95}"/>
              </a:ext>
            </a:extLst>
          </p:cNvPr>
          <p:cNvSpPr>
            <a:spLocks noGrp="1"/>
          </p:cNvSpPr>
          <p:nvPr>
            <p:ph type="title"/>
          </p:nvPr>
        </p:nvSpPr>
        <p:spPr>
          <a:xfrm>
            <a:off x="696685" y="130629"/>
            <a:ext cx="10657115" cy="1560059"/>
          </a:xfrm>
        </p:spPr>
        <p:txBody>
          <a:bodyPr>
            <a:normAutofit/>
          </a:bodyPr>
          <a:lstStyle/>
          <a:p>
            <a:br>
              <a:rPr lang="en-SG" dirty="0"/>
            </a:br>
            <a:endParaRPr lang="en-SG" dirty="0"/>
          </a:p>
        </p:txBody>
      </p:sp>
      <p:sp>
        <p:nvSpPr>
          <p:cNvPr id="7" name="Content Placeholder 6">
            <a:extLst>
              <a:ext uri="{FF2B5EF4-FFF2-40B4-BE49-F238E27FC236}">
                <a16:creationId xmlns:a16="http://schemas.microsoft.com/office/drawing/2014/main" id="{0FDE4213-E25B-4E1D-A0D8-7E47DC421761}"/>
              </a:ext>
            </a:extLst>
          </p:cNvPr>
          <p:cNvSpPr>
            <a:spLocks noGrp="1"/>
          </p:cNvSpPr>
          <p:nvPr>
            <p:ph sz="half" idx="1"/>
          </p:nvPr>
        </p:nvSpPr>
        <p:spPr>
          <a:xfrm>
            <a:off x="696685" y="1607080"/>
            <a:ext cx="5323115" cy="191962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indent="0" algn="ctr">
              <a:buNone/>
            </a:pPr>
            <a:r>
              <a:rPr lang="en-SG" sz="1800" b="1" dirty="0">
                <a:solidFill>
                  <a:schemeClr val="accent1">
                    <a:lumMod val="75000"/>
                  </a:schemeClr>
                </a:solidFill>
              </a:rPr>
              <a:t>Desired outcomes</a:t>
            </a:r>
          </a:p>
          <a:p>
            <a:pPr marL="0" indent="0" algn="ctr">
              <a:buNone/>
            </a:pPr>
            <a:r>
              <a:rPr lang="en-SG" sz="1800" b="1" dirty="0">
                <a:solidFill>
                  <a:schemeClr val="accent1">
                    <a:lumMod val="75000"/>
                  </a:schemeClr>
                </a:solidFill>
              </a:rPr>
              <a:t>Desired outcomes</a:t>
            </a:r>
            <a:endParaRPr lang="en-US" sz="1800" dirty="0">
              <a:solidFill>
                <a:schemeClr val="accent1">
                  <a:lumMod val="75000"/>
                </a:schemeClr>
              </a:solidFill>
            </a:endParaRPr>
          </a:p>
          <a:p>
            <a:r>
              <a:rPr lang="en-US" sz="1800" dirty="0">
                <a:solidFill>
                  <a:schemeClr val="accent1">
                    <a:lumMod val="75000"/>
                  </a:schemeClr>
                </a:solidFill>
              </a:rPr>
              <a:t>Develop a better understanding of our players choices in terms of game design, game mechanics, preferences, interests, passion and motivation. </a:t>
            </a:r>
          </a:p>
          <a:p>
            <a:r>
              <a:rPr lang="en-US" sz="1800" dirty="0">
                <a:solidFill>
                  <a:schemeClr val="accent1">
                    <a:lumMod val="75000"/>
                  </a:schemeClr>
                </a:solidFill>
              </a:rPr>
              <a:t>To act upon on knowledge of our players to create demand and stimulate purchases.</a:t>
            </a:r>
          </a:p>
          <a:p>
            <a:endParaRPr lang="en-US" sz="1800" dirty="0">
              <a:solidFill>
                <a:schemeClr val="accent1">
                  <a:lumMod val="75000"/>
                </a:schemeClr>
              </a:solidFill>
            </a:endParaRPr>
          </a:p>
        </p:txBody>
      </p:sp>
      <p:sp>
        <p:nvSpPr>
          <p:cNvPr id="9" name="Content Placeholder 8">
            <a:extLst>
              <a:ext uri="{FF2B5EF4-FFF2-40B4-BE49-F238E27FC236}">
                <a16:creationId xmlns:a16="http://schemas.microsoft.com/office/drawing/2014/main" id="{0347F4D8-2A78-4759-B6C5-0B684596FD21}"/>
              </a:ext>
            </a:extLst>
          </p:cNvPr>
          <p:cNvSpPr>
            <a:spLocks noGrp="1"/>
          </p:cNvSpPr>
          <p:nvPr>
            <p:ph sz="half" idx="2"/>
          </p:nvPr>
        </p:nvSpPr>
        <p:spPr>
          <a:xfrm>
            <a:off x="6095999" y="1607080"/>
            <a:ext cx="5138057" cy="4159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marL="0" indent="0">
              <a:buNone/>
            </a:pPr>
            <a:r>
              <a:rPr lang="en-SG" sz="4000" dirty="0"/>
              <a:t>     TASKS:</a:t>
            </a:r>
          </a:p>
          <a:p>
            <a:pPr marL="285750" indent="-285750"/>
            <a:r>
              <a:rPr lang="en-US" sz="4000" dirty="0"/>
              <a:t>Analyze current player base to optimize and recognize trends.</a:t>
            </a:r>
          </a:p>
          <a:p>
            <a:pPr marL="285750" indent="-285750"/>
            <a:r>
              <a:rPr lang="en-US" sz="4000" dirty="0"/>
              <a:t>Collect information on servers, social media engagement or reach, player demographics, and downloads.</a:t>
            </a:r>
          </a:p>
          <a:p>
            <a:pPr marL="285750" indent="-285750"/>
            <a:r>
              <a:rPr lang="en-SG" sz="4000" dirty="0"/>
              <a:t>Collect statistics for different game features or strategies from data providers</a:t>
            </a:r>
            <a:endParaRPr lang="en-US" sz="4000" dirty="0"/>
          </a:p>
          <a:p>
            <a:pPr marL="285750" indent="-285750"/>
            <a:r>
              <a:rPr lang="en-US" sz="4000" dirty="0"/>
              <a:t>Leverage players information – player profile and transactions</a:t>
            </a:r>
          </a:p>
          <a:p>
            <a:pPr marL="285750" indent="-285750"/>
            <a:r>
              <a:rPr lang="en-US" sz="4000" dirty="0"/>
              <a:t>Optimize player contact points through communications and player focused services. </a:t>
            </a:r>
          </a:p>
          <a:p>
            <a:pPr algn="ctr"/>
            <a:endParaRPr lang="en-SG" dirty="0"/>
          </a:p>
        </p:txBody>
      </p:sp>
      <p:sp>
        <p:nvSpPr>
          <p:cNvPr id="8" name="Rectangle: Rounded Corners 7">
            <a:extLst>
              <a:ext uri="{FF2B5EF4-FFF2-40B4-BE49-F238E27FC236}">
                <a16:creationId xmlns:a16="http://schemas.microsoft.com/office/drawing/2014/main" id="{F6EFE1E1-9B40-4AE9-8596-F562212F46F9}"/>
              </a:ext>
            </a:extLst>
          </p:cNvPr>
          <p:cNvSpPr/>
          <p:nvPr/>
        </p:nvSpPr>
        <p:spPr>
          <a:xfrm>
            <a:off x="696685" y="3635298"/>
            <a:ext cx="5323115" cy="2131263"/>
          </a:xfrm>
          <a:prstGeom prst="round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SG" b="1" dirty="0"/>
              <a:t>Critical success factor </a:t>
            </a:r>
          </a:p>
          <a:p>
            <a:pPr marL="285750" indent="-285750">
              <a:buFont typeface="Arial" panose="020B0604020202020204" pitchFamily="34" charset="0"/>
              <a:buChar char="•"/>
            </a:pPr>
            <a:r>
              <a:rPr lang="en-US" dirty="0">
                <a:solidFill>
                  <a:schemeClr val="tx1"/>
                </a:solidFill>
              </a:rPr>
              <a:t>Increase in game session length / duration by 20%</a:t>
            </a:r>
          </a:p>
          <a:p>
            <a:pPr marL="285750" indent="-285750">
              <a:buFont typeface="Arial" panose="020B0604020202020204" pitchFamily="34" charset="0"/>
              <a:buChar char="•"/>
            </a:pPr>
            <a:r>
              <a:rPr lang="en-US" dirty="0">
                <a:solidFill>
                  <a:schemeClr val="tx1"/>
                </a:solidFill>
              </a:rPr>
              <a:t>Increase in daily active users by 20% </a:t>
            </a:r>
          </a:p>
          <a:p>
            <a:pPr marL="285750" indent="-285750">
              <a:buFont typeface="Arial" panose="020B0604020202020204" pitchFamily="34" charset="0"/>
              <a:buChar char="•"/>
            </a:pPr>
            <a:r>
              <a:rPr lang="en-US" dirty="0">
                <a:solidFill>
                  <a:schemeClr val="tx1"/>
                </a:solidFill>
              </a:rPr>
              <a:t>Increase in positive player feedback, and in game activities by 20%</a:t>
            </a:r>
          </a:p>
        </p:txBody>
      </p:sp>
      <p:sp>
        <p:nvSpPr>
          <p:cNvPr id="11" name="Rectangle: Rounded Corners 10">
            <a:extLst>
              <a:ext uri="{FF2B5EF4-FFF2-40B4-BE49-F238E27FC236}">
                <a16:creationId xmlns:a16="http://schemas.microsoft.com/office/drawing/2014/main" id="{48CC4B88-A605-4AE3-9BB4-774F211CD0F6}"/>
              </a:ext>
            </a:extLst>
          </p:cNvPr>
          <p:cNvSpPr/>
          <p:nvPr/>
        </p:nvSpPr>
        <p:spPr>
          <a:xfrm>
            <a:off x="696685" y="403380"/>
            <a:ext cx="10537372" cy="1156412"/>
          </a:xfrm>
          <a:prstGeom prst="roundRect">
            <a:avLst>
              <a:gd name="adj" fmla="val 50000"/>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IDENTIFY GAME FEATURES TO MAKE VIDEO GAMES MORE ENGAGING</a:t>
            </a:r>
          </a:p>
        </p:txBody>
      </p:sp>
      <p:pic>
        <p:nvPicPr>
          <p:cNvPr id="12"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1094310" y="5889301"/>
            <a:ext cx="1035908" cy="9144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713" y="6031614"/>
            <a:ext cx="772087" cy="772087"/>
          </a:xfrm>
          <a:prstGeom prst="rect">
            <a:avLst/>
          </a:prstGeom>
          <a:ln>
            <a:noFill/>
          </a:ln>
          <a:effectLst>
            <a:softEdge rad="112500"/>
          </a:effectLst>
        </p:spPr>
      </p:pic>
    </p:spTree>
    <p:extLst>
      <p:ext uri="{BB962C8B-B14F-4D97-AF65-F5344CB8AC3E}">
        <p14:creationId xmlns:p14="http://schemas.microsoft.com/office/powerpoint/2010/main" val="203009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E701-86D3-4A2F-846A-350753C9DB95}"/>
              </a:ext>
            </a:extLst>
          </p:cNvPr>
          <p:cNvSpPr>
            <a:spLocks noGrp="1"/>
          </p:cNvSpPr>
          <p:nvPr>
            <p:ph type="title"/>
          </p:nvPr>
        </p:nvSpPr>
        <p:spPr>
          <a:xfrm>
            <a:off x="696685" y="130629"/>
            <a:ext cx="10657115" cy="1560059"/>
          </a:xfrm>
        </p:spPr>
        <p:txBody>
          <a:bodyPr>
            <a:normAutofit/>
          </a:bodyPr>
          <a:lstStyle/>
          <a:p>
            <a:br>
              <a:rPr lang="en-SG" dirty="0"/>
            </a:br>
            <a:endParaRPr lang="en-SG" dirty="0"/>
          </a:p>
        </p:txBody>
      </p:sp>
      <p:sp>
        <p:nvSpPr>
          <p:cNvPr id="7" name="Content Placeholder 6">
            <a:extLst>
              <a:ext uri="{FF2B5EF4-FFF2-40B4-BE49-F238E27FC236}">
                <a16:creationId xmlns:a16="http://schemas.microsoft.com/office/drawing/2014/main" id="{0FDE4213-E25B-4E1D-A0D8-7E47DC421761}"/>
              </a:ext>
            </a:extLst>
          </p:cNvPr>
          <p:cNvSpPr>
            <a:spLocks noGrp="1"/>
          </p:cNvSpPr>
          <p:nvPr>
            <p:ph sz="half" idx="1"/>
          </p:nvPr>
        </p:nvSpPr>
        <p:spPr>
          <a:xfrm>
            <a:off x="696685" y="1607080"/>
            <a:ext cx="5323115" cy="191962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indent="0" algn="ctr">
              <a:buNone/>
            </a:pPr>
            <a:r>
              <a:rPr lang="en-SG" sz="1800" b="1" dirty="0">
                <a:solidFill>
                  <a:schemeClr val="accent1">
                    <a:lumMod val="75000"/>
                  </a:schemeClr>
                </a:solidFill>
              </a:rPr>
              <a:t>Desired outcomes</a:t>
            </a:r>
          </a:p>
          <a:p>
            <a:r>
              <a:rPr lang="en-US" sz="1800" dirty="0">
                <a:solidFill>
                  <a:schemeClr val="accent1">
                    <a:lumMod val="75000"/>
                  </a:schemeClr>
                </a:solidFill>
              </a:rPr>
              <a:t>Detailed analysis of the monetization strategies in the gaming market (Ad rewards, IAP)</a:t>
            </a:r>
          </a:p>
          <a:p>
            <a:r>
              <a:rPr lang="en-US" sz="1800" dirty="0">
                <a:solidFill>
                  <a:schemeClr val="accent1">
                    <a:lumMod val="75000"/>
                  </a:schemeClr>
                </a:solidFill>
              </a:rPr>
              <a:t>Increase per game revenue and income based on the appropriate monetization approach</a:t>
            </a:r>
          </a:p>
          <a:p>
            <a:r>
              <a:rPr lang="en-US" sz="1800" dirty="0">
                <a:solidFill>
                  <a:schemeClr val="accent1">
                    <a:lumMod val="75000"/>
                  </a:schemeClr>
                </a:solidFill>
              </a:rPr>
              <a:t>Keep player base stabile or increase</a:t>
            </a:r>
          </a:p>
        </p:txBody>
      </p:sp>
      <p:sp>
        <p:nvSpPr>
          <p:cNvPr id="9" name="Content Placeholder 8">
            <a:extLst>
              <a:ext uri="{FF2B5EF4-FFF2-40B4-BE49-F238E27FC236}">
                <a16:creationId xmlns:a16="http://schemas.microsoft.com/office/drawing/2014/main" id="{0347F4D8-2A78-4759-B6C5-0B684596FD21}"/>
              </a:ext>
            </a:extLst>
          </p:cNvPr>
          <p:cNvSpPr>
            <a:spLocks noGrp="1"/>
          </p:cNvSpPr>
          <p:nvPr>
            <p:ph sz="half" idx="2"/>
          </p:nvPr>
        </p:nvSpPr>
        <p:spPr>
          <a:xfrm>
            <a:off x="6095999" y="1607080"/>
            <a:ext cx="5138057" cy="4159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marL="0" indent="0">
              <a:buNone/>
            </a:pPr>
            <a:r>
              <a:rPr lang="en-SG" sz="4000" dirty="0"/>
              <a:t>     TASKS:</a:t>
            </a:r>
          </a:p>
          <a:p>
            <a:pPr marL="285750" indent="-285750">
              <a:buFont typeface="Arial" panose="020B0604020202020204" pitchFamily="34" charset="0"/>
              <a:buChar char="•"/>
            </a:pPr>
            <a:r>
              <a:rPr lang="en-SG" sz="4000" dirty="0"/>
              <a:t>Collect information about game monetization approaches from news feed (Google News feed via RSS, Twitter)</a:t>
            </a:r>
          </a:p>
          <a:p>
            <a:pPr marL="285750" indent="-285750">
              <a:buFont typeface="Arial" panose="020B0604020202020204" pitchFamily="34" charset="0"/>
              <a:buChar char="•"/>
            </a:pPr>
            <a:r>
              <a:rPr lang="en-SG" sz="4000" dirty="0"/>
              <a:t>Collect statistics for different monetization strategies and platforms from data providers (Statista)</a:t>
            </a:r>
          </a:p>
          <a:p>
            <a:pPr marL="285750" indent="-285750">
              <a:buFont typeface="Arial" panose="020B0604020202020204" pitchFamily="34" charset="0"/>
              <a:buChar char="•"/>
            </a:pPr>
            <a:r>
              <a:rPr lang="en-SG" sz="4000" dirty="0"/>
              <a:t>Collect data about other game developer regarding monetization approach, popularity and their player base via game distributor platforms, app platforms, scan blogs and social media platforms</a:t>
            </a:r>
          </a:p>
          <a:p>
            <a:pPr marL="285750" indent="-285750">
              <a:buFont typeface="Arial" panose="020B0604020202020204" pitchFamily="34" charset="0"/>
              <a:buChar char="•"/>
            </a:pPr>
            <a:r>
              <a:rPr lang="en-SG" sz="4000" dirty="0"/>
              <a:t>Develop intelligence to map monetization strategy with game features and player base</a:t>
            </a:r>
          </a:p>
          <a:p>
            <a:pPr marL="285750" indent="-285750"/>
            <a:r>
              <a:rPr lang="en-SG" sz="4000" dirty="0"/>
              <a:t>Collect historic metrics for each game to understand the development of player base and popularity of the game</a:t>
            </a:r>
          </a:p>
          <a:p>
            <a:pPr marL="285750" indent="-285750"/>
            <a:r>
              <a:rPr lang="en-SG" sz="4000" dirty="0"/>
              <a:t>Leverage on the game features and player base segmentation to match with the best monetization strategy</a:t>
            </a:r>
          </a:p>
          <a:p>
            <a:pPr marL="285750" indent="-285750">
              <a:buFont typeface="Arial" panose="020B0604020202020204" pitchFamily="34" charset="0"/>
              <a:buChar char="•"/>
            </a:pPr>
            <a:r>
              <a:rPr lang="en-SG" sz="4000" dirty="0"/>
              <a:t>Collect current and estimated incomes based on provide platform data (Google Play, Steam, Apple AppStore)</a:t>
            </a:r>
          </a:p>
          <a:p>
            <a:pPr marL="285750" indent="-285750">
              <a:buFont typeface="Arial" panose="020B0604020202020204" pitchFamily="34" charset="0"/>
              <a:buChar char="•"/>
            </a:pPr>
            <a:r>
              <a:rPr lang="en-SG" sz="4000" dirty="0"/>
              <a:t>Create What-If scenario to predict potential change of income with different monetization approach</a:t>
            </a:r>
            <a:endParaRPr lang="en-SG" dirty="0"/>
          </a:p>
          <a:p>
            <a:pPr algn="ctr"/>
            <a:endParaRPr lang="en-SG" dirty="0"/>
          </a:p>
        </p:txBody>
      </p:sp>
      <p:sp>
        <p:nvSpPr>
          <p:cNvPr id="8" name="Rectangle: Rounded Corners 7">
            <a:extLst>
              <a:ext uri="{FF2B5EF4-FFF2-40B4-BE49-F238E27FC236}">
                <a16:creationId xmlns:a16="http://schemas.microsoft.com/office/drawing/2014/main" id="{F6EFE1E1-9B40-4AE9-8596-F562212F46F9}"/>
              </a:ext>
            </a:extLst>
          </p:cNvPr>
          <p:cNvSpPr/>
          <p:nvPr/>
        </p:nvSpPr>
        <p:spPr>
          <a:xfrm>
            <a:off x="696685" y="3635298"/>
            <a:ext cx="5323115" cy="2131263"/>
          </a:xfrm>
          <a:prstGeom prst="round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SG" b="1" dirty="0"/>
              <a:t>Critical success factor </a:t>
            </a:r>
          </a:p>
          <a:p>
            <a:pPr marL="285750" indent="-285750">
              <a:buFont typeface="Arial" panose="020B0604020202020204" pitchFamily="34" charset="0"/>
              <a:buChar char="•"/>
            </a:pPr>
            <a:r>
              <a:rPr lang="en-SG" dirty="0">
                <a:solidFill>
                  <a:schemeClr val="tx1"/>
                </a:solidFill>
              </a:rPr>
              <a:t>Identify the correct monetization strategy for the game popularity and features, increase overall income about 25%</a:t>
            </a:r>
          </a:p>
          <a:p>
            <a:pPr marL="285750" indent="-285750">
              <a:buFont typeface="Arial" panose="020B0604020202020204" pitchFamily="34" charset="0"/>
              <a:buChar char="•"/>
            </a:pPr>
            <a:r>
              <a:rPr lang="en-SG" dirty="0"/>
              <a:t>Understand willingness of player to accept monetization approach and avoid player to leave</a:t>
            </a:r>
          </a:p>
        </p:txBody>
      </p:sp>
      <p:sp>
        <p:nvSpPr>
          <p:cNvPr id="11" name="Rectangle: Rounded Corners 10">
            <a:extLst>
              <a:ext uri="{FF2B5EF4-FFF2-40B4-BE49-F238E27FC236}">
                <a16:creationId xmlns:a16="http://schemas.microsoft.com/office/drawing/2014/main" id="{48CC4B88-A605-4AE3-9BB4-774F211CD0F6}"/>
              </a:ext>
            </a:extLst>
          </p:cNvPr>
          <p:cNvSpPr/>
          <p:nvPr/>
        </p:nvSpPr>
        <p:spPr>
          <a:xfrm>
            <a:off x="696685" y="403380"/>
            <a:ext cx="10537372" cy="1156412"/>
          </a:xfrm>
          <a:prstGeom prst="roundRect">
            <a:avLst>
              <a:gd name="adj" fmla="val 50000"/>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INCREASE GAME MONETIZATION WHILE APPLYING THE BEST MONETIZATION STRATEGY FOR THE GAME POPULARITY</a:t>
            </a:r>
          </a:p>
        </p:txBody>
      </p:sp>
      <p:pic>
        <p:nvPicPr>
          <p:cNvPr id="12"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1094310" y="5889301"/>
            <a:ext cx="1035908" cy="9144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713" y="6031614"/>
            <a:ext cx="772087" cy="772087"/>
          </a:xfrm>
          <a:prstGeom prst="rect">
            <a:avLst/>
          </a:prstGeom>
          <a:ln>
            <a:noFill/>
          </a:ln>
          <a:effectLst>
            <a:softEdge rad="112500"/>
          </a:effectLst>
        </p:spPr>
      </p:pic>
    </p:spTree>
    <p:extLst>
      <p:ext uri="{BB962C8B-B14F-4D97-AF65-F5344CB8AC3E}">
        <p14:creationId xmlns:p14="http://schemas.microsoft.com/office/powerpoint/2010/main" val="265941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5729DB1-1D07-4136-81D7-6532D18B5D5E}"/>
              </a:ext>
            </a:extLst>
          </p:cNvPr>
          <p:cNvGraphicFramePr>
            <a:graphicFrameLocks noGrp="1"/>
          </p:cNvGraphicFramePr>
          <p:nvPr>
            <p:extLst>
              <p:ext uri="{D42A27DB-BD31-4B8C-83A1-F6EECF244321}">
                <p14:modId xmlns:p14="http://schemas.microsoft.com/office/powerpoint/2010/main" val="1414943154"/>
              </p:ext>
            </p:extLst>
          </p:nvPr>
        </p:nvGraphicFramePr>
        <p:xfrm>
          <a:off x="659028" y="590103"/>
          <a:ext cx="10873944" cy="5245200"/>
        </p:xfrm>
        <a:graphic>
          <a:graphicData uri="http://schemas.openxmlformats.org/drawingml/2006/table">
            <a:tbl>
              <a:tblPr firstRow="1" bandRow="1">
                <a:tableStyleId>{5C22544A-7EE6-4342-B048-85BDC9FD1C3A}</a:tableStyleId>
              </a:tblPr>
              <a:tblGrid>
                <a:gridCol w="2718486">
                  <a:extLst>
                    <a:ext uri="{9D8B030D-6E8A-4147-A177-3AD203B41FA5}">
                      <a16:colId xmlns:a16="http://schemas.microsoft.com/office/drawing/2014/main" val="63357146"/>
                    </a:ext>
                  </a:extLst>
                </a:gridCol>
                <a:gridCol w="2718486">
                  <a:extLst>
                    <a:ext uri="{9D8B030D-6E8A-4147-A177-3AD203B41FA5}">
                      <a16:colId xmlns:a16="http://schemas.microsoft.com/office/drawing/2014/main" val="2522200072"/>
                    </a:ext>
                  </a:extLst>
                </a:gridCol>
                <a:gridCol w="2718486">
                  <a:extLst>
                    <a:ext uri="{9D8B030D-6E8A-4147-A177-3AD203B41FA5}">
                      <a16:colId xmlns:a16="http://schemas.microsoft.com/office/drawing/2014/main" val="683323379"/>
                    </a:ext>
                  </a:extLst>
                </a:gridCol>
                <a:gridCol w="2718486">
                  <a:extLst>
                    <a:ext uri="{9D8B030D-6E8A-4147-A177-3AD203B41FA5}">
                      <a16:colId xmlns:a16="http://schemas.microsoft.com/office/drawing/2014/main" val="4008605867"/>
                    </a:ext>
                  </a:extLst>
                </a:gridCol>
              </a:tblGrid>
              <a:tr h="346599">
                <a:tc gridSpan="4">
                  <a:txBody>
                    <a:bodyPr/>
                    <a:lstStyle/>
                    <a:p>
                      <a:pPr algn="ctr"/>
                      <a:r>
                        <a:rPr lang="en-SG" sz="2400" dirty="0">
                          <a:solidFill>
                            <a:schemeClr val="bg1"/>
                          </a:solidFill>
                        </a:rPr>
                        <a:t>BUSINESS VALUE ASSESSMENT</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pPr algn="ctr"/>
                      <a:endParaRPr lang="en-SG" b="0" dirty="0"/>
                    </a:p>
                  </a:txBody>
                  <a:tcPr>
                    <a:solidFill>
                      <a:schemeClr val="accent6">
                        <a:lumMod val="75000"/>
                      </a:schemeClr>
                    </a:solidFill>
                  </a:tcPr>
                </a:tc>
                <a:tc hMerge="1">
                  <a:txBody>
                    <a:bodyPr/>
                    <a:lstStyle/>
                    <a:p>
                      <a:pPr algn="ctr"/>
                      <a:endParaRPr lang="en-SG" b="0" dirty="0"/>
                    </a:p>
                  </a:txBody>
                  <a:tcPr>
                    <a:solidFill>
                      <a:schemeClr val="accent6">
                        <a:lumMod val="75000"/>
                      </a:schemeClr>
                    </a:solidFill>
                  </a:tcPr>
                </a:tc>
                <a:tc hMerge="1">
                  <a:txBody>
                    <a:bodyPr/>
                    <a:lstStyle/>
                    <a:p>
                      <a:pPr algn="ctr"/>
                      <a:endParaRPr lang="en-SG" b="0" dirty="0"/>
                    </a:p>
                  </a:txBody>
                  <a:tcPr>
                    <a:lnR w="12700" cmpd="sng">
                      <a:noFill/>
                    </a:lnR>
                    <a:solidFill>
                      <a:schemeClr val="accent6">
                        <a:lumMod val="75000"/>
                      </a:schemeClr>
                    </a:solidFill>
                  </a:tcPr>
                </a:tc>
                <a:extLst>
                  <a:ext uri="{0D108BD9-81ED-4DB2-BD59-A6C34878D82A}">
                    <a16:rowId xmlns:a16="http://schemas.microsoft.com/office/drawing/2014/main" val="396833385"/>
                  </a:ext>
                </a:extLst>
              </a:tr>
              <a:tr h="684000">
                <a:tc>
                  <a:txBody>
                    <a:bodyPr/>
                    <a:lstStyle/>
                    <a:p>
                      <a:pPr algn="ctr"/>
                      <a:r>
                        <a:rPr lang="en-SG" sz="1800" dirty="0">
                          <a:solidFill>
                            <a:schemeClr val="tx1"/>
                          </a:solidFill>
                        </a:rPr>
                        <a:t>DATA SOURCE</a:t>
                      </a:r>
                    </a:p>
                  </a:txBody>
                  <a:tcPr anchor="ctr">
                    <a:lnT w="12700" cap="flat" cmpd="sng" algn="ctr">
                      <a:solidFill>
                        <a:schemeClr val="bg1"/>
                      </a:solidFill>
                      <a:prstDash val="solid"/>
                      <a:round/>
                      <a:headEnd type="none" w="med" len="med"/>
                      <a:tailEnd type="none" w="med" len="med"/>
                    </a:lnT>
                    <a:solidFill>
                      <a:schemeClr val="accent6">
                        <a:lumMod val="75000"/>
                      </a:schemeClr>
                    </a:solidFill>
                  </a:tcPr>
                </a:tc>
                <a:tc>
                  <a:txBody>
                    <a:bodyPr/>
                    <a:lstStyle/>
                    <a:p>
                      <a:pPr algn="ctr"/>
                      <a:r>
                        <a:rPr lang="en-SG" b="0" dirty="0">
                          <a:solidFill>
                            <a:schemeClr val="tx1"/>
                          </a:solidFill>
                        </a:rPr>
                        <a:t>Identify and Expand knowledge on customer… </a:t>
                      </a:r>
                    </a:p>
                  </a:txBody>
                  <a:tcPr>
                    <a:lnT w="12700" cap="flat" cmpd="sng" algn="ctr">
                      <a:solidFill>
                        <a:schemeClr val="bg1"/>
                      </a:solidFill>
                      <a:prstDash val="solid"/>
                      <a:round/>
                      <a:headEnd type="none" w="med" len="med"/>
                      <a:tailEnd type="none" w="med" len="med"/>
                    </a:lnT>
                    <a:solidFill>
                      <a:schemeClr val="accent6">
                        <a:lumMod val="75000"/>
                      </a:schemeClr>
                    </a:solidFill>
                  </a:tcPr>
                </a:tc>
                <a:tc>
                  <a:txBody>
                    <a:bodyPr/>
                    <a:lstStyle/>
                    <a:p>
                      <a:pPr algn="ctr"/>
                      <a:r>
                        <a:rPr lang="en-SG" b="0" dirty="0">
                          <a:solidFill>
                            <a:schemeClr val="tx1"/>
                          </a:solidFill>
                        </a:rPr>
                        <a:t>Identifying game</a:t>
                      </a:r>
                      <a:r>
                        <a:rPr lang="en-SG" b="0" baseline="0" dirty="0">
                          <a:solidFill>
                            <a:schemeClr val="tx1"/>
                          </a:solidFill>
                        </a:rPr>
                        <a:t> features to make videos games…</a:t>
                      </a:r>
                      <a:endParaRPr lang="en-SG" b="0" dirty="0">
                        <a:solidFill>
                          <a:schemeClr val="tx1"/>
                        </a:solidFill>
                      </a:endParaRPr>
                    </a:p>
                  </a:txBody>
                  <a:tcPr>
                    <a:lnT w="12700" cap="flat" cmpd="sng" algn="ctr">
                      <a:solidFill>
                        <a:schemeClr val="bg1"/>
                      </a:solidFill>
                      <a:prstDash val="solid"/>
                      <a:round/>
                      <a:headEnd type="none" w="med" len="med"/>
                      <a:tailEnd type="none" w="med" len="med"/>
                    </a:lnT>
                    <a:solidFill>
                      <a:schemeClr val="accent6">
                        <a:lumMod val="75000"/>
                      </a:schemeClr>
                    </a:solidFill>
                  </a:tcPr>
                </a:tc>
                <a:tc>
                  <a:txBody>
                    <a:bodyPr/>
                    <a:lstStyle/>
                    <a:p>
                      <a:pPr algn="ctr"/>
                      <a:r>
                        <a:rPr lang="en-US" b="0" dirty="0">
                          <a:solidFill>
                            <a:schemeClr val="tx1"/>
                          </a:solidFill>
                        </a:rPr>
                        <a:t>Increase Game Monetization </a:t>
                      </a:r>
                      <a:endParaRPr lang="en-SG" b="0" dirty="0">
                        <a:solidFill>
                          <a:schemeClr val="tx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75000"/>
                      </a:schemeClr>
                    </a:solidFill>
                  </a:tcPr>
                </a:tc>
                <a:extLst>
                  <a:ext uri="{0D108BD9-81ED-4DB2-BD59-A6C34878D82A}">
                    <a16:rowId xmlns:a16="http://schemas.microsoft.com/office/drawing/2014/main" val="856816946"/>
                  </a:ext>
                </a:extLst>
              </a:tr>
              <a:tr h="684000">
                <a:tc>
                  <a:txBody>
                    <a:bodyPr/>
                    <a:lstStyle/>
                    <a:p>
                      <a:r>
                        <a:rPr lang="en-SG" dirty="0" err="1"/>
                        <a:t>ClickStream</a:t>
                      </a:r>
                      <a:endParaRPr lang="en-SG" dirty="0"/>
                    </a:p>
                  </a:txBody>
                  <a:tcPr anchor="ct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extLst>
                  <a:ext uri="{0D108BD9-81ED-4DB2-BD59-A6C34878D82A}">
                    <a16:rowId xmlns:a16="http://schemas.microsoft.com/office/drawing/2014/main" val="933539746"/>
                  </a:ext>
                </a:extLst>
              </a:tr>
              <a:tr h="684000">
                <a:tc>
                  <a:txBody>
                    <a:bodyPr/>
                    <a:lstStyle/>
                    <a:p>
                      <a:r>
                        <a:rPr lang="en-SG" dirty="0"/>
                        <a:t>Facebook, Twitter</a:t>
                      </a:r>
                    </a:p>
                  </a:txBody>
                  <a:tcPr anchor="ct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extLst>
                  <a:ext uri="{0D108BD9-81ED-4DB2-BD59-A6C34878D82A}">
                    <a16:rowId xmlns:a16="http://schemas.microsoft.com/office/drawing/2014/main" val="733072209"/>
                  </a:ext>
                </a:extLst>
              </a:tr>
              <a:tr h="684000">
                <a:tc>
                  <a:txBody>
                    <a:bodyPr/>
                    <a:lstStyle/>
                    <a:p>
                      <a:r>
                        <a:rPr lang="en-SG" dirty="0"/>
                        <a:t>Third Party Data</a:t>
                      </a:r>
                    </a:p>
                    <a:p>
                      <a:r>
                        <a:rPr lang="en-SG" dirty="0"/>
                        <a:t>Statista</a:t>
                      </a:r>
                    </a:p>
                  </a:txBody>
                  <a:tcPr anchor="ct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extLst>
                  <a:ext uri="{0D108BD9-81ED-4DB2-BD59-A6C34878D82A}">
                    <a16:rowId xmlns:a16="http://schemas.microsoft.com/office/drawing/2014/main" val="1862395481"/>
                  </a:ext>
                </a:extLst>
              </a:tr>
              <a:tr h="684000">
                <a:tc>
                  <a:txBody>
                    <a:bodyPr/>
                    <a:lstStyle/>
                    <a:p>
                      <a:r>
                        <a:rPr lang="en-SG" dirty="0" err="1"/>
                        <a:t>Youtube</a:t>
                      </a:r>
                      <a:endParaRPr lang="en-SG" dirty="0"/>
                    </a:p>
                  </a:txBody>
                  <a:tcPr anchor="ct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extLst>
                  <a:ext uri="{0D108BD9-81ED-4DB2-BD59-A6C34878D82A}">
                    <a16:rowId xmlns:a16="http://schemas.microsoft.com/office/drawing/2014/main" val="3923296369"/>
                  </a:ext>
                </a:extLst>
              </a:tr>
              <a:tr h="684000">
                <a:tc>
                  <a:txBody>
                    <a:bodyPr/>
                    <a:lstStyle/>
                    <a:p>
                      <a:r>
                        <a:rPr lang="en-SG" dirty="0"/>
                        <a:t>Game Distributer data</a:t>
                      </a:r>
                    </a:p>
                  </a:txBody>
                  <a:tcPr anchor="ct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tc>
                  <a:txBody>
                    <a:bodyPr/>
                    <a:lstStyle/>
                    <a:p>
                      <a:pPr algn="ctr"/>
                      <a:endParaRPr lang="en-SG" sz="3200" dirty="0"/>
                    </a:p>
                  </a:txBody>
                  <a:tcPr>
                    <a:solidFill>
                      <a:schemeClr val="accent1">
                        <a:lumMod val="60000"/>
                        <a:lumOff val="40000"/>
                      </a:schemeClr>
                    </a:solidFill>
                  </a:tcPr>
                </a:tc>
                <a:extLst>
                  <a:ext uri="{0D108BD9-81ED-4DB2-BD59-A6C34878D82A}">
                    <a16:rowId xmlns:a16="http://schemas.microsoft.com/office/drawing/2014/main" val="2287940768"/>
                  </a:ext>
                </a:extLst>
              </a:tr>
              <a:tr h="684000">
                <a:tc>
                  <a:txBody>
                    <a:bodyPr/>
                    <a:lstStyle/>
                    <a:p>
                      <a:r>
                        <a:rPr lang="en-SG" dirty="0"/>
                        <a:t>News feed and blogs</a:t>
                      </a:r>
                    </a:p>
                  </a:txBody>
                  <a:tcPr anchor="ct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tc>
                  <a:txBody>
                    <a:bodyPr/>
                    <a:lstStyle/>
                    <a:p>
                      <a:pPr algn="ctr"/>
                      <a:endParaRPr lang="en-SG" sz="3200" dirty="0"/>
                    </a:p>
                  </a:txBody>
                  <a:tcPr>
                    <a:solidFill>
                      <a:schemeClr val="accent5">
                        <a:lumMod val="60000"/>
                        <a:lumOff val="40000"/>
                      </a:schemeClr>
                    </a:solidFill>
                  </a:tcPr>
                </a:tc>
                <a:extLst>
                  <a:ext uri="{0D108BD9-81ED-4DB2-BD59-A6C34878D82A}">
                    <a16:rowId xmlns:a16="http://schemas.microsoft.com/office/drawing/2014/main" val="2044078050"/>
                  </a:ext>
                </a:extLst>
              </a:tr>
            </a:tbl>
          </a:graphicData>
        </a:graphic>
      </p:graphicFrame>
      <p:pic>
        <p:nvPicPr>
          <p:cNvPr id="3"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1156092" y="5867701"/>
            <a:ext cx="1035908" cy="914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5100" y="5938858"/>
            <a:ext cx="772087" cy="772087"/>
          </a:xfrm>
          <a:prstGeom prst="rect">
            <a:avLst/>
          </a:prstGeom>
          <a:ln>
            <a:noFill/>
          </a:ln>
          <a:effectLst>
            <a:softEdge rad="112500"/>
          </a:effectLst>
        </p:spPr>
      </p:pic>
      <p:graphicFrame>
        <p:nvGraphicFramePr>
          <p:cNvPr id="2" name="Chart 1">
            <a:extLst>
              <a:ext uri="{FF2B5EF4-FFF2-40B4-BE49-F238E27FC236}">
                <a16:creationId xmlns:a16="http://schemas.microsoft.com/office/drawing/2014/main" id="{EA0B399C-6D0B-E540-8810-DAF620D65FD4}"/>
              </a:ext>
            </a:extLst>
          </p:cNvPr>
          <p:cNvGraphicFramePr/>
          <p:nvPr>
            <p:extLst>
              <p:ext uri="{D42A27DB-BD31-4B8C-83A1-F6EECF244321}">
                <p14:modId xmlns:p14="http://schemas.microsoft.com/office/powerpoint/2010/main" val="1953270732"/>
              </p:ext>
            </p:extLst>
          </p:nvPr>
        </p:nvGraphicFramePr>
        <p:xfrm>
          <a:off x="9022621" y="2653250"/>
          <a:ext cx="2197687" cy="110005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a:extLst>
              <a:ext uri="{FF2B5EF4-FFF2-40B4-BE49-F238E27FC236}">
                <a16:creationId xmlns:a16="http://schemas.microsoft.com/office/drawing/2014/main" id="{4EE6E0B0-E1BD-BF42-9004-08B2C3E80E27}"/>
              </a:ext>
            </a:extLst>
          </p:cNvPr>
          <p:cNvGraphicFramePr/>
          <p:nvPr>
            <p:extLst>
              <p:ext uri="{D42A27DB-BD31-4B8C-83A1-F6EECF244321}">
                <p14:modId xmlns:p14="http://schemas.microsoft.com/office/powerpoint/2010/main" val="1522137624"/>
              </p:ext>
            </p:extLst>
          </p:nvPr>
        </p:nvGraphicFramePr>
        <p:xfrm>
          <a:off x="9021692" y="4678766"/>
          <a:ext cx="2197687" cy="11000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a:extLst>
              <a:ext uri="{FF2B5EF4-FFF2-40B4-BE49-F238E27FC236}">
                <a16:creationId xmlns:a16="http://schemas.microsoft.com/office/drawing/2014/main" id="{CFA144C4-6F8F-0847-9E0A-1D2C8323417E}"/>
              </a:ext>
            </a:extLst>
          </p:cNvPr>
          <p:cNvGraphicFramePr/>
          <p:nvPr>
            <p:extLst>
              <p:ext uri="{D42A27DB-BD31-4B8C-83A1-F6EECF244321}">
                <p14:modId xmlns:p14="http://schemas.microsoft.com/office/powerpoint/2010/main" val="2567828385"/>
              </p:ext>
            </p:extLst>
          </p:nvPr>
        </p:nvGraphicFramePr>
        <p:xfrm>
          <a:off x="9022621" y="1982555"/>
          <a:ext cx="2197687" cy="110005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543FE595-F52F-9A4D-849B-F1EEEEC7D63A}"/>
              </a:ext>
            </a:extLst>
          </p:cNvPr>
          <p:cNvGraphicFramePr/>
          <p:nvPr>
            <p:extLst>
              <p:ext uri="{D42A27DB-BD31-4B8C-83A1-F6EECF244321}">
                <p14:modId xmlns:p14="http://schemas.microsoft.com/office/powerpoint/2010/main" val="492809193"/>
              </p:ext>
            </p:extLst>
          </p:nvPr>
        </p:nvGraphicFramePr>
        <p:xfrm>
          <a:off x="9053886" y="3346194"/>
          <a:ext cx="2197687" cy="110005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id="{DC6FE36E-98DF-1C4C-9CA6-5D241E9E7998}"/>
              </a:ext>
            </a:extLst>
          </p:cNvPr>
          <p:cNvGraphicFramePr/>
          <p:nvPr>
            <p:extLst>
              <p:ext uri="{D42A27DB-BD31-4B8C-83A1-F6EECF244321}">
                <p14:modId xmlns:p14="http://schemas.microsoft.com/office/powerpoint/2010/main" val="850857428"/>
              </p:ext>
            </p:extLst>
          </p:nvPr>
        </p:nvGraphicFramePr>
        <p:xfrm>
          <a:off x="3608361" y="1278101"/>
          <a:ext cx="2197687" cy="110005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29">
            <a:extLst>
              <a:ext uri="{FF2B5EF4-FFF2-40B4-BE49-F238E27FC236}">
                <a16:creationId xmlns:a16="http://schemas.microsoft.com/office/drawing/2014/main" id="{97402037-3CDF-BA42-B6D1-603B9DF0582C}"/>
              </a:ext>
            </a:extLst>
          </p:cNvPr>
          <p:cNvGraphicFramePr/>
          <p:nvPr>
            <p:extLst>
              <p:ext uri="{D42A27DB-BD31-4B8C-83A1-F6EECF244321}">
                <p14:modId xmlns:p14="http://schemas.microsoft.com/office/powerpoint/2010/main" val="946727499"/>
              </p:ext>
            </p:extLst>
          </p:nvPr>
        </p:nvGraphicFramePr>
        <p:xfrm>
          <a:off x="3623993" y="1958118"/>
          <a:ext cx="2197687" cy="110005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Chart 30">
            <a:extLst>
              <a:ext uri="{FF2B5EF4-FFF2-40B4-BE49-F238E27FC236}">
                <a16:creationId xmlns:a16="http://schemas.microsoft.com/office/drawing/2014/main" id="{1EBA39A8-6D39-FF4B-B88C-EF94E58A120D}"/>
              </a:ext>
            </a:extLst>
          </p:cNvPr>
          <p:cNvGraphicFramePr/>
          <p:nvPr>
            <p:extLst>
              <p:ext uri="{D42A27DB-BD31-4B8C-83A1-F6EECF244321}">
                <p14:modId xmlns:p14="http://schemas.microsoft.com/office/powerpoint/2010/main" val="4201810510"/>
              </p:ext>
            </p:extLst>
          </p:nvPr>
        </p:nvGraphicFramePr>
        <p:xfrm>
          <a:off x="3608361" y="2653251"/>
          <a:ext cx="2197687" cy="110005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Chart 31">
            <a:extLst>
              <a:ext uri="{FF2B5EF4-FFF2-40B4-BE49-F238E27FC236}">
                <a16:creationId xmlns:a16="http://schemas.microsoft.com/office/drawing/2014/main" id="{AE30BE00-5A8C-6D40-880B-D3F9BC48624D}"/>
              </a:ext>
            </a:extLst>
          </p:cNvPr>
          <p:cNvGraphicFramePr/>
          <p:nvPr>
            <p:extLst>
              <p:ext uri="{D42A27DB-BD31-4B8C-83A1-F6EECF244321}">
                <p14:modId xmlns:p14="http://schemas.microsoft.com/office/powerpoint/2010/main" val="859983023"/>
              </p:ext>
            </p:extLst>
          </p:nvPr>
        </p:nvGraphicFramePr>
        <p:xfrm>
          <a:off x="3608361" y="3353894"/>
          <a:ext cx="2197687" cy="1100053"/>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Chart 32">
            <a:extLst>
              <a:ext uri="{FF2B5EF4-FFF2-40B4-BE49-F238E27FC236}">
                <a16:creationId xmlns:a16="http://schemas.microsoft.com/office/drawing/2014/main" id="{EDAFE303-6A50-C447-9937-7AB045CB97C7}"/>
              </a:ext>
            </a:extLst>
          </p:cNvPr>
          <p:cNvGraphicFramePr/>
          <p:nvPr>
            <p:extLst>
              <p:ext uri="{D42A27DB-BD31-4B8C-83A1-F6EECF244321}">
                <p14:modId xmlns:p14="http://schemas.microsoft.com/office/powerpoint/2010/main" val="1437687404"/>
              </p:ext>
            </p:extLst>
          </p:nvPr>
        </p:nvGraphicFramePr>
        <p:xfrm>
          <a:off x="3608361" y="4013770"/>
          <a:ext cx="2197687" cy="1100053"/>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Chart 33">
            <a:extLst>
              <a:ext uri="{FF2B5EF4-FFF2-40B4-BE49-F238E27FC236}">
                <a16:creationId xmlns:a16="http://schemas.microsoft.com/office/drawing/2014/main" id="{2BA900DB-4749-5C46-9CBB-494C1BD7ABB3}"/>
              </a:ext>
            </a:extLst>
          </p:cNvPr>
          <p:cNvGraphicFramePr/>
          <p:nvPr>
            <p:extLst>
              <p:ext uri="{D42A27DB-BD31-4B8C-83A1-F6EECF244321}">
                <p14:modId xmlns:p14="http://schemas.microsoft.com/office/powerpoint/2010/main" val="2549120811"/>
              </p:ext>
            </p:extLst>
          </p:nvPr>
        </p:nvGraphicFramePr>
        <p:xfrm>
          <a:off x="3608361" y="4713723"/>
          <a:ext cx="2197687" cy="1100053"/>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5" name="Chart 34">
            <a:extLst>
              <a:ext uri="{FF2B5EF4-FFF2-40B4-BE49-F238E27FC236}">
                <a16:creationId xmlns:a16="http://schemas.microsoft.com/office/drawing/2014/main" id="{32FB3585-A279-C84C-8339-A009A7D0708A}"/>
              </a:ext>
            </a:extLst>
          </p:cNvPr>
          <p:cNvGraphicFramePr/>
          <p:nvPr>
            <p:extLst>
              <p:ext uri="{D42A27DB-BD31-4B8C-83A1-F6EECF244321}">
                <p14:modId xmlns:p14="http://schemas.microsoft.com/office/powerpoint/2010/main" val="3178124792"/>
              </p:ext>
            </p:extLst>
          </p:nvPr>
        </p:nvGraphicFramePr>
        <p:xfrm>
          <a:off x="6307009" y="1278101"/>
          <a:ext cx="2197687" cy="1100053"/>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6" name="Chart 35">
            <a:extLst>
              <a:ext uri="{FF2B5EF4-FFF2-40B4-BE49-F238E27FC236}">
                <a16:creationId xmlns:a16="http://schemas.microsoft.com/office/drawing/2014/main" id="{1BA85FAF-7562-2C4A-B01C-4D82E7CE5032}"/>
              </a:ext>
            </a:extLst>
          </p:cNvPr>
          <p:cNvGraphicFramePr/>
          <p:nvPr>
            <p:extLst>
              <p:ext uri="{D42A27DB-BD31-4B8C-83A1-F6EECF244321}">
                <p14:modId xmlns:p14="http://schemas.microsoft.com/office/powerpoint/2010/main" val="3383465640"/>
              </p:ext>
            </p:extLst>
          </p:nvPr>
        </p:nvGraphicFramePr>
        <p:xfrm>
          <a:off x="9053886" y="1278100"/>
          <a:ext cx="2197687" cy="1100053"/>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8" name="Chart 37">
            <a:extLst>
              <a:ext uri="{FF2B5EF4-FFF2-40B4-BE49-F238E27FC236}">
                <a16:creationId xmlns:a16="http://schemas.microsoft.com/office/drawing/2014/main" id="{98CD12F8-C5EE-5E4B-B122-FCEAB6C57ECB}"/>
              </a:ext>
            </a:extLst>
          </p:cNvPr>
          <p:cNvGraphicFramePr/>
          <p:nvPr>
            <p:extLst>
              <p:ext uri="{D42A27DB-BD31-4B8C-83A1-F6EECF244321}">
                <p14:modId xmlns:p14="http://schemas.microsoft.com/office/powerpoint/2010/main" val="2688643825"/>
              </p:ext>
            </p:extLst>
          </p:nvPr>
        </p:nvGraphicFramePr>
        <p:xfrm>
          <a:off x="6299859" y="1968567"/>
          <a:ext cx="2197687" cy="1100053"/>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9" name="Chart 38">
            <a:extLst>
              <a:ext uri="{FF2B5EF4-FFF2-40B4-BE49-F238E27FC236}">
                <a16:creationId xmlns:a16="http://schemas.microsoft.com/office/drawing/2014/main" id="{2E483FA1-2810-C044-9DAE-736160B1AD11}"/>
              </a:ext>
            </a:extLst>
          </p:cNvPr>
          <p:cNvGraphicFramePr/>
          <p:nvPr>
            <p:extLst>
              <p:ext uri="{D42A27DB-BD31-4B8C-83A1-F6EECF244321}">
                <p14:modId xmlns:p14="http://schemas.microsoft.com/office/powerpoint/2010/main" val="2525371315"/>
              </p:ext>
            </p:extLst>
          </p:nvPr>
        </p:nvGraphicFramePr>
        <p:xfrm>
          <a:off x="6307009" y="3345482"/>
          <a:ext cx="2197687" cy="1100053"/>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0" name="Chart 39">
            <a:extLst>
              <a:ext uri="{FF2B5EF4-FFF2-40B4-BE49-F238E27FC236}">
                <a16:creationId xmlns:a16="http://schemas.microsoft.com/office/drawing/2014/main" id="{1AA6B4FE-2CDA-C948-A034-FAEEE82EC381}"/>
              </a:ext>
            </a:extLst>
          </p:cNvPr>
          <p:cNvGraphicFramePr/>
          <p:nvPr>
            <p:extLst>
              <p:ext uri="{D42A27DB-BD31-4B8C-83A1-F6EECF244321}">
                <p14:modId xmlns:p14="http://schemas.microsoft.com/office/powerpoint/2010/main" val="4154621583"/>
              </p:ext>
            </p:extLst>
          </p:nvPr>
        </p:nvGraphicFramePr>
        <p:xfrm>
          <a:off x="6307009" y="2663908"/>
          <a:ext cx="2197687" cy="1100053"/>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41" name="Chart 40">
            <a:extLst>
              <a:ext uri="{FF2B5EF4-FFF2-40B4-BE49-F238E27FC236}">
                <a16:creationId xmlns:a16="http://schemas.microsoft.com/office/drawing/2014/main" id="{6578CE5C-DDB8-8042-A07E-5A791E94C44F}"/>
              </a:ext>
            </a:extLst>
          </p:cNvPr>
          <p:cNvGraphicFramePr/>
          <p:nvPr>
            <p:extLst>
              <p:ext uri="{D42A27DB-BD31-4B8C-83A1-F6EECF244321}">
                <p14:modId xmlns:p14="http://schemas.microsoft.com/office/powerpoint/2010/main" val="2410841563"/>
              </p:ext>
            </p:extLst>
          </p:nvPr>
        </p:nvGraphicFramePr>
        <p:xfrm>
          <a:off x="6307009" y="4013770"/>
          <a:ext cx="2197687" cy="1100053"/>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2" name="Chart 41">
            <a:extLst>
              <a:ext uri="{FF2B5EF4-FFF2-40B4-BE49-F238E27FC236}">
                <a16:creationId xmlns:a16="http://schemas.microsoft.com/office/drawing/2014/main" id="{DD308E51-24D8-474C-8570-9654534DC179}"/>
              </a:ext>
            </a:extLst>
          </p:cNvPr>
          <p:cNvGraphicFramePr/>
          <p:nvPr>
            <p:extLst>
              <p:ext uri="{D42A27DB-BD31-4B8C-83A1-F6EECF244321}">
                <p14:modId xmlns:p14="http://schemas.microsoft.com/office/powerpoint/2010/main" val="479410438"/>
              </p:ext>
            </p:extLst>
          </p:nvPr>
        </p:nvGraphicFramePr>
        <p:xfrm>
          <a:off x="6307009" y="4678766"/>
          <a:ext cx="2197687" cy="1100053"/>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43" name="Chart 42">
            <a:extLst>
              <a:ext uri="{FF2B5EF4-FFF2-40B4-BE49-F238E27FC236}">
                <a16:creationId xmlns:a16="http://schemas.microsoft.com/office/drawing/2014/main" id="{042B55C6-2365-4246-9D54-1703153BB175}"/>
              </a:ext>
            </a:extLst>
          </p:cNvPr>
          <p:cNvGraphicFramePr/>
          <p:nvPr>
            <p:extLst>
              <p:ext uri="{D42A27DB-BD31-4B8C-83A1-F6EECF244321}">
                <p14:modId xmlns:p14="http://schemas.microsoft.com/office/powerpoint/2010/main" val="2906031857"/>
              </p:ext>
            </p:extLst>
          </p:nvPr>
        </p:nvGraphicFramePr>
        <p:xfrm>
          <a:off x="9022621" y="4013770"/>
          <a:ext cx="2197687" cy="1100053"/>
        </p:xfrm>
        <a:graphic>
          <a:graphicData uri="http://schemas.openxmlformats.org/drawingml/2006/chart">
            <c:chart xmlns:c="http://schemas.openxmlformats.org/drawingml/2006/chart" xmlns:r="http://schemas.openxmlformats.org/officeDocument/2006/relationships" r:id="rId22"/>
          </a:graphicData>
        </a:graphic>
      </p:graphicFrame>
      <p:grpSp>
        <p:nvGrpSpPr>
          <p:cNvPr id="4" name="Group 3">
            <a:extLst>
              <a:ext uri="{FF2B5EF4-FFF2-40B4-BE49-F238E27FC236}">
                <a16:creationId xmlns:a16="http://schemas.microsoft.com/office/drawing/2014/main" id="{7D12B5B8-8C06-A64E-A769-D538D00C3AA4}"/>
              </a:ext>
            </a:extLst>
          </p:cNvPr>
          <p:cNvGrpSpPr/>
          <p:nvPr/>
        </p:nvGrpSpPr>
        <p:grpSpPr>
          <a:xfrm>
            <a:off x="535259" y="5996322"/>
            <a:ext cx="4508344" cy="866541"/>
            <a:chOff x="611310" y="5797915"/>
            <a:chExt cx="4800283" cy="984186"/>
          </a:xfrm>
        </p:grpSpPr>
        <p:graphicFrame>
          <p:nvGraphicFramePr>
            <p:cNvPr id="23" name="Chart 22">
              <a:extLst>
                <a:ext uri="{FF2B5EF4-FFF2-40B4-BE49-F238E27FC236}">
                  <a16:creationId xmlns:a16="http://schemas.microsoft.com/office/drawing/2014/main" id="{F0D833DB-60F7-8F4F-B03E-C01FEB49D5B9}"/>
                </a:ext>
              </a:extLst>
            </p:cNvPr>
            <p:cNvGraphicFramePr/>
            <p:nvPr>
              <p:extLst>
                <p:ext uri="{D42A27DB-BD31-4B8C-83A1-F6EECF244321}">
                  <p14:modId xmlns:p14="http://schemas.microsoft.com/office/powerpoint/2010/main" val="99847460"/>
                </p:ext>
              </p:extLst>
            </p:nvPr>
          </p:nvGraphicFramePr>
          <p:xfrm>
            <a:off x="611310" y="5809994"/>
            <a:ext cx="1155031" cy="961693"/>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24" name="Chart 23">
              <a:extLst>
                <a:ext uri="{FF2B5EF4-FFF2-40B4-BE49-F238E27FC236}">
                  <a16:creationId xmlns:a16="http://schemas.microsoft.com/office/drawing/2014/main" id="{3EE7F217-37F1-9D46-B0D7-BB819D6F2B78}"/>
                </a:ext>
              </a:extLst>
            </p:cNvPr>
            <p:cNvGraphicFramePr/>
            <p:nvPr>
              <p:extLst>
                <p:ext uri="{D42A27DB-BD31-4B8C-83A1-F6EECF244321}">
                  <p14:modId xmlns:p14="http://schemas.microsoft.com/office/powerpoint/2010/main" val="1702356639"/>
                </p:ext>
              </p:extLst>
            </p:nvPr>
          </p:nvGraphicFramePr>
          <p:xfrm>
            <a:off x="1537066" y="5813934"/>
            <a:ext cx="1155031" cy="961693"/>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25" name="Chart 24">
              <a:extLst>
                <a:ext uri="{FF2B5EF4-FFF2-40B4-BE49-F238E27FC236}">
                  <a16:creationId xmlns:a16="http://schemas.microsoft.com/office/drawing/2014/main" id="{4C97BF88-F780-EE4C-94FD-D96C5A4415D2}"/>
                </a:ext>
              </a:extLst>
            </p:cNvPr>
            <p:cNvGraphicFramePr/>
            <p:nvPr>
              <p:extLst>
                <p:ext uri="{D42A27DB-BD31-4B8C-83A1-F6EECF244321}">
                  <p14:modId xmlns:p14="http://schemas.microsoft.com/office/powerpoint/2010/main" val="4130595801"/>
                </p:ext>
              </p:extLst>
            </p:nvPr>
          </p:nvGraphicFramePr>
          <p:xfrm>
            <a:off x="2433936" y="5814450"/>
            <a:ext cx="1155031" cy="961693"/>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37" name="Chart 36">
              <a:extLst>
                <a:ext uri="{FF2B5EF4-FFF2-40B4-BE49-F238E27FC236}">
                  <a16:creationId xmlns:a16="http://schemas.microsoft.com/office/drawing/2014/main" id="{A9C0F162-C726-8F48-ACD8-EACA0A766E9D}"/>
                </a:ext>
              </a:extLst>
            </p:cNvPr>
            <p:cNvGraphicFramePr/>
            <p:nvPr>
              <p:extLst>
                <p:ext uri="{D42A27DB-BD31-4B8C-83A1-F6EECF244321}">
                  <p14:modId xmlns:p14="http://schemas.microsoft.com/office/powerpoint/2010/main" val="14778954"/>
                </p:ext>
              </p:extLst>
            </p:nvPr>
          </p:nvGraphicFramePr>
          <p:xfrm>
            <a:off x="3330806" y="5820408"/>
            <a:ext cx="1155031" cy="961693"/>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44" name="Chart 43">
              <a:extLst>
                <a:ext uri="{FF2B5EF4-FFF2-40B4-BE49-F238E27FC236}">
                  <a16:creationId xmlns:a16="http://schemas.microsoft.com/office/drawing/2014/main" id="{82E5A7DD-0662-A64D-A492-E161AF96B109}"/>
                </a:ext>
              </a:extLst>
            </p:cNvPr>
            <p:cNvGraphicFramePr/>
            <p:nvPr>
              <p:extLst>
                <p:ext uri="{D42A27DB-BD31-4B8C-83A1-F6EECF244321}">
                  <p14:modId xmlns:p14="http://schemas.microsoft.com/office/powerpoint/2010/main" val="715780494"/>
                </p:ext>
              </p:extLst>
            </p:nvPr>
          </p:nvGraphicFramePr>
          <p:xfrm>
            <a:off x="4256562" y="5797915"/>
            <a:ext cx="1155031" cy="961693"/>
          </p:xfrm>
          <a:graphic>
            <a:graphicData uri="http://schemas.openxmlformats.org/drawingml/2006/chart">
              <c:chart xmlns:c="http://schemas.openxmlformats.org/drawingml/2006/chart" xmlns:r="http://schemas.openxmlformats.org/officeDocument/2006/relationships" r:id="rId27"/>
            </a:graphicData>
          </a:graphic>
        </p:graphicFrame>
        <p:sp>
          <p:nvSpPr>
            <p:cNvPr id="45" name="TextBox 44">
              <a:extLst>
                <a:ext uri="{FF2B5EF4-FFF2-40B4-BE49-F238E27FC236}">
                  <a16:creationId xmlns:a16="http://schemas.microsoft.com/office/drawing/2014/main" id="{A18C855E-0CA7-1747-8897-6F82F8C7C54D}"/>
                </a:ext>
              </a:extLst>
            </p:cNvPr>
            <p:cNvSpPr txBox="1"/>
            <p:nvPr/>
          </p:nvSpPr>
          <p:spPr>
            <a:xfrm>
              <a:off x="659028" y="5867701"/>
              <a:ext cx="605302" cy="419474"/>
            </a:xfrm>
            <a:prstGeom prst="rect">
              <a:avLst/>
            </a:prstGeom>
            <a:noFill/>
          </p:spPr>
          <p:txBody>
            <a:bodyPr wrap="none" rtlCol="0">
              <a:spAutoFit/>
            </a:bodyPr>
            <a:lstStyle/>
            <a:p>
              <a:r>
                <a:rPr lang="en-US" dirty="0">
                  <a:solidFill>
                    <a:schemeClr val="bg1"/>
                  </a:solidFill>
                </a:rPr>
                <a:t>Low</a:t>
              </a:r>
            </a:p>
          </p:txBody>
        </p:sp>
        <p:sp>
          <p:nvSpPr>
            <p:cNvPr id="46" name="TextBox 45">
              <a:extLst>
                <a:ext uri="{FF2B5EF4-FFF2-40B4-BE49-F238E27FC236}">
                  <a16:creationId xmlns:a16="http://schemas.microsoft.com/office/drawing/2014/main" id="{11E8859B-E832-994C-A06B-8DF53A36BADB}"/>
                </a:ext>
              </a:extLst>
            </p:cNvPr>
            <p:cNvSpPr txBox="1"/>
            <p:nvPr/>
          </p:nvSpPr>
          <p:spPr>
            <a:xfrm>
              <a:off x="4727240" y="5859287"/>
              <a:ext cx="652341" cy="419474"/>
            </a:xfrm>
            <a:prstGeom prst="rect">
              <a:avLst/>
            </a:prstGeom>
            <a:noFill/>
          </p:spPr>
          <p:txBody>
            <a:bodyPr wrap="none" rtlCol="0">
              <a:spAutoFit/>
            </a:bodyPr>
            <a:lstStyle/>
            <a:p>
              <a:r>
                <a:rPr lang="en-US" dirty="0">
                  <a:solidFill>
                    <a:schemeClr val="bg1"/>
                  </a:solidFill>
                </a:rPr>
                <a:t>High</a:t>
              </a:r>
            </a:p>
          </p:txBody>
        </p:sp>
      </p:grpSp>
    </p:spTree>
    <p:extLst>
      <p:ext uri="{BB962C8B-B14F-4D97-AF65-F5344CB8AC3E}">
        <p14:creationId xmlns:p14="http://schemas.microsoft.com/office/powerpoint/2010/main" val="149435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3" name="Graphic 13" descr="Drawing Figure">
            <a:extLst>
              <a:ext uri="{FF2B5EF4-FFF2-40B4-BE49-F238E27FC236}">
                <a16:creationId xmlns:a16="http://schemas.microsoft.com/office/drawing/2014/main" id="{C44F56B9-1DBD-43EE-A3B4-B55E28265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1156092" y="5867701"/>
            <a:ext cx="1035908" cy="914400"/>
          </a:xfrm>
          <a:prstGeom prst="rect">
            <a:avLst/>
          </a:prstGeom>
        </p:spPr>
      </p:pic>
      <p:pic>
        <p:nvPicPr>
          <p:cNvPr id="23" name="Graphic 22" descr="Drawing Figure">
            <a:extLst>
              <a:ext uri="{FF2B5EF4-FFF2-40B4-BE49-F238E27FC236}">
                <a16:creationId xmlns:a16="http://schemas.microsoft.com/office/drawing/2014/main" id="{3BE0A367-84C3-F44C-A084-473D36A39D2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7990" y="3830380"/>
            <a:ext cx="914400" cy="914400"/>
          </a:xfrm>
          <a:prstGeom prst="rect">
            <a:avLst/>
          </a:prstGeom>
        </p:spPr>
      </p:pic>
      <p:pic>
        <p:nvPicPr>
          <p:cNvPr id="24" name="Picture 23">
            <a:extLst>
              <a:ext uri="{FF2B5EF4-FFF2-40B4-BE49-F238E27FC236}">
                <a16:creationId xmlns:a16="http://schemas.microsoft.com/office/drawing/2014/main" id="{FC5217FE-6879-7641-A60A-86633151BCB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4186" y="1146852"/>
            <a:ext cx="4061584" cy="3333158"/>
          </a:xfrm>
          <a:prstGeom prst="rect">
            <a:avLst/>
          </a:prstGeom>
          <a:ln>
            <a:noFill/>
          </a:ln>
          <a:effectLst>
            <a:softEdge rad="112500"/>
          </a:effectLst>
        </p:spPr>
      </p:pic>
      <p:pic>
        <p:nvPicPr>
          <p:cNvPr id="25" name="Picture 24">
            <a:extLst>
              <a:ext uri="{FF2B5EF4-FFF2-40B4-BE49-F238E27FC236}">
                <a16:creationId xmlns:a16="http://schemas.microsoft.com/office/drawing/2014/main" id="{CEBA4BEE-E63D-B449-8913-3730EE5BA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72" y="4034034"/>
            <a:ext cx="3089383" cy="1277648"/>
          </a:xfrm>
          <a:prstGeom prst="rect">
            <a:avLst/>
          </a:prstGeom>
          <a:ln>
            <a:noFill/>
          </a:ln>
          <a:effectLst>
            <a:softEdge rad="112500"/>
          </a:effectLst>
        </p:spPr>
      </p:pic>
      <p:pic>
        <p:nvPicPr>
          <p:cNvPr id="37" name="Picture 36">
            <a:extLst>
              <a:ext uri="{FF2B5EF4-FFF2-40B4-BE49-F238E27FC236}">
                <a16:creationId xmlns:a16="http://schemas.microsoft.com/office/drawing/2014/main" id="{5C891694-F121-D740-BC6E-B88D4FF3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8385" y="3331937"/>
            <a:ext cx="1533769" cy="1533769"/>
          </a:xfrm>
          <a:prstGeom prst="rect">
            <a:avLst/>
          </a:prstGeom>
          <a:ln>
            <a:noFill/>
          </a:ln>
          <a:effectLst>
            <a:softEdge rad="112500"/>
          </a:effectLst>
        </p:spPr>
      </p:pic>
      <p:sp>
        <p:nvSpPr>
          <p:cNvPr id="4" name="TextBox 3">
            <a:extLst>
              <a:ext uri="{FF2B5EF4-FFF2-40B4-BE49-F238E27FC236}">
                <a16:creationId xmlns:a16="http://schemas.microsoft.com/office/drawing/2014/main" id="{D018570E-4A4F-BE47-B279-3E659D17419C}"/>
              </a:ext>
            </a:extLst>
          </p:cNvPr>
          <p:cNvSpPr txBox="1"/>
          <p:nvPr/>
        </p:nvSpPr>
        <p:spPr>
          <a:xfrm>
            <a:off x="6241606" y="2436828"/>
            <a:ext cx="3164521" cy="1661993"/>
          </a:xfrm>
          <a:prstGeom prst="rect">
            <a:avLst/>
          </a:prstGeom>
          <a:noFill/>
        </p:spPr>
        <p:txBody>
          <a:bodyPr wrap="none" rtlCol="0">
            <a:spAutoFit/>
          </a:bodyPr>
          <a:lstStyle/>
          <a:p>
            <a:r>
              <a:rPr lang="en-US" sz="2000" dirty="0">
                <a:solidFill>
                  <a:schemeClr val="bg1"/>
                </a:solidFill>
              </a:rPr>
              <a:t>Thank you for your attention</a:t>
            </a:r>
          </a:p>
          <a:p>
            <a:endParaRPr lang="en-US" sz="2000" dirty="0">
              <a:solidFill>
                <a:schemeClr val="bg1"/>
              </a:solidFill>
            </a:endParaRPr>
          </a:p>
          <a:p>
            <a:r>
              <a:rPr lang="en-US" sz="2000" dirty="0">
                <a:solidFill>
                  <a:schemeClr val="bg1"/>
                </a:solidFill>
              </a:rPr>
              <a:t>Group B</a:t>
            </a:r>
          </a:p>
          <a:p>
            <a:r>
              <a:rPr lang="en-SG" sz="1400" dirty="0">
                <a:solidFill>
                  <a:schemeClr val="bg1"/>
                </a:solidFill>
              </a:rPr>
              <a:t>DEKSHINAMURTHY MEENAKSHI</a:t>
            </a:r>
          </a:p>
          <a:p>
            <a:r>
              <a:rPr lang="en-SG" sz="1400" dirty="0">
                <a:solidFill>
                  <a:schemeClr val="bg1"/>
                </a:solidFill>
              </a:rPr>
              <a:t>GRAILE OCAMPO REYES</a:t>
            </a:r>
          </a:p>
          <a:p>
            <a:r>
              <a:rPr lang="en-SG" sz="1400" dirty="0">
                <a:solidFill>
                  <a:schemeClr val="bg1"/>
                </a:solidFill>
              </a:rPr>
              <a:t>DANIEL SCHWAIGER</a:t>
            </a:r>
            <a:endParaRPr lang="en-US" sz="1400" dirty="0">
              <a:solidFill>
                <a:schemeClr val="bg1"/>
              </a:solidFill>
            </a:endParaRPr>
          </a:p>
        </p:txBody>
      </p:sp>
    </p:spTree>
    <p:extLst>
      <p:ext uri="{BB962C8B-B14F-4D97-AF65-F5344CB8AC3E}">
        <p14:creationId xmlns:p14="http://schemas.microsoft.com/office/powerpoint/2010/main" val="122182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47C063244C98438FA335C2F61B7524" ma:contentTypeVersion="2" ma:contentTypeDescription="Create a new document." ma:contentTypeScope="" ma:versionID="22c1be83ba1a6ae8e953e3854c088be9">
  <xsd:schema xmlns:xsd="http://www.w3.org/2001/XMLSchema" xmlns:xs="http://www.w3.org/2001/XMLSchema" xmlns:p="http://schemas.microsoft.com/office/2006/metadata/properties" xmlns:ns3="d1925a7f-10c7-4352-96c7-41e6ae410ccf" targetNamespace="http://schemas.microsoft.com/office/2006/metadata/properties" ma:root="true" ma:fieldsID="cf148e891e37a2bd54fd8c4b4ffa0cea" ns3:_="">
    <xsd:import namespace="d1925a7f-10c7-4352-96c7-41e6ae410cc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25a7f-10c7-4352-96c7-41e6ae410c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C10437-AB57-4B15-942B-083EBB04BD08}">
  <ds:schemaRefs>
    <ds:schemaRef ds:uri="http://schemas.microsoft.com/office/2006/documentManagement/types"/>
    <ds:schemaRef ds:uri="http://purl.org/dc/elements/1.1/"/>
    <ds:schemaRef ds:uri="http://schemas.microsoft.com/office/2006/metadata/properties"/>
    <ds:schemaRef ds:uri="d1925a7f-10c7-4352-96c7-41e6ae410ccf"/>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23BF665-139C-4A80-9571-25B273F41A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25a7f-10c7-4352-96c7-41e6ae410c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81C49D-4CF9-465D-B76D-599AAE4A6F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1959</TotalTime>
  <Words>754</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Adobe Fan Heiti Std B</vt:lpstr>
      <vt:lpstr>Arial</vt:lpstr>
      <vt:lpstr>Calibri</vt:lpstr>
      <vt:lpstr>Calibri Light</vt:lpstr>
      <vt:lpstr>Office Theme</vt:lpstr>
      <vt:lpstr>PowerPoint Presentation</vt:lpstr>
      <vt:lpstr> </vt:lpstr>
      <vt:lpstr> </vt:lpstr>
      <vt:lpstr> </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DEKSHINAMURTHY MEENAKSHI</dc:creator>
  <cp:lastModifiedBy>DANIEL SCHWAIGER</cp:lastModifiedBy>
  <cp:revision>57</cp:revision>
  <dcterms:created xsi:type="dcterms:W3CDTF">2020-06-03T02:42:25Z</dcterms:created>
  <dcterms:modified xsi:type="dcterms:W3CDTF">2020-06-09T08:27:22Z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0x0101006147C063244C98438FA335C2F61B7524</vt:lpwstr>
  </property>
</Properties>
</file>