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449" r:id="rId2"/>
    <p:sldId id="433" r:id="rId3"/>
    <p:sldId id="412" r:id="rId4"/>
    <p:sldId id="366" r:id="rId5"/>
    <p:sldId id="450" r:id="rId6"/>
    <p:sldId id="451" r:id="rId7"/>
    <p:sldId id="277" r:id="rId8"/>
    <p:sldId id="258" r:id="rId9"/>
    <p:sldId id="259" r:id="rId10"/>
    <p:sldId id="270" r:id="rId11"/>
    <p:sldId id="271" r:id="rId12"/>
    <p:sldId id="440" r:id="rId13"/>
    <p:sldId id="444" r:id="rId14"/>
    <p:sldId id="275" r:id="rId15"/>
    <p:sldId id="452" r:id="rId16"/>
    <p:sldId id="441" r:id="rId17"/>
    <p:sldId id="272" r:id="rId18"/>
    <p:sldId id="453" r:id="rId19"/>
    <p:sldId id="276" r:id="rId20"/>
    <p:sldId id="438" r:id="rId21"/>
    <p:sldId id="279" r:id="rId22"/>
    <p:sldId id="439" r:id="rId23"/>
    <p:sldId id="280" r:id="rId24"/>
    <p:sldId id="282" r:id="rId25"/>
    <p:sldId id="284" r:id="rId26"/>
    <p:sldId id="455" r:id="rId27"/>
    <p:sldId id="456" r:id="rId28"/>
    <p:sldId id="448" r:id="rId29"/>
    <p:sldId id="446" r:id="rId30"/>
    <p:sldId id="445" r:id="rId31"/>
    <p:sldId id="457" r:id="rId32"/>
    <p:sldId id="458" r:id="rId33"/>
    <p:sldId id="285" r:id="rId34"/>
    <p:sldId id="459" r:id="rId35"/>
    <p:sldId id="290" r:id="rId36"/>
    <p:sldId id="286" r:id="rId37"/>
    <p:sldId id="460" r:id="rId38"/>
    <p:sldId id="292" r:id="rId39"/>
    <p:sldId id="291" r:id="rId40"/>
    <p:sldId id="304" r:id="rId41"/>
    <p:sldId id="305" r:id="rId42"/>
    <p:sldId id="283" r:id="rId43"/>
    <p:sldId id="308" r:id="rId44"/>
    <p:sldId id="3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CRE  Marie" initials="DM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07" autoAdjust="0"/>
  </p:normalViewPr>
  <p:slideViewPr>
    <p:cSldViewPr snapToGrid="0">
      <p:cViewPr varScale="1">
        <p:scale>
          <a:sx n="64" d="100"/>
          <a:sy n="64" d="100"/>
        </p:scale>
        <p:origin x="-2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553F-6B53-47D2-AA7C-7ED8BE73AB6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39E3-FC0A-446E-BAA5-7F11A2C936B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507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e l'image des diapositives 1">
            <a:extLst>
              <a:ext uri="{FF2B5EF4-FFF2-40B4-BE49-F238E27FC236}">
                <a16:creationId xmlns:a16="http://schemas.microsoft.com/office/drawing/2014/main" xmlns="" id="{B09B10E3-ABE8-4B14-A7FF-93F453215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ce réservé des commentaires 2">
            <a:extLst>
              <a:ext uri="{FF2B5EF4-FFF2-40B4-BE49-F238E27FC236}">
                <a16:creationId xmlns:a16="http://schemas.microsoft.com/office/drawing/2014/main" xmlns="" id="{32146C52-E079-4F28-BC30-FD794E3A02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dirty="0"/>
          </a:p>
        </p:txBody>
      </p:sp>
      <p:sp>
        <p:nvSpPr>
          <p:cNvPr id="92164" name="Espace réservé du numéro de diapositive 3">
            <a:extLst>
              <a:ext uri="{FF2B5EF4-FFF2-40B4-BE49-F238E27FC236}">
                <a16:creationId xmlns:a16="http://schemas.microsoft.com/office/drawing/2014/main" xmlns="" id="{277D5661-DA37-47F8-9694-A6DBADA54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FEAB41-8923-437C-85BF-E480F9848ACF}" type="slidenum">
              <a:rPr lang="fr-BE" altLang="fr-FR">
                <a:latin typeface="Calibri" panose="020F0502020204030204" pitchFamily="34" charset="0"/>
              </a:rPr>
              <a:pPr eaLnBrk="1" hangingPunct="1"/>
              <a:t>2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2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6850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33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28C93-9DB4-4104-92CE-77863E8A95A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8456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35</a:t>
            </a:fld>
            <a:endParaRPr lang="fr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36</a:t>
            </a:fld>
            <a:endParaRPr lang="fr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38</a:t>
            </a:fld>
            <a:endParaRPr lang="fr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39</a:t>
            </a:fld>
            <a:endParaRPr lang="fr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40</a:t>
            </a:fld>
            <a:endParaRPr lang="fr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41</a:t>
            </a:fld>
            <a:endParaRPr lang="fr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42</a:t>
            </a:fld>
            <a:endParaRPr lang="fr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43</a:t>
            </a:fld>
            <a:endParaRPr lang="fr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44</a:t>
            </a:fld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e l'image des diapositives 1">
            <a:extLst>
              <a:ext uri="{FF2B5EF4-FFF2-40B4-BE49-F238E27FC236}">
                <a16:creationId xmlns:a16="http://schemas.microsoft.com/office/drawing/2014/main" xmlns="" id="{69BA468D-30B2-4FB2-9895-A3574DA688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ce réservé des commentaires 2">
            <a:extLst>
              <a:ext uri="{FF2B5EF4-FFF2-40B4-BE49-F238E27FC236}">
                <a16:creationId xmlns:a16="http://schemas.microsoft.com/office/drawing/2014/main" xmlns="" id="{FE683648-5AA3-4276-B44D-691DF447D4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/>
          </a:p>
        </p:txBody>
      </p:sp>
      <p:sp>
        <p:nvSpPr>
          <p:cNvPr id="100356" name="Espace réservé du numéro de diapositive 3">
            <a:extLst>
              <a:ext uri="{FF2B5EF4-FFF2-40B4-BE49-F238E27FC236}">
                <a16:creationId xmlns:a16="http://schemas.microsoft.com/office/drawing/2014/main" xmlns="" id="{12B685F4-D791-40EE-810D-7E2B43321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5A8441-836E-4F72-8E18-F6EEC653B9E5}" type="slidenum">
              <a:rPr lang="fr-BE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fr-BE" dirty="0" smtClean="0"/>
              <a:t>Rajouter</a:t>
            </a:r>
            <a:r>
              <a:rPr lang="fr-BE" baseline="0" dirty="0" smtClean="0"/>
              <a:t> à côté de chaque valeur la notation en couleur (n1, n2, f1, f2 </a:t>
            </a:r>
            <a:r>
              <a:rPr lang="fr-BE" baseline="0" dirty="0" err="1" smtClean="0"/>
              <a:t>etc</a:t>
            </a:r>
            <a:r>
              <a:rPr lang="fr-BE" baseline="0" dirty="0" smtClean="0"/>
              <a:t>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A53-BEAE-493E-B5CC-0CA4B3F7CCA7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430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4CE3-B25F-40FD-9CDA-CBE95E01B048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023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8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98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439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38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92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8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94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292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393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699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88D3-E65C-4C8A-A565-FFBC7F6F5D02}" type="datetimeFigureOut">
              <a:rPr lang="fr-BE" smtClean="0"/>
              <a:t>11/12/2018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8F8F0D-8F61-4C79-9937-2D0EB363AC15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1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3C50924-DFB1-43A4-89BD-CD3356B5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3676090"/>
            <a:ext cx="4804359" cy="22780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C815375-7304-4701-B48A-786B85447B59}"/>
              </a:ext>
            </a:extLst>
          </p:cNvPr>
          <p:cNvSpPr txBox="1"/>
          <p:nvPr/>
        </p:nvSpPr>
        <p:spPr>
          <a:xfrm>
            <a:off x="1414462" y="486062"/>
            <a:ext cx="936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/>
              <a:t>p.11 &amp; p.14: on utilise le « i » minuscule pour numéroter les observations (et non un I majuscule)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CF37A512-91C5-4A0D-8157-8A5F9F58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1317059"/>
            <a:ext cx="4804360" cy="22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09632"/>
              </p:ext>
            </p:extLst>
          </p:nvPr>
        </p:nvGraphicFramePr>
        <p:xfrm>
          <a:off x="3423028" y="283491"/>
          <a:ext cx="7936319" cy="489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4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4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72">
                <a:tc gridSpan="4"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(b) Distribution de fréquence (= tableau</a:t>
                      </a:r>
                      <a:r>
                        <a:rPr lang="fr-BE" baseline="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fr-BE" baseline="0" dirty="0" err="1">
                          <a:solidFill>
                            <a:schemeClr val="bg1"/>
                          </a:solidFill>
                        </a:rPr>
                        <a:t>transnumérisation</a:t>
                      </a:r>
                      <a:r>
                        <a:rPr lang="fr-BE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</a:p>
                    <a:p>
                      <a:pPr algn="ctr"/>
                      <a:r>
                        <a:rPr lang="fr-BE" b="1" baseline="0" dirty="0"/>
                        <a:t>(valeur absolue)</a:t>
                      </a:r>
                      <a:endParaRPr lang="fr-BE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</a:p>
                    <a:p>
                      <a:pPr algn="ctr"/>
                      <a:r>
                        <a:rPr lang="fr-BE" b="1" baseline="0" dirty="0"/>
                        <a:t>(fréquence relative)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dirty="0"/>
                    </a:p>
                    <a:p>
                      <a:pPr algn="ctr"/>
                      <a:r>
                        <a:rPr lang="fr-BE" dirty="0"/>
                        <a:t>Fréquences relatives (en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2</a:t>
                      </a:r>
                    </a:p>
                    <a:p>
                      <a:pPr algn="ctr"/>
                      <a:r>
                        <a:rPr lang="fr-BE" dirty="0"/>
                        <a:t>3</a:t>
                      </a:r>
                    </a:p>
                    <a:p>
                      <a:pPr algn="ctr"/>
                      <a:r>
                        <a:rPr lang="fr-BE" dirty="0"/>
                        <a:t>4</a:t>
                      </a:r>
                    </a:p>
                    <a:p>
                      <a:pPr algn="ctr"/>
                      <a:r>
                        <a:rPr lang="fr-BE" dirty="0"/>
                        <a:t>5</a:t>
                      </a:r>
                    </a:p>
                    <a:p>
                      <a:pPr algn="ctr"/>
                      <a:r>
                        <a:rPr lang="fr-BE" dirty="0"/>
                        <a:t>6</a:t>
                      </a:r>
                    </a:p>
                    <a:p>
                      <a:pPr algn="ctr"/>
                      <a:r>
                        <a:rPr lang="fr-BE" dirty="0"/>
                        <a:t>7</a:t>
                      </a:r>
                    </a:p>
                    <a:p>
                      <a:pPr algn="ctr"/>
                      <a:r>
                        <a:rPr lang="fr-BE" dirty="0"/>
                        <a:t>8</a:t>
                      </a:r>
                    </a:p>
                    <a:p>
                      <a:pPr algn="ctr"/>
                      <a:r>
                        <a:rPr lang="fr-BE" dirty="0"/>
                        <a:t>9</a:t>
                      </a:r>
                    </a:p>
                    <a:p>
                      <a:pPr algn="ctr"/>
                      <a:r>
                        <a:rPr lang="fr-B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099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baseline="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fr-BE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35223"/>
              </p:ext>
            </p:extLst>
          </p:nvPr>
        </p:nvGraphicFramePr>
        <p:xfrm>
          <a:off x="425108" y="283490"/>
          <a:ext cx="233206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1999">
                <a:tc gridSpan="2">
                  <a:txBody>
                    <a:bodyPr/>
                    <a:lstStyle/>
                    <a:p>
                      <a:pPr algn="l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(a)</a:t>
                      </a:r>
                      <a:r>
                        <a:rPr lang="fr-BE" sz="1600" b="1" baseline="0" dirty="0">
                          <a:solidFill>
                            <a:schemeClr val="bg1"/>
                          </a:solidFill>
                        </a:rPr>
                        <a:t> Série</a:t>
                      </a:r>
                      <a:endParaRPr lang="fr-B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97"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Ancienneté (Y</a:t>
                      </a:r>
                      <a:r>
                        <a:rPr lang="fr-BE" sz="1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42513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3375156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3100125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650469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073629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37032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xmlns="" id="{B3A48E02-D339-43CC-B288-20DBCFBA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158989"/>
              </p:ext>
            </p:extLst>
          </p:nvPr>
        </p:nvGraphicFramePr>
        <p:xfrm>
          <a:off x="3423028" y="283490"/>
          <a:ext cx="7936319" cy="489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4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4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72">
                <a:tc gridSpan="4"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(b) Distribution de fréquence (= tableau</a:t>
                      </a:r>
                      <a:r>
                        <a:rPr lang="fr-BE" baseline="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fr-BE" baseline="0" dirty="0" err="1">
                          <a:solidFill>
                            <a:schemeClr val="bg1"/>
                          </a:solidFill>
                        </a:rPr>
                        <a:t>transnumérisation</a:t>
                      </a:r>
                      <a:r>
                        <a:rPr lang="fr-BE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 err="1"/>
                        <a:t>y</a:t>
                      </a:r>
                      <a:r>
                        <a:rPr lang="fr-BE" b="1" baseline="-25000" dirty="0" err="1"/>
                        <a:t>j</a:t>
                      </a:r>
                      <a:endParaRPr lang="fr-BE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/>
                        <a:t>n</a:t>
                      </a:r>
                      <a:r>
                        <a:rPr lang="fr-BE" b="1" baseline="-25000" dirty="0"/>
                        <a:t>j </a:t>
                      </a:r>
                    </a:p>
                    <a:p>
                      <a:pPr algn="ctr"/>
                      <a:r>
                        <a:rPr lang="fr-BE" b="1" baseline="0" dirty="0" smtClean="0"/>
                        <a:t>fréquence </a:t>
                      </a:r>
                      <a:r>
                        <a:rPr lang="fr-BE" b="1" baseline="0" dirty="0"/>
                        <a:t>absolue)</a:t>
                      </a:r>
                      <a:endParaRPr lang="fr-BE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/>
                        <a:t>f</a:t>
                      </a:r>
                      <a:r>
                        <a:rPr lang="fr-BE" b="1" baseline="-25000" dirty="0"/>
                        <a:t>j</a:t>
                      </a:r>
                    </a:p>
                    <a:p>
                      <a:pPr algn="ctr"/>
                      <a:r>
                        <a:rPr lang="fr-BE" b="1" baseline="0" dirty="0"/>
                        <a:t>(fréquence relative)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Fréquences relatives (en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985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2</a:t>
                      </a:r>
                    </a:p>
                    <a:p>
                      <a:pPr algn="ctr"/>
                      <a:r>
                        <a:rPr lang="fr-BE" dirty="0"/>
                        <a:t>3</a:t>
                      </a:r>
                    </a:p>
                    <a:p>
                      <a:pPr algn="ctr"/>
                      <a:r>
                        <a:rPr lang="fr-BE" dirty="0"/>
                        <a:t>4</a:t>
                      </a:r>
                    </a:p>
                    <a:p>
                      <a:pPr algn="ctr"/>
                      <a:r>
                        <a:rPr lang="fr-BE" dirty="0"/>
                        <a:t>5</a:t>
                      </a:r>
                    </a:p>
                    <a:p>
                      <a:pPr algn="ctr"/>
                      <a:r>
                        <a:rPr lang="fr-BE" dirty="0"/>
                        <a:t>6</a:t>
                      </a:r>
                    </a:p>
                    <a:p>
                      <a:pPr algn="ctr"/>
                      <a:r>
                        <a:rPr lang="fr-BE" dirty="0"/>
                        <a:t>7</a:t>
                      </a:r>
                    </a:p>
                    <a:p>
                      <a:pPr algn="ctr"/>
                      <a:r>
                        <a:rPr lang="fr-BE" dirty="0"/>
                        <a:t>8</a:t>
                      </a:r>
                    </a:p>
                    <a:p>
                      <a:pPr algn="ctr"/>
                      <a:r>
                        <a:rPr lang="fr-BE" dirty="0"/>
                        <a:t>9</a:t>
                      </a:r>
                    </a:p>
                    <a:p>
                      <a:pPr algn="ctr"/>
                      <a:r>
                        <a:rPr lang="fr-B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4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0</a:t>
                      </a:r>
                    </a:p>
                    <a:p>
                      <a:pPr algn="ctr"/>
                      <a:r>
                        <a:rPr lang="fr-BE" dirty="0"/>
                        <a:t>0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0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5</a:t>
                      </a:r>
                    </a:p>
                    <a:p>
                      <a:pPr algn="ctr"/>
                      <a:r>
                        <a:rPr lang="fr-BE" dirty="0"/>
                        <a:t>2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0.27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  <a:p>
                      <a:pPr algn="ctr"/>
                      <a:r>
                        <a:rPr lang="fr-BE" dirty="0"/>
                        <a:t>0.00</a:t>
                      </a:r>
                    </a:p>
                    <a:p>
                      <a:pPr algn="ctr"/>
                      <a:r>
                        <a:rPr lang="fr-BE" dirty="0"/>
                        <a:t>0.00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  <a:p>
                      <a:pPr algn="ctr"/>
                      <a:r>
                        <a:rPr lang="fr-BE" dirty="0"/>
                        <a:t>0.00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  <a:p>
                      <a:pPr algn="ctr"/>
                      <a:r>
                        <a:rPr lang="fr-BE" dirty="0"/>
                        <a:t>0.33</a:t>
                      </a:r>
                    </a:p>
                    <a:p>
                      <a:pPr algn="ctr"/>
                      <a:r>
                        <a:rPr lang="fr-BE" dirty="0"/>
                        <a:t>0.13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27%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  <a:p>
                      <a:pPr algn="ctr"/>
                      <a:r>
                        <a:rPr lang="fr-BE" dirty="0"/>
                        <a:t>0%</a:t>
                      </a:r>
                    </a:p>
                    <a:p>
                      <a:pPr algn="ctr"/>
                      <a:r>
                        <a:rPr lang="fr-BE" dirty="0"/>
                        <a:t>0%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  <a:p>
                      <a:pPr algn="ctr"/>
                      <a:r>
                        <a:rPr lang="fr-BE" dirty="0"/>
                        <a:t>0%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  <a:p>
                      <a:pPr algn="ctr"/>
                      <a:r>
                        <a:rPr lang="fr-BE" dirty="0"/>
                        <a:t>33%</a:t>
                      </a:r>
                    </a:p>
                    <a:p>
                      <a:pPr algn="ctr"/>
                      <a:r>
                        <a:rPr lang="fr-BE" dirty="0"/>
                        <a:t>13%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099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BE" b="1" u="sng" dirty="0"/>
              <a:t>MODE</a:t>
            </a:r>
            <a:r>
              <a:rPr lang="fr-BE" dirty="0"/>
              <a:t>: classe/valeur la plus représentée.</a:t>
            </a:r>
          </a:p>
          <a:p>
            <a:pPr lvl="1">
              <a:buNone/>
            </a:pPr>
            <a:endParaRPr lang="fr-BE" sz="2400" dirty="0"/>
          </a:p>
          <a:p>
            <a:pPr lvl="1">
              <a:buNone/>
            </a:pPr>
            <a:endParaRPr lang="fr-BE" sz="2400" dirty="0"/>
          </a:p>
          <a:p>
            <a:r>
              <a:rPr lang="fr-BE" b="1" u="sng" dirty="0"/>
              <a:t>AVANTAGE</a:t>
            </a:r>
            <a:r>
              <a:rPr lang="fr-BE" dirty="0"/>
              <a:t>: insensible aux valeurs aberrantes (&gt;&lt; moyenne)</a:t>
            </a:r>
          </a:p>
          <a:p>
            <a:r>
              <a:rPr lang="fr-BE" b="1" u="sng" dirty="0"/>
              <a:t>INCONVENIENT</a:t>
            </a:r>
            <a:r>
              <a:rPr lang="fr-BE" dirty="0"/>
              <a:t>: insensible à TOUTES les autres valeurs de la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606817"/>
              </p:ext>
            </p:extLst>
          </p:nvPr>
        </p:nvGraphicFramePr>
        <p:xfrm>
          <a:off x="506388" y="475659"/>
          <a:ext cx="233206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1999">
                <a:tc gridSpan="2">
                  <a:txBody>
                    <a:bodyPr/>
                    <a:lstStyle/>
                    <a:p>
                      <a:pPr algn="l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(a)</a:t>
                      </a:r>
                      <a:r>
                        <a:rPr lang="fr-BE" sz="1600" b="1" baseline="0" dirty="0">
                          <a:solidFill>
                            <a:schemeClr val="bg1"/>
                          </a:solidFill>
                        </a:rPr>
                        <a:t> Série</a:t>
                      </a:r>
                      <a:endParaRPr lang="fr-B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97"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Ancienneté (Y</a:t>
                      </a:r>
                      <a:r>
                        <a:rPr lang="fr-BE" sz="1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42513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3375156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3100125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650469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073629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37032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409754" y="5311458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b="1" u="sng" dirty="0"/>
              <a:t>NOTATION</a:t>
            </a:r>
            <a:r>
              <a:rPr lang="fr-BE" sz="1600" dirty="0"/>
              <a:t>: </a:t>
            </a:r>
          </a:p>
          <a:p>
            <a:pPr algn="ctr"/>
            <a:r>
              <a:rPr lang="fr-BE" sz="1600" dirty="0"/>
              <a:t>- Indice i dans les séries statistiques</a:t>
            </a:r>
          </a:p>
          <a:p>
            <a:pPr algn="ctr"/>
            <a:r>
              <a:rPr lang="fr-BE" sz="1600" dirty="0"/>
              <a:t>- Indice j dans les distributions de fréquence</a:t>
            </a:r>
          </a:p>
        </p:txBody>
      </p:sp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xmlns="" id="{B3A48E02-D339-43CC-B288-20DBCFBA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240329"/>
              </p:ext>
            </p:extLst>
          </p:nvPr>
        </p:nvGraphicFramePr>
        <p:xfrm>
          <a:off x="3423029" y="274781"/>
          <a:ext cx="7936319" cy="489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4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4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72">
                <a:tc gridSpan="4"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(b) Distribution de fréquence (= tableau</a:t>
                      </a:r>
                      <a:r>
                        <a:rPr lang="fr-BE" baseline="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fr-BE" baseline="0" dirty="0" err="1">
                          <a:solidFill>
                            <a:schemeClr val="bg1"/>
                          </a:solidFill>
                        </a:rPr>
                        <a:t>transnumérisation</a:t>
                      </a:r>
                      <a:r>
                        <a:rPr lang="fr-BE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 err="1"/>
                        <a:t>y</a:t>
                      </a:r>
                      <a:r>
                        <a:rPr lang="fr-BE" b="1" baseline="-25000" dirty="0" err="1"/>
                        <a:t>j</a:t>
                      </a:r>
                      <a:endParaRPr lang="fr-BE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/>
                        <a:t>n</a:t>
                      </a:r>
                      <a:r>
                        <a:rPr lang="fr-BE" b="1" baseline="-25000" dirty="0"/>
                        <a:t>j </a:t>
                      </a:r>
                    </a:p>
                    <a:p>
                      <a:pPr algn="ctr"/>
                      <a:r>
                        <a:rPr lang="fr-BE" b="1" baseline="0" dirty="0"/>
                        <a:t>(valeur absolue)</a:t>
                      </a:r>
                      <a:endParaRPr lang="fr-BE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baseline="0" dirty="0"/>
                        <a:t>f</a:t>
                      </a:r>
                      <a:r>
                        <a:rPr lang="fr-BE" b="1" baseline="-25000" dirty="0"/>
                        <a:t>j</a:t>
                      </a:r>
                    </a:p>
                    <a:p>
                      <a:pPr algn="ctr"/>
                      <a:r>
                        <a:rPr lang="fr-BE" b="1" baseline="0" dirty="0"/>
                        <a:t>(fréquence relative)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Fréquences relatives (en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9856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2</a:t>
                      </a:r>
                    </a:p>
                    <a:p>
                      <a:pPr algn="ctr"/>
                      <a:r>
                        <a:rPr lang="fr-BE" dirty="0"/>
                        <a:t>3</a:t>
                      </a:r>
                    </a:p>
                    <a:p>
                      <a:pPr algn="ctr"/>
                      <a:r>
                        <a:rPr lang="fr-BE" dirty="0"/>
                        <a:t>4</a:t>
                      </a:r>
                    </a:p>
                    <a:p>
                      <a:pPr algn="ctr"/>
                      <a:r>
                        <a:rPr lang="fr-BE" dirty="0"/>
                        <a:t>5</a:t>
                      </a:r>
                    </a:p>
                    <a:p>
                      <a:pPr algn="ctr"/>
                      <a:r>
                        <a:rPr lang="fr-BE" dirty="0"/>
                        <a:t>6</a:t>
                      </a:r>
                    </a:p>
                    <a:p>
                      <a:pPr algn="ctr"/>
                      <a:r>
                        <a:rPr lang="fr-BE" dirty="0"/>
                        <a:t>7</a:t>
                      </a:r>
                    </a:p>
                    <a:p>
                      <a:pPr algn="ctr"/>
                      <a:r>
                        <a:rPr lang="fr-BE" dirty="0"/>
                        <a:t>8</a:t>
                      </a:r>
                    </a:p>
                    <a:p>
                      <a:pPr algn="ctr"/>
                      <a:r>
                        <a:rPr lang="fr-BE" dirty="0"/>
                        <a:t>9</a:t>
                      </a:r>
                    </a:p>
                    <a:p>
                      <a:pPr algn="ctr"/>
                      <a:r>
                        <a:rPr lang="fr-B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4 = n</a:t>
                      </a:r>
                      <a:r>
                        <a:rPr lang="fr-BE" baseline="-25000" dirty="0" smtClean="0"/>
                        <a:t>1</a:t>
                      </a:r>
                      <a:endParaRPr lang="fr-BE" baseline="-25000" dirty="0"/>
                    </a:p>
                    <a:p>
                      <a:pPr algn="ctr"/>
                      <a:r>
                        <a:rPr lang="fr-BE" dirty="0" smtClean="0"/>
                        <a:t>1 = n</a:t>
                      </a:r>
                      <a:r>
                        <a:rPr lang="fr-BE" baseline="-25000" dirty="0" smtClean="0"/>
                        <a:t>2</a:t>
                      </a:r>
                      <a:endParaRPr lang="fr-BE" baseline="-25000" dirty="0"/>
                    </a:p>
                    <a:p>
                      <a:pPr algn="ctr"/>
                      <a:r>
                        <a:rPr lang="fr-BE" dirty="0"/>
                        <a:t>0</a:t>
                      </a:r>
                    </a:p>
                    <a:p>
                      <a:pPr algn="ctr"/>
                      <a:r>
                        <a:rPr lang="fr-BE" dirty="0"/>
                        <a:t>0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0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  <a:p>
                      <a:pPr algn="ctr"/>
                      <a:r>
                        <a:rPr lang="fr-BE" dirty="0"/>
                        <a:t>5</a:t>
                      </a:r>
                    </a:p>
                    <a:p>
                      <a:pPr algn="ctr"/>
                      <a:r>
                        <a:rPr lang="fr-BE" dirty="0"/>
                        <a:t>2</a:t>
                      </a:r>
                    </a:p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0.27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  <a:p>
                      <a:pPr algn="ctr"/>
                      <a:r>
                        <a:rPr lang="fr-BE" dirty="0"/>
                        <a:t>0.00</a:t>
                      </a:r>
                    </a:p>
                    <a:p>
                      <a:pPr algn="ctr"/>
                      <a:r>
                        <a:rPr lang="fr-BE" dirty="0"/>
                        <a:t>0.00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  <a:p>
                      <a:pPr algn="ctr"/>
                      <a:r>
                        <a:rPr lang="fr-BE" dirty="0"/>
                        <a:t>0.00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  <a:p>
                      <a:pPr algn="ctr"/>
                      <a:r>
                        <a:rPr lang="fr-BE" dirty="0"/>
                        <a:t>0.33</a:t>
                      </a:r>
                    </a:p>
                    <a:p>
                      <a:pPr algn="ctr"/>
                      <a:r>
                        <a:rPr lang="fr-BE" dirty="0"/>
                        <a:t>0.13</a:t>
                      </a:r>
                    </a:p>
                    <a:p>
                      <a:pPr algn="ctr"/>
                      <a:r>
                        <a:rPr lang="fr-BE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27%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  <a:p>
                      <a:pPr algn="ctr"/>
                      <a:r>
                        <a:rPr lang="fr-BE" dirty="0"/>
                        <a:t>0%</a:t>
                      </a:r>
                    </a:p>
                    <a:p>
                      <a:pPr algn="ctr"/>
                      <a:r>
                        <a:rPr lang="fr-BE" dirty="0"/>
                        <a:t>0%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  <a:p>
                      <a:pPr algn="ctr"/>
                      <a:r>
                        <a:rPr lang="fr-BE" dirty="0"/>
                        <a:t>0%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  <a:p>
                      <a:pPr algn="ctr"/>
                      <a:r>
                        <a:rPr lang="fr-BE" dirty="0"/>
                        <a:t>33%</a:t>
                      </a:r>
                    </a:p>
                    <a:p>
                      <a:pPr algn="ctr"/>
                      <a:r>
                        <a:rPr lang="fr-BE" dirty="0"/>
                        <a:t>13%</a:t>
                      </a:r>
                    </a:p>
                    <a:p>
                      <a:pPr algn="ctr"/>
                      <a:r>
                        <a:rPr lang="fr-BE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099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15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AE5673-441B-4974-B640-42AA57BF0BE6}"/>
              </a:ext>
            </a:extLst>
          </p:cNvPr>
          <p:cNvSpPr/>
          <p:nvPr/>
        </p:nvSpPr>
        <p:spPr>
          <a:xfrm>
            <a:off x="3423029" y="3817898"/>
            <a:ext cx="3973451" cy="205462"/>
          </a:xfrm>
          <a:prstGeom prst="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80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1EC2C02-3019-4F24-A31D-74F8F6B5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1816578"/>
            <a:ext cx="9291215" cy="1049235"/>
          </a:xfrm>
        </p:spPr>
        <p:txBody>
          <a:bodyPr/>
          <a:lstStyle/>
          <a:p>
            <a:r>
              <a:rPr lang="fr-BE" dirty="0"/>
              <a:t>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0739A3F-2061-445B-AA66-918AB7EF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2341196"/>
            <a:ext cx="9291215" cy="3450613"/>
          </a:xfrm>
        </p:spPr>
        <p:txBody>
          <a:bodyPr/>
          <a:lstStyle/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sz="3200" dirty="0"/>
              <a:t>Ne pas confondre le mode et la fréquence associée au mode!</a:t>
            </a:r>
          </a:p>
        </p:txBody>
      </p:sp>
    </p:spTree>
    <p:extLst>
      <p:ext uri="{BB962C8B-B14F-4D97-AF65-F5344CB8AC3E}">
        <p14:creationId xmlns:p14="http://schemas.microsoft.com/office/powerpoint/2010/main" val="3325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75520" y="836712"/>
                <a:ext cx="8424936" cy="5637240"/>
              </a:xfrm>
            </p:spPr>
            <p:txBody>
              <a:bodyPr>
                <a:normAutofit fontScale="85000" lnSpcReduction="10000"/>
              </a:bodyPr>
              <a:lstStyle/>
              <a:p>
                <a:pPr algn="ctr">
                  <a:buNone/>
                </a:pPr>
                <a:r>
                  <a:rPr lang="fr-BE" b="1" u="sng" dirty="0"/>
                  <a:t>MOYENNE calculée à partir d’une série statistique</a:t>
                </a:r>
                <a:r>
                  <a:rPr lang="fr-BE" dirty="0"/>
                  <a:t>: = somme des valeurs divisées par le nombre de valeurs de la somme </a:t>
                </a:r>
              </a:p>
              <a:p>
                <a:pPr>
                  <a:buNone/>
                </a:pPr>
                <a:r>
                  <a:rPr lang="fr-BE" dirty="0"/>
                  <a:t>        </a:t>
                </a:r>
              </a:p>
              <a:p>
                <a:pPr>
                  <a:buNone/>
                </a:pPr>
                <a:endParaRPr lang="fr-BE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sz="35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BE" sz="3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BE" sz="35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BE" sz="35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BE" sz="3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sz="3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BE" sz="3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BE" sz="3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35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3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fr-BE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fr-BE" sz="3500" dirty="0"/>
              </a:p>
              <a:p>
                <a:pPr algn="ctr">
                  <a:buNone/>
                </a:pPr>
                <a:endParaRPr lang="fr-BE" dirty="0"/>
              </a:p>
              <a:p>
                <a:pPr algn="ctr">
                  <a:buNone/>
                </a:pPr>
                <a:endParaRPr lang="fr-BE" b="1" u="sng" dirty="0"/>
              </a:p>
              <a:p>
                <a:pPr algn="ctr">
                  <a:buNone/>
                </a:pPr>
                <a:endParaRPr lang="fr-BE" b="1" u="sng" dirty="0"/>
              </a:p>
              <a:p>
                <a:pPr algn="ctr">
                  <a:buNone/>
                </a:pPr>
                <a:endParaRPr lang="fr-BE" b="1" u="sng" dirty="0"/>
              </a:p>
              <a:p>
                <a:pPr>
                  <a:buNone/>
                </a:pPr>
                <a:endParaRPr lang="fr-BE" sz="1600" dirty="0"/>
              </a:p>
              <a:p>
                <a:pPr>
                  <a:buNone/>
                </a:pPr>
                <a:endParaRPr lang="fr-BE" sz="300" dirty="0"/>
              </a:p>
              <a:p>
                <a:pPr>
                  <a:buNone/>
                </a:pPr>
                <a:r>
                  <a:rPr lang="fr-BE" sz="1600" dirty="0"/>
                  <a:t>             </a:t>
                </a:r>
                <a:r>
                  <a:rPr lang="fr-BE" sz="2400" dirty="0"/>
                  <a:t>                                            </a:t>
                </a:r>
                <a:r>
                  <a:rPr lang="fr-BE" sz="1600" dirty="0"/>
                  <a:t>                                                             </a:t>
                </a:r>
              </a:p>
              <a:p>
                <a:pPr>
                  <a:buNone/>
                </a:pPr>
                <a:r>
                  <a:rPr lang="fr-BE" dirty="0"/>
                  <a:t>         </a:t>
                </a:r>
              </a:p>
              <a:p>
                <a:pPr>
                  <a:buNone/>
                </a:pPr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5520" y="836712"/>
                <a:ext cx="8424936" cy="5637240"/>
              </a:xfrm>
              <a:blipFill>
                <a:blip r:embed="rId3"/>
                <a:stretch>
                  <a:fillRect t="-21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480296" y="3655332"/>
                <a:ext cx="81369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/>
                  <a:t> n = effectif total</a:t>
                </a:r>
              </a:p>
              <a:p>
                <a:r>
                  <a:rPr lang="fr-BE" sz="2800" dirty="0"/>
                  <a:t> X</a:t>
                </a:r>
                <a:r>
                  <a:rPr lang="fr-BE" sz="2800" baseline="-25000" dirty="0"/>
                  <a:t>i</a:t>
                </a:r>
                <a:r>
                  <a:rPr lang="fr-BE" sz="2800" dirty="0"/>
                  <a:t> = les valeurs que peut prendre la variable</a:t>
                </a:r>
              </a:p>
              <a:p>
                <a:r>
                  <a:rPr lang="fr-BE" sz="2800" dirty="0"/>
                  <a:t> i = numéro de la donnée</a:t>
                </a:r>
              </a:p>
              <a:p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BE" sz="2800" dirty="0"/>
                  <a:t> = moyenne de l’échantillon</a:t>
                </a:r>
              </a:p>
              <a:p>
                <a:r>
                  <a:rPr lang="fr-BE" sz="2800" dirty="0"/>
                  <a:t>  </a:t>
                </a:r>
                <a:endParaRPr lang="fr-BE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96" y="3655332"/>
                <a:ext cx="8136904" cy="2246769"/>
              </a:xfrm>
              <a:prstGeom prst="rect">
                <a:avLst/>
              </a:prstGeom>
              <a:blipFill>
                <a:blip r:embed="rId4"/>
                <a:stretch>
                  <a:fillRect l="-449" t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id="{173BBD96-90A7-4B97-B0CF-285791682C7C}"/>
                  </a:ext>
                </a:extLst>
              </p:cNvPr>
              <p:cNvSpPr txBox="1"/>
              <p:nvPr/>
            </p:nvSpPr>
            <p:spPr>
              <a:xfrm>
                <a:off x="4343710" y="2438676"/>
                <a:ext cx="4410075" cy="76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30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3000" i="1">
                            <a:latin typeface="Cambria Math" panose="02040503050406030204" pitchFamily="18" charset="0"/>
                          </a:rPr>
                          <m:t>𝑠𝑜𝑚𝑚𝑒</m:t>
                        </m:r>
                        <m:r>
                          <a:rPr lang="fr-BE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3000" i="1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fr-BE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3000" i="1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</m:num>
                      <m:den>
                        <m:r>
                          <a:rPr lang="fr-BE" sz="3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BE" sz="30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73BBD96-90A7-4B97-B0CF-28579168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10" y="2438676"/>
                <a:ext cx="4410075" cy="763992"/>
              </a:xfrm>
              <a:prstGeom prst="rect">
                <a:avLst/>
              </a:prstGeom>
              <a:blipFill>
                <a:blip r:embed="rId5"/>
                <a:stretch>
                  <a:fillRect l="-3320" b="-960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5FF88F0D-F5F1-494D-A583-7CD772869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7351" y="2572500"/>
                <a:ext cx="9291215" cy="3450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1+5+2+8+8+9+9+1+1+1+8+8+7+10+8</m:t>
                          </m:r>
                        </m:num>
                        <m:den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fr-BE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FF88F0D-F5F1-494D-A583-7CD772869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7351" y="2572500"/>
                <a:ext cx="9291215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B35D13A0-C313-4905-82A7-BCAD222A5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169760"/>
              </p:ext>
            </p:extLst>
          </p:nvPr>
        </p:nvGraphicFramePr>
        <p:xfrm>
          <a:off x="816575" y="617173"/>
          <a:ext cx="233206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1999">
                <a:tc gridSpan="2">
                  <a:txBody>
                    <a:bodyPr/>
                    <a:lstStyle/>
                    <a:p>
                      <a:pPr algn="l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(a)</a:t>
                      </a:r>
                      <a:r>
                        <a:rPr lang="fr-BE" sz="1600" b="1" baseline="0" dirty="0">
                          <a:solidFill>
                            <a:schemeClr val="bg1"/>
                          </a:solidFill>
                        </a:rPr>
                        <a:t> Série</a:t>
                      </a:r>
                      <a:endParaRPr lang="fr-B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97"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Ancienneté (Y</a:t>
                      </a:r>
                      <a:r>
                        <a:rPr lang="fr-BE" sz="1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42513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3375156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3100125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650469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073629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3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8626EDF-6161-4B94-AE3D-30C18D63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Erratum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1265F0E-D8DB-47FA-B7A7-A01A59E9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BE" dirty="0"/>
          </a:p>
          <a:p>
            <a:pPr marL="0" indent="0" algn="ctr">
              <a:buNone/>
            </a:pPr>
            <a:endParaRPr lang="fr-BE" dirty="0"/>
          </a:p>
          <a:p>
            <a:pPr algn="ctr"/>
            <a:r>
              <a:rPr lang="fr-BE" dirty="0"/>
              <a:t>P.34: La variable « ancienneté » s’appelle « Y</a:t>
            </a:r>
            <a:r>
              <a:rPr lang="fr-BE" baseline="-25000" dirty="0"/>
              <a:t>i</a:t>
            </a:r>
            <a:r>
              <a:rPr lang="fr-BE" dirty="0"/>
              <a:t> » et non « X</a:t>
            </a:r>
            <a:r>
              <a:rPr lang="fr-BE" baseline="-25000" dirty="0"/>
              <a:t>i</a:t>
            </a:r>
            <a:r>
              <a:rPr lang="fr-BE" dirty="0"/>
              <a:t> » (cf. Table 1.1)</a:t>
            </a:r>
          </a:p>
          <a:p>
            <a:pPr algn="ctr"/>
            <a:r>
              <a:rPr lang="fr-BE" dirty="0"/>
              <a:t>P.35: Dans le tableau de fréquence de l’âge (variable X</a:t>
            </a:r>
            <a:r>
              <a:rPr lang="fr-BE" baseline="-25000" dirty="0"/>
              <a:t>i</a:t>
            </a:r>
            <a:r>
              <a:rPr lang="fr-BE" dirty="0"/>
              <a:t>), la notation requise est « </a:t>
            </a:r>
            <a:r>
              <a:rPr lang="fr-BE" dirty="0" err="1"/>
              <a:t>x</a:t>
            </a:r>
            <a:r>
              <a:rPr lang="fr-BE" baseline="-25000" dirty="0" err="1"/>
              <a:t>j</a:t>
            </a:r>
            <a:r>
              <a:rPr lang="fr-BE" dirty="0"/>
              <a:t> » et non « </a:t>
            </a:r>
            <a:r>
              <a:rPr lang="fr-BE" dirty="0" err="1"/>
              <a:t>y</a:t>
            </a:r>
            <a:r>
              <a:rPr lang="fr-BE" baseline="-25000" dirty="0" err="1"/>
              <a:t>j</a:t>
            </a:r>
            <a:r>
              <a:rPr lang="fr-BE" dirty="0"/>
              <a:t> ». </a:t>
            </a:r>
          </a:p>
          <a:p>
            <a:pPr algn="ctr"/>
            <a:endParaRPr lang="fr-BE" baseline="-25000" dirty="0"/>
          </a:p>
        </p:txBody>
      </p:sp>
    </p:spTree>
    <p:extLst>
      <p:ext uri="{BB962C8B-B14F-4D97-AF65-F5344CB8AC3E}">
        <p14:creationId xmlns:p14="http://schemas.microsoft.com/office/powerpoint/2010/main" val="26331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692696"/>
                <a:ext cx="10161592" cy="5781256"/>
              </a:xfrm>
            </p:spPr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fr-BE" b="1" u="sng" dirty="0"/>
                  <a:t>MOYENNE calculée à partir de données présentées sous forme de distribution de fréquences</a:t>
                </a:r>
                <a:r>
                  <a:rPr lang="fr-BE" dirty="0"/>
                  <a:t>: </a:t>
                </a:r>
              </a:p>
              <a:p>
                <a:pPr algn="ctr">
                  <a:buNone/>
                </a:pPr>
                <a:r>
                  <a:rPr lang="fr-BE" dirty="0"/>
                  <a:t>= lorsque très grand nombre de données</a:t>
                </a:r>
              </a:p>
              <a:p>
                <a:endParaRPr lang="fr-BE" dirty="0"/>
              </a:p>
              <a:p>
                <a:r>
                  <a:rPr lang="fr-BE" dirty="0"/>
                  <a:t>Calcul sur base de fréquences absolues (</a:t>
                </a:r>
                <a:r>
                  <a:rPr lang="fr-BE" dirty="0" err="1"/>
                  <a:t>n</a:t>
                </a:r>
                <a:r>
                  <a:rPr lang="fr-BE" baseline="-25000" dirty="0" err="1"/>
                  <a:t>j</a:t>
                </a:r>
                <a:r>
                  <a:rPr lang="fr-BE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B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BE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BE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BE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BE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BE" dirty="0"/>
                  <a:t>                                   </a:t>
                </a:r>
              </a:p>
              <a:p>
                <a:r>
                  <a:rPr lang="fr-BE" dirty="0"/>
                  <a:t>Calcul sur base de fréquences relatives (f</a:t>
                </a:r>
                <a:r>
                  <a:rPr lang="fr-BE" baseline="-25000" dirty="0"/>
                  <a:t>j</a:t>
                </a:r>
                <a:r>
                  <a:rPr lang="fr-BE" dirty="0"/>
                  <a:t>)</a:t>
                </a:r>
              </a:p>
              <a:p>
                <a:endParaRPr lang="fr-BE" sz="1400" dirty="0"/>
              </a:p>
              <a:p>
                <a:pPr algn="ctr">
                  <a:buNone/>
                </a:pPr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BE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fr-BE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BE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fr-BE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692696"/>
                <a:ext cx="10161592" cy="5781256"/>
              </a:xfrm>
              <a:blipFill>
                <a:blip r:embed="rId3"/>
                <a:stretch>
                  <a:fillRect l="-540" t="-105" r="-24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FF88F0D-F5F1-494D-A583-7CD77286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32" y="1102929"/>
            <a:ext cx="10272335" cy="4143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BE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id="{2BB71113-F1FA-4C68-9B9F-3BF8B854C187}"/>
                  </a:ext>
                </a:extLst>
              </p:cNvPr>
              <p:cNvSpPr txBox="1"/>
              <p:nvPr/>
            </p:nvSpPr>
            <p:spPr>
              <a:xfrm>
                <a:off x="2901043" y="2239577"/>
                <a:ext cx="7217228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BE" sz="2800" i="1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fr-B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B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endParaRPr lang="fr-BE" sz="2800" b="1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BB71113-F1FA-4C68-9B9F-3BF8B854C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43" y="2239577"/>
                <a:ext cx="7217228" cy="721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5425E5A5-B908-4477-9804-327B4FEFDA14}"/>
                  </a:ext>
                </a:extLst>
              </p:cNvPr>
              <p:cNvSpPr txBox="1"/>
              <p:nvPr/>
            </p:nvSpPr>
            <p:spPr>
              <a:xfrm>
                <a:off x="2487385" y="2250157"/>
                <a:ext cx="7298872" cy="72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BE" sz="2800" i="1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fr-B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B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B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BE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fr-BE" sz="2800" b="1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fr-BE" sz="2800" b="1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1" i="1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fr-B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425E5A5-B908-4477-9804-327B4FEF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385" y="2250157"/>
                <a:ext cx="7298872" cy="721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8E4C85F6-92BB-4035-88B7-C13BAB1F7FED}"/>
                  </a:ext>
                </a:extLst>
              </p:cNvPr>
              <p:cNvSpPr txBox="1"/>
              <p:nvPr/>
            </p:nvSpPr>
            <p:spPr>
              <a:xfrm>
                <a:off x="2672441" y="1272691"/>
                <a:ext cx="7217228" cy="676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BE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fr-B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1+5+2+8+8+9+9+1+1+1+8+8+7+10+8</m:t>
                          </m:r>
                        </m:num>
                        <m:den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fr-B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E4C85F6-92BB-4035-88B7-C13BAB1F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441" y="1272691"/>
                <a:ext cx="7217228" cy="676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0B54D22C-B441-4F02-8B3E-7A8975745BFE}"/>
                  </a:ext>
                </a:extLst>
              </p:cNvPr>
              <p:cNvSpPr txBox="1"/>
              <p:nvPr/>
            </p:nvSpPr>
            <p:spPr>
              <a:xfrm>
                <a:off x="2487385" y="3244904"/>
                <a:ext cx="8719457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fr-BE" sz="2400" i="1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m:rPr>
                          <m:nor/>
                        </m:rPr>
                        <a:rPr lang="fr-B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fr-BE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B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fr-B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BE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BE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BE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BE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BE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BE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fr-BE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BE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fr-B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B54D22C-B441-4F02-8B3E-7A8975745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385" y="3244904"/>
                <a:ext cx="8719457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3F19D688-F4F4-4EF2-BA5B-BBC58F24B6BA}"/>
              </a:ext>
            </a:extLst>
          </p:cNvPr>
          <p:cNvSpPr/>
          <p:nvPr/>
        </p:nvSpPr>
        <p:spPr>
          <a:xfrm rot="10800000">
            <a:off x="1937657" y="3508464"/>
            <a:ext cx="549728" cy="377708"/>
          </a:xfrm>
          <a:prstGeom prst="rightArrow">
            <a:avLst>
              <a:gd name="adj1" fmla="val 44236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8353259-BC34-4F06-AF62-DF13452F2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33" y="3238483"/>
            <a:ext cx="1695450" cy="800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626F3B46-A196-4563-890D-3AFBEBE94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33" y="4468644"/>
            <a:ext cx="1695450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9FA7CF9A-5D95-459A-863E-316193E44218}"/>
                  </a:ext>
                </a:extLst>
              </p:cNvPr>
              <p:cNvSpPr txBox="1"/>
              <p:nvPr/>
            </p:nvSpPr>
            <p:spPr>
              <a:xfrm>
                <a:off x="2603038" y="4437334"/>
                <a:ext cx="8719457" cy="65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BE" sz="2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m:rPr>
                        <m:nor/>
                      </m:rPr>
                      <a:rPr lang="fr-B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fr-B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B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B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B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fr-B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fr-B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sz="24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fr-B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FA7CF9A-5D95-459A-863E-316193E4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038" y="4437334"/>
                <a:ext cx="8719457" cy="653577"/>
              </a:xfrm>
              <a:prstGeom prst="rect">
                <a:avLst/>
              </a:prstGeom>
              <a:blipFill>
                <a:blip r:embed="rId8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èche : droite 11">
            <a:extLst>
              <a:ext uri="{FF2B5EF4-FFF2-40B4-BE49-F238E27FC236}">
                <a16:creationId xmlns:a16="http://schemas.microsoft.com/office/drawing/2014/main" xmlns="" id="{0C076C36-8311-431E-B971-EA9E1C41AA19}"/>
              </a:ext>
            </a:extLst>
          </p:cNvPr>
          <p:cNvSpPr/>
          <p:nvPr/>
        </p:nvSpPr>
        <p:spPr>
          <a:xfrm rot="10800000">
            <a:off x="1937657" y="4575218"/>
            <a:ext cx="549728" cy="377708"/>
          </a:xfrm>
          <a:prstGeom prst="rightArrow">
            <a:avLst>
              <a:gd name="adj1" fmla="val 44236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82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 animBg="1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Inconvénients de la moyenne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0861" y="2015732"/>
            <a:ext cx="9810427" cy="3450613"/>
          </a:xfrm>
        </p:spPr>
        <p:txBody>
          <a:bodyPr>
            <a:normAutofit/>
          </a:bodyPr>
          <a:lstStyle/>
          <a:p>
            <a:pPr algn="just"/>
            <a:r>
              <a:rPr lang="fr-BE" dirty="0"/>
              <a:t>Sensible aux valeurs aberrantes</a:t>
            </a:r>
          </a:p>
          <a:p>
            <a:pPr algn="just"/>
            <a:r>
              <a:rPr lang="fr-BE" dirty="0"/>
              <a:t>Peu représentatif d’une distribution</a:t>
            </a:r>
            <a:r>
              <a:rPr lang="fr-BE" b="1" dirty="0"/>
              <a:t> non symétrique </a:t>
            </a:r>
            <a:r>
              <a:rPr lang="fr-BE" dirty="0"/>
              <a:t>ou</a:t>
            </a:r>
            <a:r>
              <a:rPr lang="fr-BE" b="1" dirty="0"/>
              <a:t> multimodale</a:t>
            </a:r>
          </a:p>
          <a:p>
            <a:pPr algn="just"/>
            <a:endParaRPr lang="fr-BE" dirty="0"/>
          </a:p>
          <a:p>
            <a:pPr algn="just"/>
            <a:endParaRPr lang="fr-BE" dirty="0"/>
          </a:p>
          <a:p>
            <a:pPr algn="just"/>
            <a:endParaRPr lang="fr-BE" dirty="0"/>
          </a:p>
          <a:p>
            <a:pPr algn="just"/>
            <a:r>
              <a:rPr lang="fr-BE" dirty="0"/>
              <a:t>Représente parfaitement une distribution</a:t>
            </a:r>
            <a:r>
              <a:rPr lang="fr-BE" b="1" u="sng" dirty="0"/>
              <a:t> </a:t>
            </a:r>
            <a:r>
              <a:rPr lang="fr-BE" b="1" dirty="0"/>
              <a:t>normale</a:t>
            </a:r>
            <a:r>
              <a:rPr lang="fr-BE" dirty="0"/>
              <a:t>  (uni-modale et symétrique)</a:t>
            </a:r>
          </a:p>
          <a:p>
            <a:pPr algn="just"/>
            <a:endParaRPr lang="fr-BE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135560" y="299695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fr-BE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A87EC7AB-33A0-4359-A235-5880089B2A0E}"/>
              </a:ext>
            </a:extLst>
          </p:cNvPr>
          <p:cNvSpPr txBox="1">
            <a:spLocks/>
          </p:cNvSpPr>
          <p:nvPr/>
        </p:nvSpPr>
        <p:spPr>
          <a:xfrm>
            <a:off x="1449206" y="325269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Avantages de la moyenne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DED65458-4989-4DD8-B577-6D82F8CE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62" y="1486896"/>
            <a:ext cx="4653756" cy="203391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F6DCDF5-FDB8-478F-8A62-28D5FE920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88" y="2142632"/>
            <a:ext cx="6774814" cy="3910849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8060BB45-64B5-446D-9E92-C3D0F1691F08}"/>
              </a:ext>
            </a:extLst>
          </p:cNvPr>
          <p:cNvCxnSpPr>
            <a:cxnSpLocks/>
          </p:cNvCxnSpPr>
          <p:nvPr/>
        </p:nvCxnSpPr>
        <p:spPr>
          <a:xfrm>
            <a:off x="580890" y="3696875"/>
            <a:ext cx="702637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012" name="Titre 1">
            <a:extLst>
              <a:ext uri="{FF2B5EF4-FFF2-40B4-BE49-F238E27FC236}">
                <a16:creationId xmlns:a16="http://schemas.microsoft.com/office/drawing/2014/main" xmlns="" id="{E8F92496-6D59-4839-9100-CA408547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82" y="497376"/>
            <a:ext cx="9291215" cy="1049235"/>
          </a:xfrm>
        </p:spPr>
        <p:txBody>
          <a:bodyPr/>
          <a:lstStyle/>
          <a:p>
            <a:pPr eaLnBrk="1" hangingPunct="1"/>
            <a:r>
              <a:rPr lang="fr-BE" altLang="fr-FR" dirty="0"/>
              <a:t>Méthode d’interpolation linéaire</a:t>
            </a:r>
          </a:p>
        </p:txBody>
      </p:sp>
      <p:sp>
        <p:nvSpPr>
          <p:cNvPr id="43013" name="Espace réservé du contenu 2">
            <a:extLst>
              <a:ext uri="{FF2B5EF4-FFF2-40B4-BE49-F238E27FC236}">
                <a16:creationId xmlns:a16="http://schemas.microsoft.com/office/drawing/2014/main" xmlns="" id="{0DE644CA-6066-43B1-A5B6-2BA1AE7D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690" y="1527519"/>
            <a:ext cx="8229600" cy="4525962"/>
          </a:xfrm>
        </p:spPr>
        <p:txBody>
          <a:bodyPr/>
          <a:lstStyle/>
          <a:p>
            <a:pPr eaLnBrk="1" hangingPunct="1"/>
            <a:r>
              <a:rPr lang="fr-BE" altLang="fr-FR" dirty="0"/>
              <a:t>Déterminez le 3</a:t>
            </a:r>
            <a:r>
              <a:rPr lang="fr-BE" altLang="fr-FR" baseline="30000" dirty="0"/>
              <a:t>ème</a:t>
            </a:r>
            <a:r>
              <a:rPr lang="fr-BE" altLang="fr-FR" dirty="0"/>
              <a:t> quartile.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176E2D52-6858-4369-B20E-42B027FE9DCA}"/>
              </a:ext>
            </a:extLst>
          </p:cNvPr>
          <p:cNvCxnSpPr>
            <a:cxnSpLocks/>
          </p:cNvCxnSpPr>
          <p:nvPr/>
        </p:nvCxnSpPr>
        <p:spPr>
          <a:xfrm>
            <a:off x="580890" y="3004640"/>
            <a:ext cx="702637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FA4D9AF5-E541-4976-8627-0B395ECBE9C7}"/>
              </a:ext>
            </a:extLst>
          </p:cNvPr>
          <p:cNvCxnSpPr>
            <a:cxnSpLocks/>
          </p:cNvCxnSpPr>
          <p:nvPr/>
        </p:nvCxnSpPr>
        <p:spPr>
          <a:xfrm>
            <a:off x="2587974" y="3725384"/>
            <a:ext cx="0" cy="1719225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95612CC9-DF3C-4414-9AC6-AAB3900AE2C3}"/>
              </a:ext>
            </a:extLst>
          </p:cNvPr>
          <p:cNvCxnSpPr>
            <a:cxnSpLocks/>
          </p:cNvCxnSpPr>
          <p:nvPr/>
        </p:nvCxnSpPr>
        <p:spPr>
          <a:xfrm>
            <a:off x="3638849" y="3051545"/>
            <a:ext cx="0" cy="2393064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Losange 31">
            <a:extLst>
              <a:ext uri="{FF2B5EF4-FFF2-40B4-BE49-F238E27FC236}">
                <a16:creationId xmlns:a16="http://schemas.microsoft.com/office/drawing/2014/main" xmlns="" id="{5F824A9B-5897-4B84-81FC-A9F951B9ECE4}"/>
              </a:ext>
            </a:extLst>
          </p:cNvPr>
          <p:cNvSpPr/>
          <p:nvPr/>
        </p:nvSpPr>
        <p:spPr>
          <a:xfrm>
            <a:off x="3495181" y="2896690"/>
            <a:ext cx="287337" cy="215900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 dirty="0"/>
          </a:p>
        </p:txBody>
      </p:sp>
      <p:sp>
        <p:nvSpPr>
          <p:cNvPr id="33" name="Losange 32">
            <a:extLst>
              <a:ext uri="{FF2B5EF4-FFF2-40B4-BE49-F238E27FC236}">
                <a16:creationId xmlns:a16="http://schemas.microsoft.com/office/drawing/2014/main" xmlns="" id="{CBCB86EB-D5B4-4FE2-9FCB-5412C24A369F}"/>
              </a:ext>
            </a:extLst>
          </p:cNvPr>
          <p:cNvSpPr/>
          <p:nvPr/>
        </p:nvSpPr>
        <p:spPr>
          <a:xfrm>
            <a:off x="2444306" y="3583675"/>
            <a:ext cx="287337" cy="215900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9B1A894-0A8E-4164-ABE0-A93EC3CDDB1A}"/>
              </a:ext>
            </a:extLst>
          </p:cNvPr>
          <p:cNvSpPr/>
          <p:nvPr/>
        </p:nvSpPr>
        <p:spPr>
          <a:xfrm>
            <a:off x="8507902" y="2099786"/>
            <a:ext cx="1435283" cy="283099"/>
          </a:xfrm>
          <a:prstGeom prst="rect">
            <a:avLst/>
          </a:prstGeom>
          <a:solidFill>
            <a:schemeClr val="accent6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046AE68-38FF-4A2D-8BC5-45BA1FB9553C}"/>
              </a:ext>
            </a:extLst>
          </p:cNvPr>
          <p:cNvSpPr/>
          <p:nvPr/>
        </p:nvSpPr>
        <p:spPr>
          <a:xfrm>
            <a:off x="8507902" y="2416190"/>
            <a:ext cx="1435283" cy="233465"/>
          </a:xfrm>
          <a:prstGeom prst="rect">
            <a:avLst/>
          </a:prstGeom>
          <a:solidFill>
            <a:schemeClr val="accent6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3AB881C-99C7-4B12-A0BF-656BC250924D}"/>
              </a:ext>
            </a:extLst>
          </p:cNvPr>
          <p:cNvSpPr/>
          <p:nvPr/>
        </p:nvSpPr>
        <p:spPr>
          <a:xfrm>
            <a:off x="11502399" y="2409520"/>
            <a:ext cx="507819" cy="240253"/>
          </a:xfrm>
          <a:prstGeom prst="rect">
            <a:avLst/>
          </a:prstGeom>
          <a:solidFill>
            <a:schemeClr val="accent6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xmlns="" id="{48E925BA-6BA5-4FD0-A7F3-AA378B7CD4E6}"/>
              </a:ext>
            </a:extLst>
          </p:cNvPr>
          <p:cNvCxnSpPr>
            <a:cxnSpLocks/>
          </p:cNvCxnSpPr>
          <p:nvPr/>
        </p:nvCxnSpPr>
        <p:spPr>
          <a:xfrm>
            <a:off x="641070" y="3429000"/>
            <a:ext cx="71241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xmlns="" id="{39F5DC7E-14C9-4A66-B9D8-26B7046F1019}"/>
              </a:ext>
            </a:extLst>
          </p:cNvPr>
          <p:cNvCxnSpPr>
            <a:cxnSpLocks/>
          </p:cNvCxnSpPr>
          <p:nvPr/>
        </p:nvCxnSpPr>
        <p:spPr>
          <a:xfrm>
            <a:off x="3009706" y="3429000"/>
            <a:ext cx="0" cy="2015609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011" name="ZoneTexte 43010">
            <a:extLst>
              <a:ext uri="{FF2B5EF4-FFF2-40B4-BE49-F238E27FC236}">
                <a16:creationId xmlns:a16="http://schemas.microsoft.com/office/drawing/2014/main" xmlns="" id="{14287224-AE2E-40B7-A675-90A6B97B380A}"/>
              </a:ext>
            </a:extLst>
          </p:cNvPr>
          <p:cNvSpPr txBox="1"/>
          <p:nvPr/>
        </p:nvSpPr>
        <p:spPr>
          <a:xfrm>
            <a:off x="2848488" y="5437559"/>
            <a:ext cx="45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3014" name="ZoneTexte 43013">
            <a:extLst>
              <a:ext uri="{FF2B5EF4-FFF2-40B4-BE49-F238E27FC236}">
                <a16:creationId xmlns:a16="http://schemas.microsoft.com/office/drawing/2014/main" xmlns="" id="{31DA44F0-A956-48B5-AC2A-E5BABAEBC6ED}"/>
              </a:ext>
            </a:extLst>
          </p:cNvPr>
          <p:cNvSpPr txBox="1"/>
          <p:nvPr/>
        </p:nvSpPr>
        <p:spPr>
          <a:xfrm>
            <a:off x="8224905" y="3845577"/>
            <a:ext cx="3197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.244 = 20000</a:t>
            </a:r>
          </a:p>
          <a:p>
            <a:endParaRPr lang="fr-BE" dirty="0"/>
          </a:p>
          <a:p>
            <a:pPr algn="ctr"/>
            <a:endParaRPr lang="fr-BE" dirty="0"/>
          </a:p>
          <a:p>
            <a:pPr algn="ctr"/>
            <a:r>
              <a:rPr lang="fr-BE" dirty="0"/>
              <a:t>.001 = 81,97</a:t>
            </a:r>
          </a:p>
          <a:p>
            <a:pPr algn="ctr"/>
            <a:endParaRPr lang="fr-BE" dirty="0"/>
          </a:p>
          <a:p>
            <a:pPr algn="ctr"/>
            <a:endParaRPr lang="fr-BE" dirty="0"/>
          </a:p>
          <a:p>
            <a:pPr algn="ctr"/>
            <a:r>
              <a:rPr lang="fr-BE" dirty="0"/>
              <a:t>.106 = 8688,52</a:t>
            </a:r>
          </a:p>
        </p:txBody>
      </p:sp>
      <p:sp>
        <p:nvSpPr>
          <p:cNvPr id="43015" name="Flèche : courbe vers la droite 43014">
            <a:extLst>
              <a:ext uri="{FF2B5EF4-FFF2-40B4-BE49-F238E27FC236}">
                <a16:creationId xmlns:a16="http://schemas.microsoft.com/office/drawing/2014/main" xmlns="" id="{4D160602-D7D2-42E3-89F3-3AB81A2F4C68}"/>
              </a:ext>
            </a:extLst>
          </p:cNvPr>
          <p:cNvSpPr/>
          <p:nvPr/>
        </p:nvSpPr>
        <p:spPr>
          <a:xfrm>
            <a:off x="8920436" y="4004469"/>
            <a:ext cx="261364" cy="921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0" name="Flèche : courbe vers la droite 49">
            <a:extLst>
              <a:ext uri="{FF2B5EF4-FFF2-40B4-BE49-F238E27FC236}">
                <a16:creationId xmlns:a16="http://schemas.microsoft.com/office/drawing/2014/main" xmlns="" id="{99347DAD-E48C-46AF-B136-4067485B59B7}"/>
              </a:ext>
            </a:extLst>
          </p:cNvPr>
          <p:cNvSpPr/>
          <p:nvPr/>
        </p:nvSpPr>
        <p:spPr>
          <a:xfrm>
            <a:off x="8863029" y="4964589"/>
            <a:ext cx="194057" cy="8258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3016" name="Flèche : courbe vers la gauche 43015">
            <a:extLst>
              <a:ext uri="{FF2B5EF4-FFF2-40B4-BE49-F238E27FC236}">
                <a16:creationId xmlns:a16="http://schemas.microsoft.com/office/drawing/2014/main" xmlns="" id="{B3FDBC9F-3490-4318-9BD0-CC7275EB724E}"/>
              </a:ext>
            </a:extLst>
          </p:cNvPr>
          <p:cNvSpPr/>
          <p:nvPr/>
        </p:nvSpPr>
        <p:spPr>
          <a:xfrm>
            <a:off x="10548168" y="3966606"/>
            <a:ext cx="243170" cy="9597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2" name="Flèche : courbe vers la gauche 51">
            <a:extLst>
              <a:ext uri="{FF2B5EF4-FFF2-40B4-BE49-F238E27FC236}">
                <a16:creationId xmlns:a16="http://schemas.microsoft.com/office/drawing/2014/main" xmlns="" id="{B2A40EAE-52C2-4B97-8E57-CAA3034196AA}"/>
              </a:ext>
            </a:extLst>
          </p:cNvPr>
          <p:cNvSpPr/>
          <p:nvPr/>
        </p:nvSpPr>
        <p:spPr>
          <a:xfrm>
            <a:off x="10571510" y="4964589"/>
            <a:ext cx="243170" cy="8258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3017" name="ZoneTexte 43016">
            <a:extLst>
              <a:ext uri="{FF2B5EF4-FFF2-40B4-BE49-F238E27FC236}">
                <a16:creationId xmlns:a16="http://schemas.microsoft.com/office/drawing/2014/main" xmlns="" id="{1B8D8883-DC83-4FBE-8943-B30A6DBF6569}"/>
              </a:ext>
            </a:extLst>
          </p:cNvPr>
          <p:cNvSpPr txBox="1"/>
          <p:nvPr/>
        </p:nvSpPr>
        <p:spPr>
          <a:xfrm>
            <a:off x="1977690" y="5774582"/>
            <a:ext cx="304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30000+8688,52 = 38688,52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2873C44-EDE7-41D0-AA95-0917977E95FC}"/>
              </a:ext>
            </a:extLst>
          </p:cNvPr>
          <p:cNvSpPr/>
          <p:nvPr/>
        </p:nvSpPr>
        <p:spPr>
          <a:xfrm>
            <a:off x="11502399" y="2142632"/>
            <a:ext cx="507819" cy="240253"/>
          </a:xfrm>
          <a:prstGeom prst="rect">
            <a:avLst/>
          </a:prstGeom>
          <a:solidFill>
            <a:schemeClr val="accent6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52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1" grpId="0" animBg="1"/>
      <p:bldP spid="21" grpId="1" animBg="1"/>
      <p:bldP spid="37" grpId="0" animBg="1"/>
      <p:bldP spid="39" grpId="0" animBg="1"/>
      <p:bldP spid="43011" grpId="0"/>
      <p:bldP spid="43011" grpId="1"/>
      <p:bldP spid="43015" grpId="0" animBg="1"/>
      <p:bldP spid="50" grpId="0" animBg="1"/>
      <p:bldP spid="43016" grpId="0" animBg="1"/>
      <p:bldP spid="52" grpId="0" animBg="1"/>
      <p:bldP spid="43017" grpId="0"/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BE" dirty="0"/>
              <a:t>La distribution normale</a:t>
            </a:r>
          </a:p>
        </p:txBody>
      </p:sp>
      <p:pic>
        <p:nvPicPr>
          <p:cNvPr id="12290" name="Picture 2" descr="http://t2.gstatic.com/images?q=tbn:ANd9GcQXFX40SC9dvwDsNB-3WQwdiNnVMKC_XPI1IN7rfQ3psDU8ba0M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3260518" y="1713552"/>
            <a:ext cx="4859163" cy="3928821"/>
          </a:xfrm>
          <a:prstGeom prst="rect">
            <a:avLst/>
          </a:prstGeom>
          <a:noFill/>
        </p:spPr>
      </p:pic>
      <p:sp>
        <p:nvSpPr>
          <p:cNvPr id="10" name="Multiplier 9"/>
          <p:cNvSpPr/>
          <p:nvPr/>
        </p:nvSpPr>
        <p:spPr>
          <a:xfrm>
            <a:off x="5659083" y="4685027"/>
            <a:ext cx="405900" cy="638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 droite 12"/>
          <p:cNvSpPr/>
          <p:nvPr/>
        </p:nvSpPr>
        <p:spPr>
          <a:xfrm rot="19526157">
            <a:off x="5857339" y="3643082"/>
            <a:ext cx="3151593" cy="24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ZoneTexte 13"/>
          <p:cNvSpPr txBox="1"/>
          <p:nvPr/>
        </p:nvSpPr>
        <p:spPr>
          <a:xfrm>
            <a:off x="8569698" y="1701110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>
                <a:solidFill>
                  <a:schemeClr val="accent1"/>
                </a:solidFill>
              </a:rPr>
              <a:t>La moyenne correspond à la valeur la plus représentée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392" y="312094"/>
            <a:ext cx="9291215" cy="1049235"/>
          </a:xfrm>
        </p:spPr>
        <p:txBody>
          <a:bodyPr anchor="t"/>
          <a:lstStyle/>
          <a:p>
            <a:pPr algn="ctr"/>
            <a:r>
              <a:rPr lang="fr-BE" dirty="0"/>
              <a:t>Distribution asymétrique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1775520" y="2141514"/>
            <a:ext cx="8352928" cy="387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ultiplier 7"/>
          <p:cNvSpPr/>
          <p:nvPr/>
        </p:nvSpPr>
        <p:spPr>
          <a:xfrm>
            <a:off x="7680176" y="5157192"/>
            <a:ext cx="432048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 droite 12"/>
          <p:cNvSpPr/>
          <p:nvPr/>
        </p:nvSpPr>
        <p:spPr>
          <a:xfrm rot="17977086">
            <a:off x="3435492" y="3198162"/>
            <a:ext cx="2337537" cy="374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Flèche droite 13"/>
          <p:cNvSpPr/>
          <p:nvPr/>
        </p:nvSpPr>
        <p:spPr>
          <a:xfrm rot="14631885">
            <a:off x="6042320" y="3221309"/>
            <a:ext cx="2337537" cy="374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Multiplier 6"/>
          <p:cNvSpPr/>
          <p:nvPr/>
        </p:nvSpPr>
        <p:spPr>
          <a:xfrm>
            <a:off x="3647728" y="5157192"/>
            <a:ext cx="432048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7E4437F-ACE3-4936-86CC-1EE5186E82DA}"/>
              </a:ext>
            </a:extLst>
          </p:cNvPr>
          <p:cNvSpPr txBox="1"/>
          <p:nvPr/>
        </p:nvSpPr>
        <p:spPr>
          <a:xfrm>
            <a:off x="4696697" y="749764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>
                <a:solidFill>
                  <a:schemeClr val="accent1"/>
                </a:solidFill>
              </a:rPr>
              <a:t>La moyenne ne correspond qu’à une très faible portion de sujets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7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BE" dirty="0"/>
              <a:t>Distribution symétrique bimodale</a:t>
            </a:r>
          </a:p>
        </p:txBody>
      </p:sp>
      <p:pic>
        <p:nvPicPr>
          <p:cNvPr id="10242" name="Picture 2" descr="http://olivier.hammam.free.fr/imports/penombre/lg7/courbe%20de%20saint-ex.gif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3359592" y="2061275"/>
            <a:ext cx="5382535" cy="3882324"/>
          </a:xfrm>
          <a:prstGeom prst="rect">
            <a:avLst/>
          </a:prstGeom>
          <a:noFill/>
        </p:spPr>
      </p:pic>
      <p:sp>
        <p:nvSpPr>
          <p:cNvPr id="5" name="Multiplier 4"/>
          <p:cNvSpPr/>
          <p:nvPr/>
        </p:nvSpPr>
        <p:spPr>
          <a:xfrm>
            <a:off x="5834833" y="4634534"/>
            <a:ext cx="432048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 droite 7"/>
          <p:cNvSpPr/>
          <p:nvPr/>
        </p:nvSpPr>
        <p:spPr>
          <a:xfrm rot="19275998">
            <a:off x="5864837" y="3558402"/>
            <a:ext cx="3331185" cy="220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8854987" y="1853754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>
                <a:solidFill>
                  <a:schemeClr val="accent1"/>
                </a:solidFill>
              </a:rPr>
              <a:t>La moyenne ne correspond qu’à une très faible portion de sujets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Synthèse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002971"/>
          <a:ext cx="8229600" cy="161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Distribution normale:</a:t>
                      </a:r>
                      <a:r>
                        <a:rPr lang="fr-BE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>
                          <a:solidFill>
                            <a:schemeClr val="tx1"/>
                          </a:solidFill>
                        </a:rPr>
                        <a:t>Distribution multimodale ou asymétrique:</a:t>
                      </a:r>
                    </a:p>
                  </a:txBody>
                  <a:tcPr marL="100771" marR="10077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1736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La moyenne représentera</a:t>
                      </a:r>
                      <a:r>
                        <a:rPr lang="fr-BE" sz="2000" baseline="0" dirty="0"/>
                        <a:t> parfaitement la distribution</a:t>
                      </a:r>
                      <a:endParaRPr lang="fr-BE" sz="200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Moyenne très peu représentative</a:t>
                      </a:r>
                    </a:p>
                  </a:txBody>
                  <a:tcPr marL="100771" marR="10077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2135560" y="41490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359696" y="414908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Importance des indices de symétrie!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8906" y="2666189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fr-BE" dirty="0"/>
              <a:t>2. </a:t>
            </a:r>
            <a:r>
              <a:rPr lang="fr-BE" b="1" u="sng" dirty="0"/>
              <a:t>Mesure de la dispersion</a:t>
            </a:r>
            <a:br>
              <a:rPr lang="fr-BE" b="1" u="sng" dirty="0"/>
            </a:br>
            <a:r>
              <a:rPr lang="fr-BE" dirty="0"/>
              <a:t>- étendue</a:t>
            </a:r>
            <a:br>
              <a:rPr lang="fr-BE" dirty="0"/>
            </a:br>
            <a:r>
              <a:rPr lang="fr-BE" dirty="0"/>
              <a:t>-écart interquartile</a:t>
            </a:r>
            <a:br>
              <a:rPr lang="fr-BE" dirty="0"/>
            </a:br>
            <a:r>
              <a:rPr lang="fr-BE" dirty="0"/>
              <a:t>- écart moyen absolu</a:t>
            </a:r>
            <a:br>
              <a:rPr lang="fr-BE" dirty="0"/>
            </a:br>
            <a:r>
              <a:rPr lang="fr-BE" dirty="0"/>
              <a:t>- variance et écart-type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Étendue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82414" y="1766534"/>
            <a:ext cx="7992888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BE" sz="2400" dirty="0"/>
              <a:t>Valeur maximale observée – valeur minimale observée</a:t>
            </a:r>
          </a:p>
          <a:p>
            <a:pPr algn="ctr">
              <a:buNone/>
            </a:pPr>
            <a:r>
              <a:rPr lang="fr-BE" sz="2400" dirty="0"/>
              <a:t>	</a:t>
            </a:r>
            <a:r>
              <a:rPr lang="fr-BE" sz="2400" dirty="0">
                <a:sym typeface="Wingdings" pitchFamily="2" charset="2"/>
              </a:rPr>
              <a:t> </a:t>
            </a:r>
            <a:r>
              <a:rPr lang="fr-BE" sz="2400" dirty="0"/>
              <a:t>Dans l’exemple</a:t>
            </a:r>
          </a:p>
          <a:p>
            <a:pPr algn="ctr">
              <a:buNone/>
            </a:pPr>
            <a:r>
              <a:rPr lang="fr-BE" sz="2400" dirty="0"/>
              <a:t>Max = 8.5</a:t>
            </a:r>
          </a:p>
          <a:p>
            <a:pPr algn="ctr">
              <a:buNone/>
            </a:pPr>
            <a:r>
              <a:rPr lang="fr-BE" sz="2400" dirty="0"/>
              <a:t>Min = 3.5</a:t>
            </a:r>
          </a:p>
          <a:p>
            <a:pPr algn="ctr">
              <a:buNone/>
            </a:pPr>
            <a:r>
              <a:rPr lang="fr-BE" sz="2400" dirty="0"/>
              <a:t>E = </a:t>
            </a:r>
            <a:r>
              <a:rPr lang="fr-BE" sz="2400" b="1" i="1" dirty="0">
                <a:solidFill>
                  <a:schemeClr val="accent1"/>
                </a:solidFill>
              </a:rPr>
              <a:t>8.5 – 3.5= 5</a:t>
            </a:r>
          </a:p>
          <a:p>
            <a:pPr algn="ctr">
              <a:buNone/>
            </a:pPr>
            <a:endParaRPr lang="fr-BE" sz="2400" b="1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fr-BE" dirty="0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xmlns="" id="{C6A84027-57C2-4E43-ABC8-9445294AB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07556"/>
              </p:ext>
            </p:extLst>
          </p:nvPr>
        </p:nvGraphicFramePr>
        <p:xfrm>
          <a:off x="816698" y="1469571"/>
          <a:ext cx="2332062" cy="4191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1681">
                <a:tc gridSpan="2">
                  <a:txBody>
                    <a:bodyPr/>
                    <a:lstStyle/>
                    <a:p>
                      <a:pPr algn="l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(a)</a:t>
                      </a:r>
                      <a:r>
                        <a:rPr lang="fr-BE" sz="1600" b="1" baseline="0" dirty="0">
                          <a:solidFill>
                            <a:schemeClr val="bg1"/>
                          </a:solidFill>
                        </a:rPr>
                        <a:t> Série</a:t>
                      </a:r>
                      <a:endParaRPr lang="fr-B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math (X</a:t>
                      </a:r>
                      <a:r>
                        <a:rPr lang="fr-BE" sz="1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425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E58DF9-8E94-4C20-91D3-C80EA572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Exercice: </a:t>
            </a:r>
            <a:br>
              <a:rPr lang="fr-BE" dirty="0"/>
            </a:br>
            <a:r>
              <a:rPr lang="fr-BE" dirty="0"/>
              <a:t>Quelle est l’étendue des séries A, B et C? (précision à la demi unité près)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635BE87-A98E-4670-A724-20A4B03B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27" y="1971357"/>
            <a:ext cx="281742" cy="32299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5982626-A39F-4443-9E51-AE56E30D193E}"/>
              </a:ext>
            </a:extLst>
          </p:cNvPr>
          <p:cNvSpPr txBox="1"/>
          <p:nvPr/>
        </p:nvSpPr>
        <p:spPr>
          <a:xfrm>
            <a:off x="9326880" y="36992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678A39FE-F367-4082-AA03-1553A0E2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69" y="2076132"/>
            <a:ext cx="8230288" cy="30343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C2BCCA2-D65D-464A-B32F-EE74FE63AB6F}"/>
              </a:ext>
            </a:extLst>
          </p:cNvPr>
          <p:cNvSpPr txBox="1"/>
          <p:nvPr/>
        </p:nvSpPr>
        <p:spPr>
          <a:xfrm>
            <a:off x="3159760" y="5201328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       A                                            B                                            C</a:t>
            </a:r>
          </a:p>
        </p:txBody>
      </p:sp>
    </p:spTree>
    <p:extLst>
      <p:ext uri="{BB962C8B-B14F-4D97-AF65-F5344CB8AC3E}">
        <p14:creationId xmlns:p14="http://schemas.microsoft.com/office/powerpoint/2010/main" val="39406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BBBA0A-3C45-4C3B-8A9A-480183A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Étendue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D72232B-84BB-4DFC-BDD7-4B63B10E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853754"/>
            <a:ext cx="9291215" cy="34506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BE" sz="2800" b="1" u="sng" dirty="0"/>
              <a:t>Avantage:</a:t>
            </a:r>
          </a:p>
          <a:p>
            <a:pPr marL="0" indent="0" algn="ctr">
              <a:buNone/>
            </a:pPr>
            <a:r>
              <a:rPr lang="fr-BE" sz="2800" b="1" dirty="0"/>
              <a:t>- Très facile et rapide à calculer</a:t>
            </a:r>
          </a:p>
          <a:p>
            <a:pPr marL="0" indent="0" algn="ctr">
              <a:buNone/>
            </a:pPr>
            <a:r>
              <a:rPr lang="fr-BE" sz="2800" b="1" u="sng" dirty="0"/>
              <a:t>Problème</a:t>
            </a:r>
            <a:r>
              <a:rPr lang="fr-BE" sz="2800" dirty="0"/>
              <a:t>: </a:t>
            </a:r>
          </a:p>
          <a:p>
            <a:pPr marL="0" indent="0" algn="ctr">
              <a:buNone/>
            </a:pPr>
            <a:r>
              <a:rPr lang="fr-BE" sz="2800" dirty="0"/>
              <a:t>- Ne dépend que de deux valeurs, donc très peu représentatif de la distribution! </a:t>
            </a:r>
          </a:p>
          <a:p>
            <a:pPr marL="0" indent="0" algn="ctr">
              <a:buNone/>
            </a:pPr>
            <a:r>
              <a:rPr lang="fr-BE" sz="2800" dirty="0"/>
              <a:t>- Est très sensible aux valeurs extrêmes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0EF806-43B4-4435-8FD0-ADC54AED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Écart </a:t>
            </a:r>
            <a:r>
              <a:rPr lang="fr-BE" dirty="0" err="1"/>
              <a:t>inter-quartile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B6CDAFF-F040-4B36-977C-8860434D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sz="4000" dirty="0"/>
              <a:t>Correspond à la boite centrale des boîtes à moustaches</a:t>
            </a:r>
          </a:p>
          <a:p>
            <a:pPr marL="0" indent="0" algn="ctr">
              <a:buNone/>
            </a:pPr>
            <a:r>
              <a:rPr lang="fr-BE" sz="4000" dirty="0"/>
              <a:t>Q3 – Q1</a:t>
            </a:r>
          </a:p>
          <a:p>
            <a:pPr marL="0" indent="0" algn="ctr">
              <a:buNone/>
            </a:pP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19219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49E8FD4-1667-4BB2-9542-3BD175706E60}"/>
              </a:ext>
            </a:extLst>
          </p:cNvPr>
          <p:cNvSpPr txBox="1"/>
          <p:nvPr/>
        </p:nvSpPr>
        <p:spPr>
          <a:xfrm>
            <a:off x="6932026" y="3364286"/>
            <a:ext cx="420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/>
              <a:t>6.5,7,7.5,7.5,8.5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0EF806-43B4-4435-8FD0-ADC54AED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78070"/>
            <a:ext cx="9291215" cy="1049235"/>
          </a:xfrm>
        </p:spPr>
        <p:txBody>
          <a:bodyPr/>
          <a:lstStyle/>
          <a:p>
            <a:r>
              <a:rPr lang="fr-BE" dirty="0"/>
              <a:t>Écart </a:t>
            </a:r>
            <a:r>
              <a:rPr lang="fr-BE" dirty="0" err="1"/>
              <a:t>inter-quartile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B6CDAFF-F040-4B36-977C-8860434D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381" y="1660906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sz="4000" dirty="0"/>
              <a:t>3.5,4,4.5, 5, 6, 6.5,7, 7.5,7.5,8.5 </a:t>
            </a:r>
          </a:p>
          <a:p>
            <a:pPr marL="0" indent="0">
              <a:buNone/>
            </a:pPr>
            <a:r>
              <a:rPr lang="fr-BE" sz="4000" dirty="0"/>
              <a:t>       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480BA628-50B0-4D14-8C4B-C6C2E532C339}"/>
              </a:ext>
            </a:extLst>
          </p:cNvPr>
          <p:cNvSpPr/>
          <p:nvPr/>
        </p:nvSpPr>
        <p:spPr>
          <a:xfrm>
            <a:off x="2830285" y="1679386"/>
            <a:ext cx="3265715" cy="9103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1FD62CDD-0D00-476C-B00C-F0911123027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110857" y="2589734"/>
            <a:ext cx="352286" cy="8991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5A96A005-F29B-4353-9F1B-79E174FA519A}"/>
              </a:ext>
            </a:extLst>
          </p:cNvPr>
          <p:cNvSpPr txBox="1"/>
          <p:nvPr/>
        </p:nvSpPr>
        <p:spPr>
          <a:xfrm>
            <a:off x="3509462" y="3991347"/>
            <a:ext cx="148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>
                <a:solidFill>
                  <a:schemeClr val="accent1"/>
                </a:solidFill>
              </a:rPr>
              <a:t>=Q1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EACBC17A-6C93-48CE-9A02-423BC110A486}"/>
              </a:ext>
            </a:extLst>
          </p:cNvPr>
          <p:cNvSpPr/>
          <p:nvPr/>
        </p:nvSpPr>
        <p:spPr>
          <a:xfrm>
            <a:off x="6192254" y="1631540"/>
            <a:ext cx="4205324" cy="9103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6416988F-C596-4B37-86FD-95E72BB9621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294916" y="2541888"/>
            <a:ext cx="175615" cy="73280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3244A77-7B03-4B49-BB77-02ABAA7BA54F}"/>
              </a:ext>
            </a:extLst>
          </p:cNvPr>
          <p:cNvSpPr txBox="1"/>
          <p:nvPr/>
        </p:nvSpPr>
        <p:spPr>
          <a:xfrm>
            <a:off x="8118326" y="4196619"/>
            <a:ext cx="148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>
                <a:solidFill>
                  <a:srgbClr val="00B050"/>
                </a:solidFill>
              </a:rPr>
              <a:t>=Q3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B605B63-F516-4E4E-82DE-87266F9C9DC4}"/>
              </a:ext>
            </a:extLst>
          </p:cNvPr>
          <p:cNvSpPr txBox="1"/>
          <p:nvPr/>
        </p:nvSpPr>
        <p:spPr>
          <a:xfrm>
            <a:off x="2590458" y="3423316"/>
            <a:ext cx="420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/>
              <a:t>3.5,4,4.5,5,6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489843F1-3EB3-48F6-8B97-330ED04B8F9C}"/>
              </a:ext>
            </a:extLst>
          </p:cNvPr>
          <p:cNvSpPr txBox="1"/>
          <p:nvPr/>
        </p:nvSpPr>
        <p:spPr>
          <a:xfrm>
            <a:off x="2745474" y="4943534"/>
            <a:ext cx="6701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Q3 – Q1 = 7.5 – 4.5 = 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32A818E4-C317-4DB0-AAAF-9E615169FB8C}"/>
              </a:ext>
            </a:extLst>
          </p:cNvPr>
          <p:cNvSpPr txBox="1"/>
          <p:nvPr/>
        </p:nvSpPr>
        <p:spPr>
          <a:xfrm>
            <a:off x="2590458" y="3423316"/>
            <a:ext cx="454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/>
              <a:t>3.5,4,</a:t>
            </a:r>
            <a:r>
              <a:rPr lang="fr-BE" sz="4000" dirty="0">
                <a:solidFill>
                  <a:schemeClr val="accent1"/>
                </a:solidFill>
              </a:rPr>
              <a:t>4.5</a:t>
            </a:r>
            <a:r>
              <a:rPr lang="fr-BE" sz="4000" dirty="0"/>
              <a:t>,5,6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CE81B96E-4B71-42CF-A3CF-7AB49C332FE6}"/>
              </a:ext>
            </a:extLst>
          </p:cNvPr>
          <p:cNvSpPr txBox="1"/>
          <p:nvPr/>
        </p:nvSpPr>
        <p:spPr>
          <a:xfrm>
            <a:off x="6932026" y="3364286"/>
            <a:ext cx="420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/>
              <a:t>6.5,7,</a:t>
            </a:r>
            <a:r>
              <a:rPr lang="fr-BE" sz="4000" dirty="0">
                <a:solidFill>
                  <a:srgbClr val="00B050"/>
                </a:solidFill>
              </a:rPr>
              <a:t>7.5</a:t>
            </a:r>
            <a:r>
              <a:rPr lang="fr-BE" sz="4000" dirty="0"/>
              <a:t>,7.5,8.5</a:t>
            </a:r>
          </a:p>
        </p:txBody>
      </p:sp>
      <p:graphicFrame>
        <p:nvGraphicFramePr>
          <p:cNvPr id="24" name="Espace réservé du contenu 3">
            <a:extLst>
              <a:ext uri="{FF2B5EF4-FFF2-40B4-BE49-F238E27FC236}">
                <a16:creationId xmlns:a16="http://schemas.microsoft.com/office/drawing/2014/main" xmlns="" id="{EF112562-64D7-459A-9E1D-49B6D0C05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838482"/>
              </p:ext>
            </p:extLst>
          </p:nvPr>
        </p:nvGraphicFramePr>
        <p:xfrm>
          <a:off x="188220" y="1290265"/>
          <a:ext cx="2332062" cy="4191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1681">
                <a:tc gridSpan="2">
                  <a:txBody>
                    <a:bodyPr/>
                    <a:lstStyle/>
                    <a:p>
                      <a:pPr algn="l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(a)</a:t>
                      </a:r>
                      <a:r>
                        <a:rPr lang="fr-BE" sz="1600" b="1" baseline="0" dirty="0">
                          <a:solidFill>
                            <a:schemeClr val="bg1"/>
                          </a:solidFill>
                        </a:rPr>
                        <a:t> Série</a:t>
                      </a:r>
                      <a:endParaRPr lang="fr-B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math (X</a:t>
                      </a:r>
                      <a:r>
                        <a:rPr lang="fr-BE" sz="1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42513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C643024D-088C-4F23-9185-B392911EB4C9}"/>
              </a:ext>
            </a:extLst>
          </p:cNvPr>
          <p:cNvSpPr/>
          <p:nvPr/>
        </p:nvSpPr>
        <p:spPr>
          <a:xfrm>
            <a:off x="6120218" y="1389340"/>
            <a:ext cx="96254" cy="1353056"/>
          </a:xfrm>
          <a:prstGeom prst="ellipse">
            <a:avLst/>
          </a:prstGeom>
          <a:solidFill>
            <a:schemeClr val="accent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324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6" grpId="1" animBg="1"/>
      <p:bldP spid="11" grpId="0"/>
      <p:bldP spid="12" grpId="0" animBg="1"/>
      <p:bldP spid="12" grpId="1" animBg="1"/>
      <p:bldP spid="17" grpId="0"/>
      <p:bldP spid="18" grpId="0"/>
      <p:bldP spid="20" grpId="0"/>
      <p:bldP spid="22" grpId="0"/>
      <p:bldP spid="2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FEA4C8-1865-431A-9ED4-77D0CEF6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Boîtes à moustache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ED297A07-EB84-469E-A310-5C39A76D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70" y="1853754"/>
            <a:ext cx="7292340" cy="3850697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112500"/>
          </a:effectLst>
        </p:spPr>
      </p:pic>
      <p:sp>
        <p:nvSpPr>
          <p:cNvPr id="14" name="Accolade fermante 13">
            <a:extLst>
              <a:ext uri="{FF2B5EF4-FFF2-40B4-BE49-F238E27FC236}">
                <a16:creationId xmlns:a16="http://schemas.microsoft.com/office/drawing/2014/main" xmlns="" id="{3C04A321-8449-4672-843F-DAD7F2DB7AAF}"/>
              </a:ext>
            </a:extLst>
          </p:cNvPr>
          <p:cNvSpPr/>
          <p:nvPr/>
        </p:nvSpPr>
        <p:spPr>
          <a:xfrm>
            <a:off x="6755130" y="4046220"/>
            <a:ext cx="537210" cy="914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3CA6FA3-6DD1-45B9-A8B8-6957BB6A3D09}"/>
              </a:ext>
            </a:extLst>
          </p:cNvPr>
          <p:cNvSpPr txBox="1"/>
          <p:nvPr/>
        </p:nvSpPr>
        <p:spPr>
          <a:xfrm>
            <a:off x="6846570" y="4193662"/>
            <a:ext cx="21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Écart</a:t>
            </a:r>
          </a:p>
          <a:p>
            <a:pPr algn="ctr"/>
            <a:r>
              <a:rPr lang="fr-BE" dirty="0">
                <a:solidFill>
                  <a:schemeClr val="bg1"/>
                </a:solidFill>
              </a:rPr>
              <a:t>interquartile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80327E24-6C39-4670-926C-ED86A224BDE9}"/>
              </a:ext>
            </a:extLst>
          </p:cNvPr>
          <p:cNvCxnSpPr>
            <a:cxnSpLocks/>
          </p:cNvCxnSpPr>
          <p:nvPr/>
        </p:nvCxnSpPr>
        <p:spPr>
          <a:xfrm flipV="1">
            <a:off x="8343900" y="3194340"/>
            <a:ext cx="1223010" cy="11833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F6B13EAC-A8CB-4B5C-BA40-309ADD1FD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400" y="1607402"/>
            <a:ext cx="2366041" cy="1447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A5B98AB7-CEDA-4F67-AEB0-79EE0970C94A}"/>
              </a:ext>
            </a:extLst>
          </p:cNvPr>
          <p:cNvSpPr txBox="1"/>
          <p:nvPr/>
        </p:nvSpPr>
        <p:spPr>
          <a:xfrm>
            <a:off x="9808875" y="3146132"/>
            <a:ext cx="186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Q3 – Q1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xmlns="" id="{F1ADD836-D5D9-47A6-9FDD-BDDDB3803EA9}"/>
              </a:ext>
            </a:extLst>
          </p:cNvPr>
          <p:cNvCxnSpPr>
            <a:cxnSpLocks/>
          </p:cNvCxnSpPr>
          <p:nvPr/>
        </p:nvCxnSpPr>
        <p:spPr>
          <a:xfrm flipH="1">
            <a:off x="4732020" y="4583430"/>
            <a:ext cx="2114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825E01B4-194A-434C-8197-3970A9D4E22A}"/>
              </a:ext>
            </a:extLst>
          </p:cNvPr>
          <p:cNvSpPr txBox="1"/>
          <p:nvPr/>
        </p:nvSpPr>
        <p:spPr>
          <a:xfrm>
            <a:off x="3531870" y="437769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Médiane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AA99DEC6-2739-4007-AFEE-C8D2ABD6106D}"/>
              </a:ext>
            </a:extLst>
          </p:cNvPr>
          <p:cNvSpPr/>
          <p:nvPr/>
        </p:nvSpPr>
        <p:spPr>
          <a:xfrm>
            <a:off x="5012055" y="3092372"/>
            <a:ext cx="1543050" cy="99100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BE951E46-4E21-4D82-80ED-E80F44BCC1E3}"/>
              </a:ext>
            </a:extLst>
          </p:cNvPr>
          <p:cNvSpPr/>
          <p:nvPr/>
        </p:nvSpPr>
        <p:spPr>
          <a:xfrm>
            <a:off x="5012055" y="4938637"/>
            <a:ext cx="1543050" cy="43546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88FB8DEA-9151-44D0-A229-528A0CD26E7E}"/>
              </a:ext>
            </a:extLst>
          </p:cNvPr>
          <p:cNvSpPr txBox="1"/>
          <p:nvPr/>
        </p:nvSpPr>
        <p:spPr>
          <a:xfrm flipH="1">
            <a:off x="3397562" y="3391407"/>
            <a:ext cx="217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/>
                </a:solidFill>
              </a:rPr>
              <a:t>Moustaches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D1D68D1C-D718-46F8-A06E-0501613F2380}"/>
              </a:ext>
            </a:extLst>
          </p:cNvPr>
          <p:cNvSpPr txBox="1"/>
          <p:nvPr/>
        </p:nvSpPr>
        <p:spPr>
          <a:xfrm flipH="1">
            <a:off x="3397562" y="5040807"/>
            <a:ext cx="217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/>
                </a:solidFill>
              </a:rPr>
              <a:t>Moustaches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AB24DBAF-09A7-4B56-8914-B3337D9F52BA}"/>
              </a:ext>
            </a:extLst>
          </p:cNvPr>
          <p:cNvCxnSpPr>
            <a:cxnSpLocks/>
          </p:cNvCxnSpPr>
          <p:nvPr/>
        </p:nvCxnSpPr>
        <p:spPr>
          <a:xfrm flipH="1" flipV="1">
            <a:off x="5133474" y="2454442"/>
            <a:ext cx="435791" cy="6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1444F357-C615-45FB-A211-1868A5B0109E}"/>
              </a:ext>
            </a:extLst>
          </p:cNvPr>
          <p:cNvSpPr txBox="1"/>
          <p:nvPr/>
        </p:nvSpPr>
        <p:spPr>
          <a:xfrm flipH="1">
            <a:off x="2968689" y="2260939"/>
            <a:ext cx="2171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6"/>
                </a:solidFill>
              </a:rPr>
              <a:t>Valeur extrême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xmlns="" id="{2303AE84-600C-4523-B149-F6A0A578388D}"/>
              </a:ext>
            </a:extLst>
          </p:cNvPr>
          <p:cNvSpPr/>
          <p:nvPr/>
        </p:nvSpPr>
        <p:spPr>
          <a:xfrm>
            <a:off x="5708295" y="2415248"/>
            <a:ext cx="192505" cy="1397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3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21" grpId="0"/>
      <p:bldP spid="21" grpId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9" grpId="0"/>
      <p:bldP spid="29" grpId="1"/>
      <p:bldP spid="33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C2342C6A-E724-402B-A7E3-E6243036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68" y="492518"/>
            <a:ext cx="9291215" cy="1049235"/>
          </a:xfrm>
        </p:spPr>
        <p:txBody>
          <a:bodyPr/>
          <a:lstStyle/>
          <a:p>
            <a:r>
              <a:rPr lang="fr-BE" dirty="0"/>
              <a:t>EMA et variance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2F7D97A3-5E77-40DC-84CB-3805330F0B82}"/>
              </a:ext>
            </a:extLst>
          </p:cNvPr>
          <p:cNvSpPr txBox="1"/>
          <p:nvPr/>
        </p:nvSpPr>
        <p:spPr>
          <a:xfrm>
            <a:off x="3080657" y="1349829"/>
            <a:ext cx="8175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Sert à déterminer à quel point les données tendent à s’éloigner plus ou moins fort de la moyenne</a:t>
            </a:r>
            <a:endParaRPr lang="fr-BE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xmlns="" id="{74D4D86F-2584-4AEE-BD40-8340A7B14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84406"/>
              </p:ext>
            </p:extLst>
          </p:nvPr>
        </p:nvGraphicFramePr>
        <p:xfrm>
          <a:off x="816698" y="1469571"/>
          <a:ext cx="2332062" cy="4191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1681">
                <a:tc gridSpan="2">
                  <a:txBody>
                    <a:bodyPr/>
                    <a:lstStyle/>
                    <a:p>
                      <a:pPr algn="l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(a)</a:t>
                      </a:r>
                      <a:r>
                        <a:rPr lang="fr-BE" sz="1600" b="1" baseline="0" dirty="0">
                          <a:solidFill>
                            <a:schemeClr val="bg1"/>
                          </a:solidFill>
                        </a:rPr>
                        <a:t> Série</a:t>
                      </a:r>
                      <a:endParaRPr lang="fr-B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13"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math (X</a:t>
                      </a:r>
                      <a:r>
                        <a:rPr lang="fr-BE" sz="1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fr-BE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42513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C9696EA-6948-4BCB-BA58-BC3FFCFDD4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937904" y="2799433"/>
            <a:ext cx="3147267" cy="28620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4A8461C-7236-4A3E-B5B6-45723CCEAA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954906" y="2799433"/>
            <a:ext cx="3147268" cy="28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3EFED4-3AD5-49A1-906E-BDC07B39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718" y="227576"/>
            <a:ext cx="9291215" cy="1049235"/>
          </a:xfrm>
        </p:spPr>
        <p:txBody>
          <a:bodyPr/>
          <a:lstStyle/>
          <a:p>
            <a:r>
              <a:rPr lang="fr-BE" dirty="0"/>
              <a:t>Etape 1 &amp;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0290C49-3ABE-4EF0-A10F-AAD1434D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6" y="961126"/>
            <a:ext cx="11636547" cy="3450613"/>
          </a:xfrm>
        </p:spPr>
        <p:txBody>
          <a:bodyPr/>
          <a:lstStyle/>
          <a:p>
            <a:pPr>
              <a:buFontTx/>
              <a:buChar char="-"/>
            </a:pPr>
            <a:r>
              <a:rPr lang="fr-BE" sz="1800" dirty="0"/>
              <a:t>Calculer la moyenne de la série </a:t>
            </a:r>
          </a:p>
          <a:p>
            <a:pPr>
              <a:buFontTx/>
              <a:buChar char="-"/>
            </a:pPr>
            <a:r>
              <a:rPr lang="fr-BE" sz="1800" dirty="0"/>
              <a:t>Calculer l’écart de chaque observation par rapport à la moyenne.</a:t>
            </a:r>
          </a:p>
          <a:p>
            <a:pPr algn="ctr"/>
            <a:endParaRPr lang="fr-BE" dirty="0"/>
          </a:p>
          <a:p>
            <a:pPr algn="ctr"/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Espace réservé du contenu 3">
                <a:extLst>
                  <a:ext uri="{FF2B5EF4-FFF2-40B4-BE49-F238E27FC236}">
                    <a16:creationId xmlns:a16="http://schemas.microsoft.com/office/drawing/2014/main" xmlns="" id="{E19DE908-F978-4EB6-9D9B-B6640E4D59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0850702"/>
                  </p:ext>
                </p:extLst>
              </p:nvPr>
            </p:nvGraphicFramePr>
            <p:xfrm>
              <a:off x="315966" y="1923168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41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5931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01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9DE908-F978-4EB6-9D9B-B6640E4D59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0850702"/>
                  </p:ext>
                </p:extLst>
              </p:nvPr>
            </p:nvGraphicFramePr>
            <p:xfrm>
              <a:off x="315966" y="1923168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4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1593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601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13711480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079" t="-96667" r="-74294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6236" t="-96667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xmlns="" id="{FDB7E5FE-8C6B-41DE-9E29-99D0D8CDF2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6457761"/>
                  </p:ext>
                </p:extLst>
              </p:nvPr>
            </p:nvGraphicFramePr>
            <p:xfrm>
              <a:off x="315967" y="1888660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41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5931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01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B7E5FE-8C6B-41DE-9E29-99D0D8CDF2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6457761"/>
                  </p:ext>
                </p:extLst>
              </p:nvPr>
            </p:nvGraphicFramePr>
            <p:xfrm>
              <a:off x="315967" y="1888660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4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1593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601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13711480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79" t="-96667" r="-74294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6236" t="-96667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C8B6101-8589-4CAF-9741-51310CA614D1}"/>
                  </a:ext>
                </a:extLst>
              </p:cNvPr>
              <p:cNvSpPr/>
              <p:nvPr/>
            </p:nvSpPr>
            <p:spPr>
              <a:xfrm>
                <a:off x="5856513" y="3390963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endParaRPr lang="fr-BE" dirty="0"/>
              </a:p>
              <a:p>
                <a:pPr algn="ctr"/>
                <a:r>
                  <a:rPr lang="fr-BE" dirty="0"/>
                  <a:t>Puisqu’on cherche à déterminer de combien les sujets s’éloignent de la tendance centrale « en moyenne », il semblerait logique de calculer la moyenne des écarts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i="1">
                            <a:latin typeface="Cambria Math"/>
                          </a:rPr>
                        </m:ctrlPr>
                      </m:acc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BE" dirty="0"/>
                  <a:t>)</a:t>
                </a:r>
              </a:p>
              <a:p>
                <a:pPr algn="ctr"/>
                <a:r>
                  <a:rPr lang="fr-BE" dirty="0"/>
                  <a:t>Mais….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8B6101-8589-4CAF-9741-51310CA61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13" y="3390963"/>
                <a:ext cx="6096000" cy="1754326"/>
              </a:xfrm>
              <a:prstGeom prst="rect">
                <a:avLst/>
              </a:prstGeom>
              <a:blipFill>
                <a:blip r:embed="rId4"/>
                <a:stretch>
                  <a:fillRect r="-100" b="-45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1">
            <a:extLst>
              <a:ext uri="{FF2B5EF4-FFF2-40B4-BE49-F238E27FC236}">
                <a16:creationId xmlns:a16="http://schemas.microsoft.com/office/drawing/2014/main" xmlns="" id="{0CFA3F60-8298-49BF-BEB1-E9816015B324}"/>
              </a:ext>
            </a:extLst>
          </p:cNvPr>
          <p:cNvSpPr txBox="1">
            <a:spLocks/>
          </p:cNvSpPr>
          <p:nvPr/>
        </p:nvSpPr>
        <p:spPr>
          <a:xfrm>
            <a:off x="4258905" y="286634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Etape 3</a:t>
            </a:r>
          </a:p>
        </p:txBody>
      </p:sp>
    </p:spTree>
    <p:extLst>
      <p:ext uri="{BB962C8B-B14F-4D97-AF65-F5344CB8AC3E}">
        <p14:creationId xmlns:p14="http://schemas.microsoft.com/office/powerpoint/2010/main" val="41269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3EFED4-3AD5-49A1-906E-BDC07B39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631" y="753439"/>
            <a:ext cx="9291215" cy="1049235"/>
          </a:xfrm>
        </p:spPr>
        <p:txBody>
          <a:bodyPr/>
          <a:lstStyle/>
          <a:p>
            <a:r>
              <a:rPr lang="fr-BE" dirty="0"/>
              <a:t>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0290C49-3ABE-4EF0-A10F-AAD1434D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6" y="961126"/>
            <a:ext cx="11636547" cy="3450613"/>
          </a:xfrm>
        </p:spPr>
        <p:txBody>
          <a:bodyPr/>
          <a:lstStyle/>
          <a:p>
            <a:pPr algn="ctr"/>
            <a:endParaRPr lang="fr-BE" dirty="0"/>
          </a:p>
          <a:p>
            <a:pPr algn="ctr"/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xmlns="" id="{FDB7E5FE-8C6B-41DE-9E29-99D0D8CDF2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2286313"/>
                  </p:ext>
                </p:extLst>
              </p:nvPr>
            </p:nvGraphicFramePr>
            <p:xfrm>
              <a:off x="402773" y="1802674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41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5931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01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id="{FDB7E5FE-8C6B-41DE-9E29-99D0D8CDF2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2286313"/>
                  </p:ext>
                </p:extLst>
              </p:nvPr>
            </p:nvGraphicFramePr>
            <p:xfrm>
              <a:off x="402773" y="1802674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4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9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1873">
                      <a:extLst>
                        <a:ext uri="{9D8B030D-6E8A-4147-A177-3AD203B41FA5}">
                          <a16:colId xmlns:a16="http://schemas.microsoft.com/office/drawing/2014/main" val="2713711480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8079" t="-95000" r="-75424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6236" t="-95000" r="-1521" b="-9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id="{7E0541F6-C5D4-4360-9893-84CED57844E6}"/>
                  </a:ext>
                </a:extLst>
              </p:cNvPr>
              <p:cNvSpPr txBox="1"/>
              <p:nvPr/>
            </p:nvSpPr>
            <p:spPr>
              <a:xfrm>
                <a:off x="6328769" y="3138538"/>
                <a:ext cx="49203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sz="2400" dirty="0">
                    <a:solidFill>
                      <a:srgbClr val="FF0000"/>
                    </a:solidFill>
                  </a:rPr>
                  <a:t>Moyenne 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B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B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BE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B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BE" sz="2400" dirty="0">
                    <a:solidFill>
                      <a:srgbClr val="FF0000"/>
                    </a:solidFill>
                  </a:rPr>
                  <a:t>) = 0</a:t>
                </a:r>
              </a:p>
              <a:p>
                <a:pPr algn="ctr"/>
                <a:endParaRPr lang="fr-BE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fr-BE" sz="2400" dirty="0">
                    <a:solidFill>
                      <a:srgbClr val="FF0000"/>
                    </a:solidFill>
                  </a:rPr>
                  <a:t>Les « + » et les « - » s’annulent!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E0541F6-C5D4-4360-9893-84CED578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69" y="3138538"/>
                <a:ext cx="4920343" cy="1200329"/>
              </a:xfrm>
              <a:prstGeom prst="rect">
                <a:avLst/>
              </a:prstGeom>
              <a:blipFill>
                <a:blip r:embed="rId3"/>
                <a:stretch>
                  <a:fillRect t="-4569" b="-101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u="sng" dirty="0"/>
              <a:t>Solution 1</a:t>
            </a:r>
            <a:r>
              <a:rPr lang="fr-BE" dirty="0"/>
              <a:t>: EMA: écart moyen absolu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50392" y="1886126"/>
                <a:ext cx="9291215" cy="345061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fr-BE" dirty="0"/>
                  <a:t> </a:t>
                </a:r>
                <a:r>
                  <a:rPr lang="fr-BE" sz="2400" dirty="0"/>
                  <a:t>= Moyenne des écarts (pris en valeur absolue) de chaque donnée par rapport au paramètre estimé (</a:t>
                </a:r>
                <a:r>
                  <a:rPr lang="fr-BE" sz="2400" b="1" i="1" dirty="0"/>
                  <a:t>cf</a:t>
                </a:r>
                <a:r>
                  <a:rPr lang="fr-BE" sz="2400" i="1" dirty="0"/>
                  <a:t>.: la moyenne</a:t>
                </a:r>
                <a:r>
                  <a:rPr lang="fr-BE" sz="2400" dirty="0"/>
                  <a:t>) </a:t>
                </a:r>
              </a:p>
              <a:p>
                <a:pPr>
                  <a:buNone/>
                </a:pPr>
                <a:r>
                  <a:rPr lang="fr-BE" dirty="0"/>
                  <a:t>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3200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fr-BE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BE" sz="32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BE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BE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BE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BE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BE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BE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BE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BE" sz="32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BE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fr-BE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fr-BE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92" y="1886126"/>
                <a:ext cx="9291215" cy="3450613"/>
              </a:xfrm>
              <a:blipFill>
                <a:blip r:embed="rId3"/>
                <a:stretch>
                  <a:fillRect l="-394" t="-53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xmlns="" id="{9E653E92-8AFA-4403-8666-C21CB684ADA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6507276"/>
                  </p:ext>
                </p:extLst>
              </p:nvPr>
            </p:nvGraphicFramePr>
            <p:xfrm>
              <a:off x="873405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3532115213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BE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9E653E92-8AFA-4403-8666-C21CB684ADA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6507276"/>
                  </p:ext>
                </p:extLst>
              </p:nvPr>
            </p:nvGraphicFramePr>
            <p:xfrm>
              <a:off x="873405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val="3532115213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8266" t="-96667" r="-150185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6866" t="-96667" r="-102488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26866" t="-96667" r="-2488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xmlns="" id="{7162EDD7-AA6F-461E-9373-D5145FF728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0998211"/>
                  </p:ext>
                </p:extLst>
              </p:nvPr>
            </p:nvGraphicFramePr>
            <p:xfrm>
              <a:off x="873404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3532115213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BE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id="{7162EDD7-AA6F-461E-9373-D5145FF728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0998211"/>
                  </p:ext>
                </p:extLst>
              </p:nvPr>
            </p:nvGraphicFramePr>
            <p:xfrm>
              <a:off x="873404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val="3532115213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68266" t="-96667" r="-150185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26866" t="-96667" r="-102488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26866" t="-96667" r="-2488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CF0AEF79-AAF3-454C-9950-EF8ED4635A22}"/>
                  </a:ext>
                </a:extLst>
              </p:cNvPr>
              <p:cNvSpPr txBox="1"/>
              <p:nvPr/>
            </p:nvSpPr>
            <p:spPr>
              <a:xfrm>
                <a:off x="6487884" y="2742672"/>
                <a:ext cx="5061857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sz="2000" dirty="0"/>
                  <a:t>EMA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2.5+2+1.5+0+2.5+0.5+1+1+1.5+1.5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BE" sz="2000" dirty="0"/>
                  <a:t> = 1.4 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0AEF79-AAF3-454C-9950-EF8ED4635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4" y="2742672"/>
                <a:ext cx="5061857" cy="533929"/>
              </a:xfrm>
              <a:prstGeom prst="rect">
                <a:avLst/>
              </a:prstGeom>
              <a:blipFill>
                <a:blip r:embed="rId4"/>
                <a:stretch>
                  <a:fillRect r="-361" b="-56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0D76DAA-85EE-4097-AAFE-CBD9FFFC04C4}"/>
              </a:ext>
            </a:extLst>
          </p:cNvPr>
          <p:cNvSpPr txBox="1"/>
          <p:nvPr/>
        </p:nvSpPr>
        <p:spPr>
          <a:xfrm>
            <a:off x="6487885" y="3582478"/>
            <a:ext cx="506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 err="1"/>
              <a:t>Ccl</a:t>
            </a:r>
            <a:r>
              <a:rPr lang="fr-BE" sz="2000" dirty="0"/>
              <a:t>: en moyenne, les sujets s’écartent de 1.4 points de la moyenne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3447A65-7C3A-4E18-BDD0-3A0AD7FE2739}"/>
              </a:ext>
            </a:extLst>
          </p:cNvPr>
          <p:cNvSpPr txBox="1"/>
          <p:nvPr/>
        </p:nvSpPr>
        <p:spPr>
          <a:xfrm>
            <a:off x="6487884" y="3581400"/>
            <a:ext cx="506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 err="1"/>
              <a:t>Ccl</a:t>
            </a:r>
            <a:r>
              <a:rPr lang="fr-BE" sz="2000" dirty="0"/>
              <a:t>: en moyenne, les sujets s’écartent de 1.4 points de la moyenne</a:t>
            </a:r>
          </a:p>
        </p:txBody>
      </p:sp>
    </p:spTree>
    <p:extLst>
      <p:ext uri="{BB962C8B-B14F-4D97-AF65-F5344CB8AC3E}">
        <p14:creationId xmlns:p14="http://schemas.microsoft.com/office/powerpoint/2010/main" val="524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EMA: écart moyen absolu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fr-BE" sz="3300" dirty="0"/>
              <a:t>Très bonne représentation de la dispersion</a:t>
            </a:r>
          </a:p>
          <a:p>
            <a:endParaRPr lang="fr-BE" sz="3300" dirty="0"/>
          </a:p>
          <a:p>
            <a:pPr algn="ctr">
              <a:buNone/>
            </a:pPr>
            <a:r>
              <a:rPr lang="fr-BE" sz="3300" dirty="0"/>
              <a:t>MAIS</a:t>
            </a:r>
          </a:p>
          <a:p>
            <a:pPr algn="ctr">
              <a:buNone/>
            </a:pPr>
            <a:endParaRPr lang="fr-BE" sz="3300" dirty="0"/>
          </a:p>
          <a:p>
            <a:pPr algn="ctr">
              <a:buNone/>
            </a:pPr>
            <a:r>
              <a:rPr lang="fr-BE" sz="3300" dirty="0"/>
              <a:t>Supplantée par l’écart-type, à cause des propriétés mathématiques de la variance dont il est dérivé </a:t>
            </a:r>
          </a:p>
          <a:p>
            <a:pPr algn="ctr">
              <a:buNone/>
            </a:pPr>
            <a:endParaRPr lang="fr-BE" dirty="0"/>
          </a:p>
          <a:p>
            <a:pPr>
              <a:buNone/>
            </a:pPr>
            <a:r>
              <a:rPr lang="fr-B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pPr algn="ctr"/>
            <a:r>
              <a:rPr lang="fr-BE" u="sng" dirty="0"/>
              <a:t>Solution 2</a:t>
            </a:r>
            <a:r>
              <a:rPr lang="fr-BE" dirty="0"/>
              <a:t>: Variance (S²) </a:t>
            </a:r>
            <a:br>
              <a:rPr lang="fr-BE" dirty="0"/>
            </a:br>
            <a:r>
              <a:rPr lang="fr-BE" dirty="0"/>
              <a:t>et écart-type (S)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Équation" r:id="rId4" imgW="114120" imgH="215640" progId="Equation.3">
                  <p:embed/>
                </p:oleObj>
              </mc:Choice>
              <mc:Fallback>
                <p:oleObj name="Équation" r:id="rId4" imgW="114120" imgH="215640" progId="Equation.3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xmlns="" id="{BACA1E29-2033-44A7-B947-B61AE3AC74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7542" y="2223583"/>
                <a:ext cx="9291215" cy="3450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fr-BE" dirty="0"/>
                  <a:t> </a:t>
                </a:r>
                <a:r>
                  <a:rPr lang="fr-BE" sz="2400" dirty="0"/>
                  <a:t>= Moyenne des écarts (élevés au carré) de chaque donnée par rapport au paramètre estimé (</a:t>
                </a:r>
                <a:r>
                  <a:rPr lang="fr-BE" sz="2400" b="1" i="1" dirty="0"/>
                  <a:t>cf</a:t>
                </a:r>
                <a:r>
                  <a:rPr lang="fr-BE" sz="2400" i="1" dirty="0"/>
                  <a:t>.: la moyenne</a:t>
                </a:r>
                <a:r>
                  <a:rPr lang="fr-BE" sz="2400" dirty="0"/>
                  <a:t>)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fr-BE" dirty="0"/>
                  <a:t> </a:t>
                </a:r>
              </a:p>
              <a:p>
                <a:pPr algn="ctr">
                  <a:buNone/>
                </a:pPr>
                <a:r>
                  <a:rPr lang="fr-BE" sz="3200" dirty="0"/>
                  <a:t>S²</a:t>
                </a:r>
                <a14:m>
                  <m:oMath xmlns:m="http://schemas.openxmlformats.org/officeDocument/2006/math">
                    <m:r>
                      <a:rPr lang="fr-BE" sz="32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BE" sz="32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BE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BE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BE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BE" sz="32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BE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B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BE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BE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fr-BE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B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fr-BE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BE" sz="2800" dirty="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BACA1E29-2033-44A7-B947-B61AE3AC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542" y="2223583"/>
                <a:ext cx="9291215" cy="3450613"/>
              </a:xfrm>
              <a:prstGeom prst="rect">
                <a:avLst/>
              </a:prstGeom>
              <a:blipFill>
                <a:blip r:embed="rId6"/>
                <a:stretch>
                  <a:fillRect l="-328" t="-53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xmlns="" id="{9E653E92-8AFA-4403-8666-C21CB684ADA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1498466"/>
                  </p:ext>
                </p:extLst>
              </p:nvPr>
            </p:nvGraphicFramePr>
            <p:xfrm>
              <a:off x="873405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3532115213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B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fr-BE" sz="1800" b="0" i="1" smtClean="0"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653E92-8AFA-4403-8666-C21CB684ADA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1498466"/>
                  </p:ext>
                </p:extLst>
              </p:nvPr>
            </p:nvGraphicFramePr>
            <p:xfrm>
              <a:off x="873405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32115213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897" t="-96667" r="-148339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6368" t="-96667" r="-100000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6368" t="-96667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xmlns="" id="{7162EDD7-AA6F-461E-9373-D5145FF728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9764511"/>
                  </p:ext>
                </p:extLst>
              </p:nvPr>
            </p:nvGraphicFramePr>
            <p:xfrm>
              <a:off x="922388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="" val="3532115213"/>
                        </a:ext>
                      </a:extLst>
                    </a:gridCol>
                  </a:tblGrid>
                  <a:tr h="313101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5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BE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B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fr-BE" sz="1800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B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BE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B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BE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BE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fr-BE" sz="1800" b="0" i="1" smtClean="0"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oMath>
                          </a14:m>
                          <a:endParaRPr lang="fr-BE" sz="18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r>
                            <a:rPr lang="fr-BE" sz="1600" dirty="0" smtClean="0">
                              <a:solidFill>
                                <a:schemeClr val="bg1"/>
                              </a:solidFill>
                            </a:rPr>
                            <a:t>.25</a:t>
                          </a:r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13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142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62EDD7-AA6F-461E-9373-D5145FF728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9764511"/>
                  </p:ext>
                </p:extLst>
              </p:nvPr>
            </p:nvGraphicFramePr>
            <p:xfrm>
              <a:off x="922388" y="1329136"/>
              <a:ext cx="5222595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3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65246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13711480"/>
                        </a:ext>
                      </a:extLst>
                    </a:gridCol>
                    <a:gridCol w="1225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32115213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fr-BE" sz="16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(a)</a:t>
                          </a:r>
                          <a:r>
                            <a:rPr lang="fr-BE" sz="16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Série</a:t>
                          </a:r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B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BE" sz="1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7897" t="-96667" r="-148708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6368" t="-96667" r="-100498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6368" t="-96667" r="-498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r>
                            <a:rPr lang="fr-BE" sz="1600" dirty="0" smtClean="0">
                              <a:solidFill>
                                <a:schemeClr val="bg1"/>
                              </a:solidFill>
                            </a:rPr>
                            <a:t>.25</a:t>
                          </a:r>
                          <a:endParaRPr lang="fr-B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600" dirty="0">
                              <a:solidFill>
                                <a:schemeClr val="bg1"/>
                              </a:solidFill>
                            </a:rPr>
                            <a:t>2.25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142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CF0AEF79-AAF3-454C-9950-EF8ED4635A22}"/>
                  </a:ext>
                </a:extLst>
              </p:cNvPr>
              <p:cNvSpPr txBox="1"/>
              <p:nvPr/>
            </p:nvSpPr>
            <p:spPr>
              <a:xfrm>
                <a:off x="6144983" y="1593706"/>
                <a:ext cx="6152525" cy="99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sz="2400" dirty="0" smtClean="0"/>
                  <a:t>S²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BE" sz="2400" b="0" i="1" smtClean="0">
                            <a:latin typeface="Cambria Math"/>
                          </a:rPr>
                          <m:t>6,25+4+2,25+0+6,25+0,25+1+1+2,25+2,25</m:t>
                        </m:r>
                      </m:num>
                      <m:den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BE" sz="2400" dirty="0"/>
                  <a:t> </a:t>
                </a:r>
                <a:r>
                  <a:rPr lang="fr-BE" sz="2400" dirty="0" smtClean="0"/>
                  <a:t>=2.55 </a:t>
                </a:r>
                <a:endParaRPr lang="fr-BE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0AEF79-AAF3-454C-9950-EF8ED4635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3" y="1593706"/>
                <a:ext cx="6152525" cy="991553"/>
              </a:xfrm>
              <a:prstGeom prst="rect">
                <a:avLst/>
              </a:prstGeom>
              <a:blipFill rotWithShape="1">
                <a:blip r:embed="rId4"/>
                <a:stretch>
                  <a:fillRect b="-1227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502A036-FE54-4EEF-A0E4-CF85043D267D}"/>
              </a:ext>
            </a:extLst>
          </p:cNvPr>
          <p:cNvSpPr txBox="1"/>
          <p:nvPr/>
        </p:nvSpPr>
        <p:spPr>
          <a:xfrm>
            <a:off x="6444340" y="2384718"/>
            <a:ext cx="506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 err="1"/>
              <a:t>Ccl</a:t>
            </a:r>
            <a:r>
              <a:rPr lang="fr-BE" sz="2000" dirty="0"/>
              <a:t>: en moyenne, les sujets s’écartent de 2.55 « points au carré » de la moyenne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A3A7168C-655E-4173-99D9-EFEF4D5954F1}"/>
              </a:ext>
            </a:extLst>
          </p:cNvPr>
          <p:cNvSpPr/>
          <p:nvPr/>
        </p:nvSpPr>
        <p:spPr>
          <a:xfrm>
            <a:off x="7271658" y="2703974"/>
            <a:ext cx="2296885" cy="38863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102C3359-83D5-4374-9308-8CCBCDBC3504}"/>
              </a:ext>
            </a:extLst>
          </p:cNvPr>
          <p:cNvCxnSpPr>
            <a:stCxn id="3" idx="4"/>
          </p:cNvCxnSpPr>
          <p:nvPr/>
        </p:nvCxnSpPr>
        <p:spPr>
          <a:xfrm>
            <a:off x="8420101" y="3092604"/>
            <a:ext cx="495300" cy="51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2935B35F-7A7B-4528-97B5-E723EC2C11AA}"/>
              </a:ext>
            </a:extLst>
          </p:cNvPr>
          <p:cNvSpPr txBox="1"/>
          <p:nvPr/>
        </p:nvSpPr>
        <p:spPr>
          <a:xfrm>
            <a:off x="7892143" y="3604232"/>
            <a:ext cx="271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accent6"/>
                </a:solidFill>
              </a:rPr>
              <a:t>Difficile à interpréter, car exprimé dans une unité « au carré »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AC8EBD65-0EF9-4554-8100-A1AEED7DFAD4}"/>
              </a:ext>
            </a:extLst>
          </p:cNvPr>
          <p:cNvCxnSpPr>
            <a:stCxn id="11" idx="2"/>
          </p:cNvCxnSpPr>
          <p:nvPr/>
        </p:nvCxnSpPr>
        <p:spPr>
          <a:xfrm flipH="1">
            <a:off x="8654143" y="4527562"/>
            <a:ext cx="593272" cy="5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385B0B84-B1BB-4CF1-985F-8F91A2255299}"/>
              </a:ext>
            </a:extLst>
          </p:cNvPr>
          <p:cNvSpPr txBox="1"/>
          <p:nvPr/>
        </p:nvSpPr>
        <p:spPr>
          <a:xfrm>
            <a:off x="6444340" y="5182921"/>
            <a:ext cx="3589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>
                <a:solidFill>
                  <a:schemeClr val="accent1"/>
                </a:solidFill>
              </a:rPr>
              <a:t>Solution = écart-type!</a:t>
            </a:r>
            <a:r>
              <a:rPr lang="fr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" grpId="0" animBg="1"/>
      <p:bldP spid="11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Variance et écart-type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50392" y="2070160"/>
                <a:ext cx="9291215" cy="345061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fr-BE" sz="2800" dirty="0">
                    <a:sym typeface="Wingdings" pitchFamily="2" charset="2"/>
                  </a:rPr>
                  <a:t>Écart-type = racine carré de la variance</a:t>
                </a:r>
              </a:p>
              <a:p>
                <a:pPr marL="0" indent="0">
                  <a:buNone/>
                </a:pPr>
                <a:endParaRPr lang="fr-BE" sz="14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BE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BE" sz="2800" b="0" i="1" smtClean="0">
                            <a:latin typeface="Cambria Math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²</m:t>
                        </m:r>
                      </m:e>
                    </m:rad>
                  </m:oMath>
                </a14:m>
                <a:r>
                  <a:rPr lang="fr-BE" sz="2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BE" sz="2800" i="1">
                            <a:latin typeface="Cambria Math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BE" sz="2800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fr-BE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fr-BE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BE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fr-BE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BE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BE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BE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BE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fr-BE" sz="2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B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fr-BE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BE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fr-BE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fr-BE" sz="28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endParaRPr lang="fr-BE" sz="28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800" i="1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r>
                        <a:rPr lang="fr-BE" sz="2800" i="1">
                          <a:latin typeface="Cambria Math" panose="02040503050406030204" pitchFamily="18" charset="0"/>
                          <a:sym typeface="Wingdings" pitchFamily="2" charset="2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fr-BE" sz="2800" i="1">
                              <a:latin typeface="Cambria Math"/>
                              <a:sym typeface="Wingdings" pitchFamily="2" charset="2"/>
                            </a:rPr>
                          </m:ctrlPr>
                        </m:radPr>
                        <m:deg/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2,55</m:t>
                          </m:r>
                        </m:e>
                      </m:rad>
                      <m:r>
                        <a:rPr lang="fr-BE" sz="28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=1,597</m:t>
                      </m:r>
                    </m:oMath>
                  </m:oMathPara>
                </a14:m>
                <a:endParaRPr lang="fr-BE" sz="2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92" y="2070160"/>
                <a:ext cx="9291215" cy="3450613"/>
              </a:xfrm>
              <a:blipFill>
                <a:blip r:embed="rId3"/>
                <a:stretch>
                  <a:fillRect t="-88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543" y="1329932"/>
            <a:ext cx="10580914" cy="3450613"/>
          </a:xfrm>
        </p:spPr>
        <p:txBody>
          <a:bodyPr>
            <a:normAutofit lnSpcReduction="10000"/>
          </a:bodyPr>
          <a:lstStyle/>
          <a:p>
            <a:pPr algn="ctr"/>
            <a:r>
              <a:rPr lang="fr-BE" sz="2800" dirty="0"/>
              <a:t>Remarque: </a:t>
            </a:r>
          </a:p>
          <a:p>
            <a:pPr algn="ctr"/>
            <a:endParaRPr lang="fr-BE" sz="2800" dirty="0"/>
          </a:p>
          <a:p>
            <a:pPr algn="ctr">
              <a:buNone/>
            </a:pPr>
            <a:r>
              <a:rPr lang="fr-BE" sz="2800" dirty="0"/>
              <a:t>CME &gt; S: 1,597 &gt; 1,4</a:t>
            </a:r>
            <a:r>
              <a:rPr lang="fr-BE" dirty="0"/>
              <a:t> </a:t>
            </a:r>
          </a:p>
          <a:p>
            <a:pPr algn="ctr">
              <a:buNone/>
            </a:pPr>
            <a:endParaRPr lang="fr-BE" dirty="0"/>
          </a:p>
          <a:p>
            <a:pPr algn="ctr">
              <a:buNone/>
            </a:pPr>
            <a:r>
              <a:rPr lang="fr-BE" sz="2800" dirty="0">
                <a:sym typeface="Wingdings" pitchFamily="2" charset="2"/>
              </a:rPr>
              <a:t> Surestimation de l’erreur par l’écart-type (par rapport à l’EMA).</a:t>
            </a:r>
            <a:endParaRPr lang="fr-B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contenu 2">
            <a:extLst>
              <a:ext uri="{FF2B5EF4-FFF2-40B4-BE49-F238E27FC236}">
                <a16:creationId xmlns:a16="http://schemas.microsoft.com/office/drawing/2014/main" xmlns="" id="{56183C66-C07A-4F04-913A-13E0EDB4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93837"/>
            <a:ext cx="9291215" cy="4096310"/>
          </a:xfrm>
        </p:spPr>
        <p:txBody>
          <a:bodyPr>
            <a:normAutofit/>
          </a:bodyPr>
          <a:lstStyle/>
          <a:p>
            <a:pPr eaLnBrk="1" hangingPunct="1"/>
            <a:r>
              <a:rPr lang="fr-BE" altLang="fr-FR" sz="2800" b="1" dirty="0"/>
              <a:t>Les moustaches:</a:t>
            </a:r>
          </a:p>
          <a:p>
            <a:pPr lvl="1" eaLnBrk="1" hangingPunct="1"/>
            <a:r>
              <a:rPr lang="fr-BE" altLang="fr-FR" sz="2400" b="1" dirty="0"/>
              <a:t>Limites = les barrières (à distance de 1,5 x écart interquartile)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fr-BE" altLang="fr-FR" sz="2400" b="1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fr-BE" altLang="fr-FR" sz="2400" b="1" i="1" dirty="0"/>
              <a:t>Exemple.:</a:t>
            </a:r>
            <a:r>
              <a:rPr lang="fr-BE" altLang="fr-FR" sz="2400" i="1" dirty="0"/>
              <a:t> Q</a:t>
            </a:r>
            <a:r>
              <a:rPr lang="fr-BE" altLang="fr-FR" sz="2400" i="1" baseline="-25000" dirty="0"/>
              <a:t>1</a:t>
            </a:r>
            <a:r>
              <a:rPr lang="fr-BE" altLang="fr-FR" sz="2400" i="1" dirty="0"/>
              <a:t> = 8; Q</a:t>
            </a:r>
            <a:r>
              <a:rPr lang="fr-BE" altLang="fr-FR" sz="2400" i="1" baseline="-25000" dirty="0"/>
              <a:t>3</a:t>
            </a:r>
            <a:r>
              <a:rPr lang="fr-BE" altLang="fr-FR" sz="2400" i="1" dirty="0"/>
              <a:t> = 13</a:t>
            </a:r>
            <a:r>
              <a:rPr lang="fr-BE" altLang="fr-FR" sz="2400" b="1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è"/>
            </a:pPr>
            <a:r>
              <a:rPr lang="fr-BE" altLang="fr-FR" sz="2400" b="1" dirty="0">
                <a:sym typeface="Wingdings" panose="05000000000000000000" pitchFamily="2" charset="2"/>
              </a:rPr>
              <a:t>Écart interquartile = 5 5 x 1,5 = 7,5!!</a:t>
            </a:r>
          </a:p>
          <a:p>
            <a:pPr lvl="2" eaLnBrk="1" hangingPunct="1">
              <a:buFont typeface="Wingdings" panose="05000000000000000000" pitchFamily="2" charset="2"/>
              <a:buChar char="è"/>
            </a:pPr>
            <a:r>
              <a:rPr lang="fr-BE" altLang="fr-FR" sz="2000" b="1" dirty="0"/>
              <a:t>Barrière inférieure = 8 – 7,5 = 0,5</a:t>
            </a:r>
          </a:p>
          <a:p>
            <a:pPr lvl="2" eaLnBrk="1" hangingPunct="1">
              <a:buFont typeface="Wingdings" panose="05000000000000000000" pitchFamily="2" charset="2"/>
              <a:buChar char="è"/>
            </a:pPr>
            <a:r>
              <a:rPr lang="fr-BE" altLang="fr-FR" sz="2000" b="1" dirty="0"/>
              <a:t>Barrière supérieure = 13 + 7,5 = 20;5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fr-BE" alt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8936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dirty="0"/>
              <a:t>Inconvénient de la variance (et écart-type)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sz="2400" dirty="0"/>
          </a:p>
          <a:p>
            <a:r>
              <a:rPr lang="fr-BE" sz="2400" dirty="0"/>
              <a:t>Sensible aux valeurs extrêmes</a:t>
            </a:r>
          </a:p>
          <a:p>
            <a:pPr>
              <a:buFont typeface="Wingdings"/>
              <a:buChar char="è"/>
            </a:pPr>
            <a:r>
              <a:rPr lang="fr-BE" sz="2400" dirty="0">
                <a:sym typeface="Wingdings" pitchFamily="2" charset="2"/>
              </a:rPr>
              <a:t>Car calcul des écart par rapport à la </a:t>
            </a:r>
            <a:r>
              <a:rPr lang="fr-BE" sz="2400" b="1" u="sng" dirty="0">
                <a:sym typeface="Wingdings" pitchFamily="2" charset="2"/>
              </a:rPr>
              <a:t>moyenne</a:t>
            </a:r>
            <a:r>
              <a:rPr lang="fr-BE" sz="2400" dirty="0">
                <a:sym typeface="Wingdings" pitchFamily="2" charset="2"/>
              </a:rPr>
              <a:t> (elle-même très sensible)</a:t>
            </a:r>
          </a:p>
          <a:p>
            <a:pPr>
              <a:buFont typeface="Wingdings"/>
              <a:buChar char="è"/>
            </a:pPr>
            <a:r>
              <a:rPr lang="fr-BE" sz="2400" dirty="0">
                <a:sym typeface="Wingdings" pitchFamily="2" charset="2"/>
              </a:rPr>
              <a:t>erreur élevée au carré  sensibilité exacerbée!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123885"/>
              </p:ext>
            </p:extLst>
          </p:nvPr>
        </p:nvGraphicFramePr>
        <p:xfrm>
          <a:off x="1919536" y="1556792"/>
          <a:ext cx="188255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902">
                <a:tc gridSpan="2">
                  <a:txBody>
                    <a:bodyPr/>
                    <a:lstStyle/>
                    <a:p>
                      <a:pPr algn="l"/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fr-BE" baseline="0" dirty="0">
                          <a:solidFill>
                            <a:schemeClr val="tx1"/>
                          </a:solidFill>
                        </a:rPr>
                        <a:t> Série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328">
                <a:tc>
                  <a:txBody>
                    <a:bodyPr/>
                    <a:lstStyle/>
                    <a:p>
                      <a:pPr algn="ctr"/>
                      <a:r>
                        <a:rPr lang="fr-BE" dirty="0" err="1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Cotes (X</a:t>
                      </a:r>
                      <a:r>
                        <a:rPr lang="fr-BE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0392" y="507557"/>
            <a:ext cx="9291215" cy="1049235"/>
          </a:xfrm>
        </p:spPr>
        <p:txBody>
          <a:bodyPr/>
          <a:lstStyle/>
          <a:p>
            <a:pPr algn="ctr"/>
            <a:r>
              <a:rPr lang="fr-BE" dirty="0"/>
              <a:t>Reprise de notre exemple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58194" y="584765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S² = 2,55</a:t>
            </a:r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944483"/>
              </p:ext>
            </p:extLst>
          </p:nvPr>
        </p:nvGraphicFramePr>
        <p:xfrm>
          <a:off x="7608168" y="1556792"/>
          <a:ext cx="188255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902">
                <a:tc gridSpan="2">
                  <a:txBody>
                    <a:bodyPr/>
                    <a:lstStyle/>
                    <a:p>
                      <a:pPr algn="l"/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fr-BE" baseline="0" dirty="0">
                          <a:solidFill>
                            <a:schemeClr val="tx1"/>
                          </a:solidFill>
                        </a:rPr>
                        <a:t> Série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328">
                <a:tc>
                  <a:txBody>
                    <a:bodyPr/>
                    <a:lstStyle/>
                    <a:p>
                      <a:pPr algn="ctr"/>
                      <a:r>
                        <a:rPr lang="fr-BE" dirty="0" err="1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Cotes (X</a:t>
                      </a:r>
                      <a:r>
                        <a:rPr lang="fr-BE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rgbClr val="FF0000"/>
                          </a:solidFill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Flèche droite 7"/>
          <p:cNvSpPr/>
          <p:nvPr/>
        </p:nvSpPr>
        <p:spPr>
          <a:xfrm>
            <a:off x="4007768" y="321297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7770098" y="584765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S²  = 326,55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6816080" y="3212976"/>
            <a:ext cx="5463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aphicFrame>
        <p:nvGraphicFramePr>
          <p:cNvPr id="11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230387"/>
              </p:ext>
            </p:extLst>
          </p:nvPr>
        </p:nvGraphicFramePr>
        <p:xfrm>
          <a:off x="4799856" y="1556792"/>
          <a:ext cx="188255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902">
                <a:tc gridSpan="2">
                  <a:txBody>
                    <a:bodyPr/>
                    <a:lstStyle/>
                    <a:p>
                      <a:pPr algn="l"/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fr-BE" baseline="0" dirty="0">
                          <a:solidFill>
                            <a:schemeClr val="tx1"/>
                          </a:solidFill>
                        </a:rPr>
                        <a:t> Série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328">
                <a:tc>
                  <a:txBody>
                    <a:bodyPr/>
                    <a:lstStyle/>
                    <a:p>
                      <a:pPr algn="ctr"/>
                      <a:r>
                        <a:rPr lang="fr-BE" dirty="0" err="1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Cotes (X</a:t>
                      </a:r>
                      <a:r>
                        <a:rPr lang="fr-BE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fr-B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590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5246084" y="5847658"/>
            <a:ext cx="127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S² = 11,55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05" y="2872138"/>
            <a:ext cx="7467600" cy="2376264"/>
          </a:xfrm>
        </p:spPr>
        <p:txBody>
          <a:bodyPr>
            <a:normAutofit fontScale="90000"/>
          </a:bodyPr>
          <a:lstStyle/>
          <a:p>
            <a:pPr algn="ctr"/>
            <a:r>
              <a:rPr lang="fr-BE" sz="3300" dirty="0"/>
              <a:t>3. </a:t>
            </a:r>
            <a:r>
              <a:rPr lang="fr-BE" sz="3300" b="1" u="sng" dirty="0"/>
              <a:t>La détermination algébrique de la symétrie et de l’aplatissement</a:t>
            </a:r>
            <a:br>
              <a:rPr lang="fr-BE" sz="3300" b="1" u="sng" dirty="0"/>
            </a:br>
            <a:r>
              <a:rPr lang="fr-BE" sz="3300" dirty="0"/>
              <a:t>- les moments</a:t>
            </a:r>
            <a:br>
              <a:rPr lang="fr-BE" sz="3300" dirty="0"/>
            </a:br>
            <a:r>
              <a:rPr lang="fr-BE" sz="3300" dirty="0"/>
              <a:t>- coefficient G</a:t>
            </a:r>
            <a:r>
              <a:rPr lang="fr-BE" sz="3300" baseline="-25000" dirty="0"/>
              <a:t>1</a:t>
            </a:r>
            <a:r>
              <a:rPr lang="fr-BE" sz="3300" dirty="0"/>
              <a:t> de Fisher (asymétrie)</a:t>
            </a:r>
            <a:br>
              <a:rPr lang="fr-BE" sz="3300" dirty="0"/>
            </a:br>
            <a:r>
              <a:rPr lang="fr-BE" sz="3300" dirty="0"/>
              <a:t>coefficient G2 de Fisher (aplatissement)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/>
            </a:r>
            <a:br>
              <a:rPr lang="fr-BE" dirty="0"/>
            </a:b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dirty="0"/>
              <a:t>Indice d’asymétrie (</a:t>
            </a:r>
            <a:r>
              <a:rPr lang="fr-BE" dirty="0" err="1"/>
              <a:t>Skewness</a:t>
            </a:r>
            <a:r>
              <a:rPr lang="fr-BE" dirty="0"/>
              <a:t>) </a:t>
            </a:r>
            <a:br>
              <a:rPr lang="fr-BE" dirty="0"/>
            </a:br>
            <a:r>
              <a:rPr lang="fr-BE" dirty="0"/>
              <a:t>ou coefficient G1 de Fisher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3036615" y="5198534"/>
            <a:ext cx="792088" cy="40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3584873" y="4816135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	G</a:t>
            </a:r>
            <a:r>
              <a:rPr lang="fr-BE" sz="2000" baseline="-25000" dirty="0"/>
              <a:t>1</a:t>
            </a:r>
            <a:r>
              <a:rPr lang="fr-BE" sz="2000" dirty="0"/>
              <a:t> = 0 si la distribution est symétrique</a:t>
            </a:r>
          </a:p>
          <a:p>
            <a:r>
              <a:rPr lang="fr-BE" sz="2000" dirty="0"/>
              <a:t>	G</a:t>
            </a:r>
            <a:r>
              <a:rPr lang="fr-BE" sz="2000" baseline="-25000" dirty="0"/>
              <a:t>1</a:t>
            </a:r>
            <a:r>
              <a:rPr lang="fr-BE" sz="2000" dirty="0"/>
              <a:t> &gt; 0 si asymétrie positive</a:t>
            </a:r>
          </a:p>
          <a:p>
            <a:r>
              <a:rPr lang="fr-BE" sz="2000" dirty="0"/>
              <a:t>	G</a:t>
            </a:r>
            <a:r>
              <a:rPr lang="fr-BE" sz="2000" baseline="-25000" dirty="0"/>
              <a:t>1</a:t>
            </a:r>
            <a:r>
              <a:rPr lang="fr-BE" sz="2000" dirty="0"/>
              <a:t> &lt; 0 si asymétrie négative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9556D67-7CA0-4410-B7E7-FA5E7C82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499" y="1992276"/>
            <a:ext cx="5013526" cy="257396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9DF416D6-360F-4DD2-9B5D-5D192D68609E}"/>
              </a:ext>
            </a:extLst>
          </p:cNvPr>
          <p:cNvCxnSpPr>
            <a:cxnSpLocks/>
          </p:cNvCxnSpPr>
          <p:nvPr/>
        </p:nvCxnSpPr>
        <p:spPr>
          <a:xfrm>
            <a:off x="4181475" y="3067050"/>
            <a:ext cx="1438275" cy="36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14A42EBF-77EA-4742-BA06-5CABCFF93A08}"/>
              </a:ext>
            </a:extLst>
          </p:cNvPr>
          <p:cNvCxnSpPr>
            <a:cxnSpLocks/>
          </p:cNvCxnSpPr>
          <p:nvPr/>
        </p:nvCxnSpPr>
        <p:spPr>
          <a:xfrm>
            <a:off x="5694262" y="3097519"/>
            <a:ext cx="1438275" cy="36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1DFAD6A1-7FF6-4704-989A-18358621E2D8}"/>
              </a:ext>
            </a:extLst>
          </p:cNvPr>
          <p:cNvCxnSpPr>
            <a:cxnSpLocks/>
          </p:cNvCxnSpPr>
          <p:nvPr/>
        </p:nvCxnSpPr>
        <p:spPr>
          <a:xfrm flipV="1">
            <a:off x="4106963" y="3153969"/>
            <a:ext cx="3255862" cy="305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940768" y="2746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Indice d’aplatissement (</a:t>
            </a:r>
            <a:r>
              <a:rPr lang="fr-BE" dirty="0" err="1"/>
              <a:t>Kurtosis</a:t>
            </a:r>
            <a:r>
              <a:rPr lang="fr-BE" dirty="0"/>
              <a:t>) </a:t>
            </a:r>
            <a:br>
              <a:rPr lang="fr-BE" dirty="0"/>
            </a:br>
            <a:r>
              <a:rPr lang="fr-BE" dirty="0"/>
              <a:t>ou coefficient G2 de Fisher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>
              <a:buNone/>
            </a:pPr>
            <a:endParaRPr lang="fr-BE" dirty="0"/>
          </a:p>
          <a:p>
            <a:endParaRPr lang="fr-BE" dirty="0"/>
          </a:p>
          <a:p>
            <a:pPr>
              <a:buNone/>
            </a:pPr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5820712" y="2560655"/>
            <a:ext cx="8759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	G</a:t>
            </a:r>
            <a:r>
              <a:rPr lang="fr-BE" baseline="-25000" dirty="0"/>
              <a:t>2</a:t>
            </a:r>
            <a:r>
              <a:rPr lang="fr-BE" dirty="0"/>
              <a:t> = 0 si la distribution a l’aplatissement la normale	</a:t>
            </a:r>
          </a:p>
          <a:p>
            <a:r>
              <a:rPr lang="fr-BE" dirty="0"/>
              <a:t>        </a:t>
            </a:r>
            <a:r>
              <a:rPr lang="fr-BE" dirty="0" smtClean="0"/>
              <a:t>G</a:t>
            </a:r>
            <a:r>
              <a:rPr lang="fr-BE" baseline="-25000" dirty="0"/>
              <a:t>2</a:t>
            </a:r>
            <a:r>
              <a:rPr lang="fr-BE" dirty="0" smtClean="0"/>
              <a:t> </a:t>
            </a:r>
            <a:r>
              <a:rPr lang="fr-BE" dirty="0"/>
              <a:t>&gt; 0 si plus pointue que la normale (</a:t>
            </a:r>
            <a:r>
              <a:rPr lang="fr-BE" dirty="0" err="1"/>
              <a:t>leptokurtique</a:t>
            </a:r>
            <a:r>
              <a:rPr lang="fr-BE" dirty="0"/>
              <a:t>)</a:t>
            </a:r>
          </a:p>
          <a:p>
            <a:r>
              <a:rPr lang="fr-BE" dirty="0"/>
              <a:t>	</a:t>
            </a:r>
            <a:r>
              <a:rPr lang="fr-BE" dirty="0" smtClean="0"/>
              <a:t>G</a:t>
            </a:r>
            <a:r>
              <a:rPr lang="fr-BE" baseline="-25000" dirty="0"/>
              <a:t>2</a:t>
            </a:r>
            <a:r>
              <a:rPr lang="fr-BE" dirty="0" smtClean="0"/>
              <a:t> </a:t>
            </a:r>
            <a:r>
              <a:rPr lang="fr-BE" dirty="0"/>
              <a:t>&lt; 0 si aplatie que la normale (</a:t>
            </a:r>
            <a:r>
              <a:rPr lang="fr-BE" dirty="0" err="1"/>
              <a:t>platikurtique</a:t>
            </a:r>
            <a:r>
              <a:rPr lang="fr-BE" dirty="0"/>
              <a:t>)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xmlns="" id="{86FC7022-1045-4722-AEAC-2D3BC95C58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2114" y="1696841"/>
            <a:ext cx="4782004" cy="34057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E58DF9-8E94-4C20-91D3-C80EA572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Decrire</a:t>
            </a:r>
            <a:r>
              <a:rPr lang="fr-BE" dirty="0"/>
              <a:t> chaque </a:t>
            </a:r>
            <a:r>
              <a:rPr lang="fr-BE" dirty="0" err="1"/>
              <a:t>boxplot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635BE87-A98E-4670-A724-20A4B03B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27" y="1971357"/>
            <a:ext cx="281742" cy="32299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5982626-A39F-4443-9E51-AE56E30D193E}"/>
              </a:ext>
            </a:extLst>
          </p:cNvPr>
          <p:cNvSpPr txBox="1"/>
          <p:nvPr/>
        </p:nvSpPr>
        <p:spPr>
          <a:xfrm>
            <a:off x="9326880" y="36992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678A39FE-F367-4082-AA03-1553A0E2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69" y="2076132"/>
            <a:ext cx="8230288" cy="30343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C2BCCA2-D65D-464A-B32F-EE74FE63AB6F}"/>
              </a:ext>
            </a:extLst>
          </p:cNvPr>
          <p:cNvSpPr txBox="1"/>
          <p:nvPr/>
        </p:nvSpPr>
        <p:spPr>
          <a:xfrm>
            <a:off x="3159760" y="5201328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       A                                            B                                            C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xmlns="" id="{14B68795-7849-44E7-A9D8-DA27BEDE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590" y="5637693"/>
            <a:ext cx="1655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 dirty="0">
                <a:latin typeface="Calibri" panose="020F0502020204030204" pitchFamily="34" charset="0"/>
              </a:rPr>
              <a:t>Asymétrie positive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xmlns="" id="{D9FEB667-CABF-4C8C-8EF1-3D488DFD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003" y="5661508"/>
            <a:ext cx="165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 dirty="0">
                <a:latin typeface="Calibri" panose="020F0502020204030204" pitchFamily="34" charset="0"/>
              </a:rPr>
              <a:t>symétrie</a:t>
            </a:r>
          </a:p>
        </p:txBody>
      </p:sp>
      <p:sp>
        <p:nvSpPr>
          <p:cNvPr id="12" name="ZoneTexte 7">
            <a:extLst>
              <a:ext uri="{FF2B5EF4-FFF2-40B4-BE49-F238E27FC236}">
                <a16:creationId xmlns:a16="http://schemas.microsoft.com/office/drawing/2014/main" xmlns="" id="{45256D3E-3C15-49F0-B46B-28069E6E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416" y="5570660"/>
            <a:ext cx="1655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 dirty="0">
                <a:latin typeface="Calibri" panose="020F0502020204030204" pitchFamily="34" charset="0"/>
              </a:rPr>
              <a:t>Asymétrie négative</a:t>
            </a:r>
          </a:p>
        </p:txBody>
      </p:sp>
    </p:spTree>
    <p:extLst>
      <p:ext uri="{BB962C8B-B14F-4D97-AF65-F5344CB8AC3E}">
        <p14:creationId xmlns:p14="http://schemas.microsoft.com/office/powerpoint/2010/main" val="30098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6CA72998-952D-48AB-B9B8-54F7742ED006}"/>
              </a:ext>
            </a:extLst>
          </p:cNvPr>
          <p:cNvSpPr txBox="1"/>
          <p:nvPr/>
        </p:nvSpPr>
        <p:spPr>
          <a:xfrm>
            <a:off x="1676400" y="755442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/>
              <a:t>Décrivez chaque boite à moustache. Dans quel groupe le score est-il le plus élevé « globalement »?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5EF620D5-7F06-4E62-99E7-E5E282DB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49" y="1586439"/>
            <a:ext cx="9122251" cy="40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A939F92-61A8-4588-9F4C-6507DDB3F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Chapitre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DEDE716-BFFC-4EC0-A8C8-E1524BEFD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Exploration algébrique des données à une dimension</a:t>
            </a:r>
          </a:p>
        </p:txBody>
      </p:sp>
    </p:spTree>
    <p:extLst>
      <p:ext uri="{BB962C8B-B14F-4D97-AF65-F5344CB8AC3E}">
        <p14:creationId xmlns:p14="http://schemas.microsoft.com/office/powerpoint/2010/main" val="1730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044" y="788988"/>
            <a:ext cx="10234093" cy="1143000"/>
          </a:xfrm>
        </p:spPr>
        <p:txBody>
          <a:bodyPr anchor="ctr">
            <a:normAutofit/>
          </a:bodyPr>
          <a:lstStyle/>
          <a:p>
            <a:r>
              <a:rPr lang="fr-BE" dirty="0"/>
              <a:t>Les indicateurs algébrique principaux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3045" y="2106549"/>
            <a:ext cx="10076930" cy="2644902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fr-BE" sz="2800" dirty="0"/>
              <a:t>Les mesures de la tendance centrale</a:t>
            </a:r>
          </a:p>
          <a:p>
            <a:pPr marL="514350" indent="-514350" algn="just">
              <a:buAutoNum type="arabicPeriod"/>
            </a:pPr>
            <a:r>
              <a:rPr lang="fr-BE" sz="2800" dirty="0"/>
              <a:t>Les mesures de la dispersion</a:t>
            </a:r>
          </a:p>
          <a:p>
            <a:pPr marL="514350" indent="-514350" algn="just">
              <a:buAutoNum type="arabicPeriod"/>
            </a:pPr>
            <a:r>
              <a:rPr lang="fr-BE" sz="2800" dirty="0"/>
              <a:t>La détermination algébrique de la symétrie et de l’aplatissement</a:t>
            </a:r>
          </a:p>
          <a:p>
            <a:pPr marL="514350" indent="-514350">
              <a:buAutoNum type="arabicPeriod"/>
            </a:pPr>
            <a:endParaRPr lang="fr-BE" sz="2800" dirty="0"/>
          </a:p>
          <a:p>
            <a:pPr algn="just">
              <a:buNone/>
            </a:pPr>
            <a:endParaRPr lang="fr-B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7568" y="2420888"/>
            <a:ext cx="7467600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1. </a:t>
            </a:r>
            <a:r>
              <a:rPr lang="fr-BE" b="1" u="sng" dirty="0"/>
              <a:t>Mesure de la tendance centrale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- le mode</a:t>
            </a:r>
            <a:br>
              <a:rPr lang="fr-BE" dirty="0"/>
            </a:br>
            <a:r>
              <a:rPr lang="fr-BE" dirty="0"/>
              <a:t>- la moyenne</a:t>
            </a:r>
            <a:br>
              <a:rPr lang="fr-BE" dirty="0"/>
            </a:br>
            <a:r>
              <a:rPr lang="fr-BE" dirty="0"/>
              <a:t>- la médiane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1822</TotalTime>
  <Words>2115</Words>
  <Application>Microsoft Office PowerPoint</Application>
  <PresentationFormat>Personnalisé</PresentationFormat>
  <Paragraphs>874</Paragraphs>
  <Slides>44</Slides>
  <Notes>28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6" baseType="lpstr">
      <vt:lpstr>Galerie</vt:lpstr>
      <vt:lpstr>Équation</vt:lpstr>
      <vt:lpstr>Présentation PowerPoint</vt:lpstr>
      <vt:lpstr>Méthode d’interpolation linéaire</vt:lpstr>
      <vt:lpstr>Boîtes à moustache</vt:lpstr>
      <vt:lpstr>Présentation PowerPoint</vt:lpstr>
      <vt:lpstr>Decrire chaque boxplot</vt:lpstr>
      <vt:lpstr>Présentation PowerPoint</vt:lpstr>
      <vt:lpstr>Chapitre 4</vt:lpstr>
      <vt:lpstr>Les indicateurs algébrique principaux</vt:lpstr>
      <vt:lpstr>1. Mesure de la tendance centrale - le mode - la moyenne - la médiane </vt:lpstr>
      <vt:lpstr>Présentation PowerPoint</vt:lpstr>
      <vt:lpstr>Présentation PowerPoint</vt:lpstr>
      <vt:lpstr>Présentation PowerPoint</vt:lpstr>
      <vt:lpstr>Attention</vt:lpstr>
      <vt:lpstr>Présentation PowerPoint</vt:lpstr>
      <vt:lpstr>Présentation PowerPoint</vt:lpstr>
      <vt:lpstr>Erratum</vt:lpstr>
      <vt:lpstr>Présentation PowerPoint</vt:lpstr>
      <vt:lpstr>Présentation PowerPoint</vt:lpstr>
      <vt:lpstr>Inconvénients de la moyenne</vt:lpstr>
      <vt:lpstr>La distribution normale</vt:lpstr>
      <vt:lpstr>Distribution asymétrique</vt:lpstr>
      <vt:lpstr>Distribution symétrique bimodale</vt:lpstr>
      <vt:lpstr>Synthèse</vt:lpstr>
      <vt:lpstr>2. Mesure de la dispersion - étendue -écart interquartile - écart moyen absolu - variance et écart-type</vt:lpstr>
      <vt:lpstr>Étendue des données</vt:lpstr>
      <vt:lpstr>Exercice:  Quelle est l’étendue des séries A, B et C? (précision à la demi unité près)</vt:lpstr>
      <vt:lpstr>Étendue des données</vt:lpstr>
      <vt:lpstr>Écart inter-quartile</vt:lpstr>
      <vt:lpstr>Écart inter-quartile</vt:lpstr>
      <vt:lpstr>EMA et variance</vt:lpstr>
      <vt:lpstr>Etape 1 &amp; 2</vt:lpstr>
      <vt:lpstr>Etape 3</vt:lpstr>
      <vt:lpstr>Solution 1: EMA: écart moyen absolu</vt:lpstr>
      <vt:lpstr>Présentation PowerPoint</vt:lpstr>
      <vt:lpstr>EMA: écart moyen absolu</vt:lpstr>
      <vt:lpstr>Solution 2: Variance (S²)  et écart-type (S)</vt:lpstr>
      <vt:lpstr>Présentation PowerPoint</vt:lpstr>
      <vt:lpstr>Variance et écart-type</vt:lpstr>
      <vt:lpstr>Présentation PowerPoint</vt:lpstr>
      <vt:lpstr>Inconvénient de la variance (et écart-type)</vt:lpstr>
      <vt:lpstr>Reprise de notre exemple</vt:lpstr>
      <vt:lpstr>3. La détermination algébrique de la symétrie et de l’aplatissement - les moments - coefficient G1 de Fisher (asymétrie) coefficient G2 de Fisher (aplatissement)   </vt:lpstr>
      <vt:lpstr>Indice d’asymétrie (Skewness)  ou coefficient G1 de Fisher</vt:lpstr>
      <vt:lpstr>Indice d’aplatissement (Kurtosis)  ou coefficient G2 de Fisher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d’interpolation linéaire</dc:title>
  <dc:creator>DELACRE  Marie</dc:creator>
  <cp:lastModifiedBy>eleve_a02</cp:lastModifiedBy>
  <cp:revision>66</cp:revision>
  <dcterms:created xsi:type="dcterms:W3CDTF">2018-12-04T21:20:50Z</dcterms:created>
  <dcterms:modified xsi:type="dcterms:W3CDTF">2018-12-11T20:39:12Z</dcterms:modified>
</cp:coreProperties>
</file>