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2" r:id="rId3"/>
    <p:sldId id="257" r:id="rId4"/>
    <p:sldId id="260" r:id="rId5"/>
    <p:sldId id="256" r:id="rId6"/>
    <p:sldId id="264" r:id="rId7"/>
    <p:sldId id="261" r:id="rId8"/>
    <p:sldId id="262" r:id="rId9"/>
    <p:sldId id="271" r:id="rId10"/>
    <p:sldId id="265" r:id="rId11"/>
    <p:sldId id="267" r:id="rId12"/>
    <p:sldId id="274" r:id="rId13"/>
    <p:sldId id="269" r:id="rId14"/>
    <p:sldId id="266" r:id="rId15"/>
    <p:sldId id="268" r:id="rId16"/>
    <p:sldId id="270" r:id="rId17"/>
    <p:sldId id="273"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58"/>
  </p:normalViewPr>
  <p:slideViewPr>
    <p:cSldViewPr snapToGrid="0">
      <p:cViewPr varScale="1">
        <p:scale>
          <a:sx n="106" d="100"/>
          <a:sy n="106" d="100"/>
        </p:scale>
        <p:origin x="137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8268-41B6-47B2-51A7-F8E8F2F624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E8BB8B-C192-2E7C-8E52-122C0C125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43C58A-117B-4238-E82A-3900AD1690BB}"/>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85EE01D1-A7CF-7082-3D79-273FC73E4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00167-1816-C9DB-66EA-F934DD09661B}"/>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176616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DA7C-E52C-CFFA-3DFD-F131B6527B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2B8E7-0383-93D4-DC11-1C8AD4B29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E218C-9B7D-23A1-712B-2912EF1104A4}"/>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81393FD8-3DA6-EFE6-18C6-B7C179C12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1D6FF-35E0-2499-EC1C-02D6B2177C54}"/>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88985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4E0E73-5317-CA7A-4D0F-CC4015A9A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62A26-EF22-AD2D-131F-53D3F23C5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CCF07-8812-B61A-F9A8-55D1EB01F8A2}"/>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BAFAF48E-4FA4-62AD-2CFE-E6E0DC4883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EE9AF2-706B-AF99-621D-A8A6A1466992}"/>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335114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E07B-08B4-EF7C-C048-D39F58CE96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05509-BC6F-0423-BE3E-BC0D7C5B3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E551E-B68F-94F5-8100-A040DB9D0A08}"/>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7D160646-134A-45A4-1A57-314C94DD85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F337A7-3AC1-FB7A-2863-1C8AD126CA7E}"/>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127027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ED29-18EE-F874-861B-E396F3427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86D761-8CDC-437E-A4DC-7D51FF9A5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417BFF-B1AC-F060-FE9D-9FD97A0F2C40}"/>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FBD0AB52-D49E-A1C5-0AF3-ED4BBD2FE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41EAFE-4064-F65D-3F23-64E9563F6068}"/>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55121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3A0-4CF6-840A-D6FE-F4F548F24D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E3654A-0BA0-1324-0ACC-7678B907EB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1C8D06-8808-F490-7528-5944CBB66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0EA958-8E3C-B7DF-45E8-79A44DC7850C}"/>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6" name="Footer Placeholder 5">
            <a:extLst>
              <a:ext uri="{FF2B5EF4-FFF2-40B4-BE49-F238E27FC236}">
                <a16:creationId xmlns:a16="http://schemas.microsoft.com/office/drawing/2014/main" id="{0A5B13AB-304D-5376-5768-908F8DFC73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37CE17-770E-DA5E-5EE5-DE0C911D391A}"/>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1414227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0329-8F1A-F9B9-C139-E66F5D08E9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09AF3D-1526-452A-77ED-F042A8177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FB6E7-BD11-6BC7-B191-C63CF9A4B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3FD8B1-2BF2-7F21-AE37-533215FEA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C4794-77B7-1B2B-9559-4333AEA9A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E2E7B5-7823-FED3-F9C1-03AF58649DD6}"/>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8" name="Footer Placeholder 7">
            <a:extLst>
              <a:ext uri="{FF2B5EF4-FFF2-40B4-BE49-F238E27FC236}">
                <a16:creationId xmlns:a16="http://schemas.microsoft.com/office/drawing/2014/main" id="{3FB18015-8BB5-8E73-F6AE-C8E8F9AD6A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C2D82F-AEDE-05A4-4382-6E450616BB3C}"/>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2137311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0EE2-0D40-4E02-C54C-3B480F8B62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C21ACB-57C6-1492-FE6E-E13026CB61C9}"/>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4" name="Footer Placeholder 3">
            <a:extLst>
              <a:ext uri="{FF2B5EF4-FFF2-40B4-BE49-F238E27FC236}">
                <a16:creationId xmlns:a16="http://schemas.microsoft.com/office/drawing/2014/main" id="{5791D2CF-76D5-2953-98EE-DD09BF745D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655D44-DDB8-832A-904D-3FA6FE92406F}"/>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314552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72E50-3356-52AD-538A-C13B76A8845F}"/>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3" name="Footer Placeholder 2">
            <a:extLst>
              <a:ext uri="{FF2B5EF4-FFF2-40B4-BE49-F238E27FC236}">
                <a16:creationId xmlns:a16="http://schemas.microsoft.com/office/drawing/2014/main" id="{D6C6C73A-BE93-46E2-A3C7-85DDC0E739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97D56D-9325-4FDB-2E29-8B93B6039098}"/>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2818519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7187-7798-9C37-924A-51CA0E6D0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5597E5-E534-2DE8-EB68-CEBE18E55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28B1C-F935-26D0-8ABF-77273A431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B23F27-C5B3-74B3-07D6-DA7D1A5B41D2}"/>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6" name="Footer Placeholder 5">
            <a:extLst>
              <a:ext uri="{FF2B5EF4-FFF2-40B4-BE49-F238E27FC236}">
                <a16:creationId xmlns:a16="http://schemas.microsoft.com/office/drawing/2014/main" id="{FE529248-C311-313F-EED7-8CF4397C6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0837A-3319-A483-528D-E8E35C01F634}"/>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359677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9208-3351-A609-B82F-35CF19659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F17972-4938-FC61-A947-6E8918F2D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E729C-E49A-F0D2-CBD0-EE7223860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340E9-0FC2-0615-7634-948732AF6498}"/>
              </a:ext>
            </a:extLst>
          </p:cNvPr>
          <p:cNvSpPr>
            <a:spLocks noGrp="1"/>
          </p:cNvSpPr>
          <p:nvPr>
            <p:ph type="dt" sz="half" idx="10"/>
          </p:nvPr>
        </p:nvSpPr>
        <p:spPr/>
        <p:txBody>
          <a:bodyPr/>
          <a:lstStyle/>
          <a:p>
            <a:fld id="{3A5BD971-B2A0-4D60-B289-B46CD8AF3AB0}" type="datetimeFigureOut">
              <a:rPr lang="en-IN" smtClean="0"/>
              <a:t>28/01/25</a:t>
            </a:fld>
            <a:endParaRPr lang="en-IN"/>
          </a:p>
        </p:txBody>
      </p:sp>
      <p:sp>
        <p:nvSpPr>
          <p:cNvPr id="6" name="Footer Placeholder 5">
            <a:extLst>
              <a:ext uri="{FF2B5EF4-FFF2-40B4-BE49-F238E27FC236}">
                <a16:creationId xmlns:a16="http://schemas.microsoft.com/office/drawing/2014/main" id="{58757272-9F3B-BE0C-1DD7-F7525FE122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369787-1245-2F05-6FEA-0F17710A1C53}"/>
              </a:ext>
            </a:extLst>
          </p:cNvPr>
          <p:cNvSpPr>
            <a:spLocks noGrp="1"/>
          </p:cNvSpPr>
          <p:nvPr>
            <p:ph type="sldNum" sz="quarter" idx="12"/>
          </p:nvPr>
        </p:nvSpPr>
        <p:spPr/>
        <p:txBody>
          <a:bodyPr/>
          <a:lstStyle/>
          <a:p>
            <a:fld id="{E4B4A073-9FE6-4DD4-AE25-E86152728067}" type="slidenum">
              <a:rPr lang="en-IN" smtClean="0"/>
              <a:t>‹#›</a:t>
            </a:fld>
            <a:endParaRPr lang="en-IN"/>
          </a:p>
        </p:txBody>
      </p:sp>
    </p:spTree>
    <p:extLst>
      <p:ext uri="{BB962C8B-B14F-4D97-AF65-F5344CB8AC3E}">
        <p14:creationId xmlns:p14="http://schemas.microsoft.com/office/powerpoint/2010/main" val="392433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9BBAA-063E-4A7A-181E-6FE0CE067D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924F6A-D91D-DB41-E54F-DDABCEFEF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AAA15E-898F-8FBE-C1A6-806F49364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5BD971-B2A0-4D60-B289-B46CD8AF3AB0}" type="datetimeFigureOut">
              <a:rPr lang="en-IN" smtClean="0"/>
              <a:t>28/01/25</a:t>
            </a:fld>
            <a:endParaRPr lang="en-IN"/>
          </a:p>
        </p:txBody>
      </p:sp>
      <p:sp>
        <p:nvSpPr>
          <p:cNvPr id="5" name="Footer Placeholder 4">
            <a:extLst>
              <a:ext uri="{FF2B5EF4-FFF2-40B4-BE49-F238E27FC236}">
                <a16:creationId xmlns:a16="http://schemas.microsoft.com/office/drawing/2014/main" id="{6CD4ACB1-4FD7-282E-D867-A5950F7DE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46588D-CBC5-3AA8-C568-E60B2FD4B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4A073-9FE6-4DD4-AE25-E86152728067}" type="slidenum">
              <a:rPr lang="en-IN" smtClean="0"/>
              <a:t>‹#›</a:t>
            </a:fld>
            <a:endParaRPr lang="en-IN"/>
          </a:p>
        </p:txBody>
      </p:sp>
    </p:spTree>
    <p:extLst>
      <p:ext uri="{BB962C8B-B14F-4D97-AF65-F5344CB8AC3E}">
        <p14:creationId xmlns:p14="http://schemas.microsoft.com/office/powerpoint/2010/main" val="93126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NVIDIA/nvtrust" TargetMode="External"/><Relationship Id="rId2" Type="http://schemas.openxmlformats.org/officeDocument/2006/relationships/hyperlink" Target="https://confidentialcomputing.io/projects/current-projects/" TargetMode="External"/><Relationship Id="rId1" Type="http://schemas.openxmlformats.org/officeDocument/2006/relationships/slideLayout" Target="../slideLayouts/slideLayout2.xml"/><Relationship Id="rId6" Type="http://schemas.openxmlformats.org/officeDocument/2006/relationships/hyperlink" Target="https://arxiv.org/pdf/2409.03992" TargetMode="External"/><Relationship Id="rId5" Type="http://schemas.openxmlformats.org/officeDocument/2006/relationships/hyperlink" Target="https://signal.org/blog/private-contact-discovery/" TargetMode="External"/><Relationship Id="rId4" Type="http://schemas.openxmlformats.org/officeDocument/2006/relationships/hyperlink" Target="https://github.com/dragonflyoss/nydus/blob/master/docs/containerd-env-setup.m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922F-324F-EB90-9F19-61987E5A52B1}"/>
              </a:ext>
            </a:extLst>
          </p:cNvPr>
          <p:cNvSpPr>
            <a:spLocks noGrp="1"/>
          </p:cNvSpPr>
          <p:nvPr>
            <p:ph type="title"/>
          </p:nvPr>
        </p:nvSpPr>
        <p:spPr>
          <a:xfrm>
            <a:off x="838200" y="681037"/>
            <a:ext cx="10515600" cy="647749"/>
          </a:xfrm>
        </p:spPr>
        <p:txBody>
          <a:bodyPr>
            <a:normAutofit fontScale="90000"/>
          </a:bodyPr>
          <a:lstStyle/>
          <a:p>
            <a:r>
              <a:rPr lang="en-US" b="1" dirty="0"/>
              <a:t>Agenda</a:t>
            </a:r>
            <a:endParaRPr lang="en-IN" b="1" dirty="0"/>
          </a:p>
        </p:txBody>
      </p:sp>
      <p:sp>
        <p:nvSpPr>
          <p:cNvPr id="3" name="Content Placeholder 2">
            <a:extLst>
              <a:ext uri="{FF2B5EF4-FFF2-40B4-BE49-F238E27FC236}">
                <a16:creationId xmlns:a16="http://schemas.microsoft.com/office/drawing/2014/main" id="{893D77BA-35CE-E0CB-D9BF-B3D0951CE6D7}"/>
              </a:ext>
            </a:extLst>
          </p:cNvPr>
          <p:cNvSpPr>
            <a:spLocks noGrp="1"/>
          </p:cNvSpPr>
          <p:nvPr>
            <p:ph idx="1"/>
          </p:nvPr>
        </p:nvSpPr>
        <p:spPr/>
        <p:txBody>
          <a:bodyPr/>
          <a:lstStyle/>
          <a:p>
            <a:r>
              <a:rPr lang="en-US" dirty="0"/>
              <a:t>Why Data protection?</a:t>
            </a:r>
          </a:p>
          <a:p>
            <a:pPr algn="l"/>
            <a:r>
              <a:rPr lang="en-IN" dirty="0"/>
              <a:t>Main techniques for trusted remote computation</a:t>
            </a:r>
          </a:p>
          <a:p>
            <a:r>
              <a:rPr lang="en-US" dirty="0"/>
              <a:t>How does Confidential computing works</a:t>
            </a:r>
          </a:p>
          <a:p>
            <a:r>
              <a:rPr lang="en-IN" dirty="0"/>
              <a:t>Confidential Computing –Use Cases</a:t>
            </a:r>
          </a:p>
          <a:p>
            <a:r>
              <a:rPr lang="en-US" dirty="0"/>
              <a:t>How do we choose Confidential computing</a:t>
            </a:r>
          </a:p>
          <a:p>
            <a:r>
              <a:rPr lang="en-IN" dirty="0"/>
              <a:t>What is Confidential Containers?</a:t>
            </a:r>
            <a:endParaRPr lang="en-US" dirty="0"/>
          </a:p>
          <a:p>
            <a:endParaRPr lang="en-IN" dirty="0"/>
          </a:p>
          <a:p>
            <a:endParaRPr lang="en-IN" dirty="0"/>
          </a:p>
        </p:txBody>
      </p:sp>
    </p:spTree>
    <p:extLst>
      <p:ext uri="{BB962C8B-B14F-4D97-AF65-F5344CB8AC3E}">
        <p14:creationId xmlns:p14="http://schemas.microsoft.com/office/powerpoint/2010/main" val="39267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E5137-3210-711D-3293-BD28FEA43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C9612-052F-671D-8842-7C02DAB015EC}"/>
              </a:ext>
            </a:extLst>
          </p:cNvPr>
          <p:cNvSpPr>
            <a:spLocks noGrp="1"/>
          </p:cNvSpPr>
          <p:nvPr>
            <p:ph type="title"/>
          </p:nvPr>
        </p:nvSpPr>
        <p:spPr>
          <a:xfrm>
            <a:off x="0" y="0"/>
            <a:ext cx="10731525" cy="366395"/>
          </a:xfrm>
        </p:spPr>
        <p:txBody>
          <a:bodyPr>
            <a:noAutofit/>
          </a:bodyPr>
          <a:lstStyle/>
          <a:p>
            <a:r>
              <a:rPr lang="en-US" sz="2400" b="1" dirty="0">
                <a:solidFill>
                  <a:srgbClr val="222E3D"/>
                </a:solidFill>
                <a:latin typeface="Amazon Ember"/>
                <a:ea typeface="+mn-ea"/>
                <a:cs typeface="+mn-cs"/>
              </a:rPr>
              <a:t>How does Confidential computing works</a:t>
            </a:r>
            <a:endParaRPr lang="en-IN" sz="2400" b="1" dirty="0">
              <a:solidFill>
                <a:srgbClr val="222E3D"/>
              </a:solidFill>
              <a:latin typeface="Amazon Ember"/>
              <a:ea typeface="+mn-ea"/>
              <a:cs typeface="+mn-cs"/>
            </a:endParaRPr>
          </a:p>
        </p:txBody>
      </p:sp>
      <p:pic>
        <p:nvPicPr>
          <p:cNvPr id="7" name="Picture 6">
            <a:extLst>
              <a:ext uri="{FF2B5EF4-FFF2-40B4-BE49-F238E27FC236}">
                <a16:creationId xmlns:a16="http://schemas.microsoft.com/office/drawing/2014/main" id="{4F730C91-1944-2040-1151-FB10E0D0D612}"/>
              </a:ext>
            </a:extLst>
          </p:cNvPr>
          <p:cNvPicPr>
            <a:picLocks noChangeAspect="1"/>
          </p:cNvPicPr>
          <p:nvPr/>
        </p:nvPicPr>
        <p:blipFill>
          <a:blip r:embed="rId2"/>
          <a:stretch>
            <a:fillRect/>
          </a:stretch>
        </p:blipFill>
        <p:spPr>
          <a:xfrm>
            <a:off x="1416402" y="1850301"/>
            <a:ext cx="8598109" cy="4229613"/>
          </a:xfrm>
          <a:prstGeom prst="rect">
            <a:avLst/>
          </a:prstGeom>
        </p:spPr>
      </p:pic>
      <p:sp>
        <p:nvSpPr>
          <p:cNvPr id="6" name="TextBox 5">
            <a:extLst>
              <a:ext uri="{FF2B5EF4-FFF2-40B4-BE49-F238E27FC236}">
                <a16:creationId xmlns:a16="http://schemas.microsoft.com/office/drawing/2014/main" id="{EB142C8D-D65B-F8D2-D82A-5526523B6D93}"/>
              </a:ext>
            </a:extLst>
          </p:cNvPr>
          <p:cNvSpPr txBox="1"/>
          <p:nvPr/>
        </p:nvSpPr>
        <p:spPr>
          <a:xfrm>
            <a:off x="1248507" y="816772"/>
            <a:ext cx="8598108" cy="784830"/>
          </a:xfrm>
          <a:prstGeom prst="rect">
            <a:avLst/>
          </a:prstGeom>
          <a:noFill/>
        </p:spPr>
        <p:txBody>
          <a:bodyPr wrap="square">
            <a:spAutoFit/>
          </a:bodyPr>
          <a:lstStyle/>
          <a:p>
            <a:pPr algn="l"/>
            <a:endParaRPr lang="en-IN" sz="900" b="0" i="0" u="none" strike="noStrike" baseline="0" dirty="0">
              <a:solidFill>
                <a:srgbClr val="000000"/>
              </a:solidFill>
              <a:latin typeface="Calibri" panose="020F0502020204030204" pitchFamily="34" charset="0"/>
            </a:endParaRPr>
          </a:p>
          <a:p>
            <a:pPr marR="0" algn="l"/>
            <a:r>
              <a:rPr lang="en-US" sz="1800" b="0" i="0" u="none" strike="noStrike" baseline="0" dirty="0">
                <a:solidFill>
                  <a:srgbClr val="232838"/>
                </a:solidFill>
                <a:latin typeface="Calibri" panose="020F0502020204030204" pitchFamily="34" charset="0"/>
              </a:rPr>
              <a:t>Confidentiality is delivered at runtime through various isolation methodologies. It’s a value propositio</a:t>
            </a:r>
            <a:r>
              <a:rPr lang="en-US" dirty="0">
                <a:solidFill>
                  <a:srgbClr val="232838"/>
                </a:solidFill>
                <a:latin typeface="Calibri" panose="020F0502020204030204" pitchFamily="34" charset="0"/>
              </a:rPr>
              <a:t>n of CPU and memory at the same time for data and code .</a:t>
            </a:r>
            <a:endParaRPr lang="en-US" sz="1800" b="0" i="0" u="none" strike="noStrike" baseline="0" dirty="0">
              <a:solidFill>
                <a:srgbClr val="232838"/>
              </a:solidFill>
              <a:latin typeface="Calibri" panose="020F0502020204030204" pitchFamily="34" charset="0"/>
            </a:endParaRPr>
          </a:p>
        </p:txBody>
      </p:sp>
    </p:spTree>
    <p:extLst>
      <p:ext uri="{BB962C8B-B14F-4D97-AF65-F5344CB8AC3E}">
        <p14:creationId xmlns:p14="http://schemas.microsoft.com/office/powerpoint/2010/main" val="348858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8997-2F9E-1F7E-170D-265E223AF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81FF6-FFE5-F4B4-6F6B-46CA35173F4E}"/>
              </a:ext>
            </a:extLst>
          </p:cNvPr>
          <p:cNvSpPr>
            <a:spLocks noGrp="1"/>
          </p:cNvSpPr>
          <p:nvPr>
            <p:ph type="title"/>
          </p:nvPr>
        </p:nvSpPr>
        <p:spPr>
          <a:xfrm>
            <a:off x="0" y="-26892"/>
            <a:ext cx="10731525" cy="366395"/>
          </a:xfrm>
        </p:spPr>
        <p:txBody>
          <a:bodyPr>
            <a:noAutofit/>
          </a:bodyPr>
          <a:lstStyle/>
          <a:p>
            <a:r>
              <a:rPr lang="en-US" sz="2400" b="1" dirty="0">
                <a:solidFill>
                  <a:srgbClr val="222E3D"/>
                </a:solidFill>
                <a:latin typeface="Amazon Ember"/>
                <a:ea typeface="+mn-ea"/>
                <a:cs typeface="+mn-cs"/>
              </a:rPr>
              <a:t>How does Confidential computing works</a:t>
            </a:r>
            <a:endParaRPr lang="en-IN" sz="2400" b="1" dirty="0">
              <a:solidFill>
                <a:srgbClr val="222E3D"/>
              </a:solidFill>
              <a:latin typeface="Amazon Ember"/>
              <a:ea typeface="+mn-ea"/>
              <a:cs typeface="+mn-cs"/>
            </a:endParaRPr>
          </a:p>
        </p:txBody>
      </p:sp>
      <p:pic>
        <p:nvPicPr>
          <p:cNvPr id="4" name="Picture 3">
            <a:extLst>
              <a:ext uri="{FF2B5EF4-FFF2-40B4-BE49-F238E27FC236}">
                <a16:creationId xmlns:a16="http://schemas.microsoft.com/office/drawing/2014/main" id="{3181D5D9-9B14-7327-9F1E-84A1A5A93DCC}"/>
              </a:ext>
            </a:extLst>
          </p:cNvPr>
          <p:cNvPicPr>
            <a:picLocks noChangeAspect="1"/>
          </p:cNvPicPr>
          <p:nvPr/>
        </p:nvPicPr>
        <p:blipFill>
          <a:blip r:embed="rId2"/>
          <a:stretch>
            <a:fillRect/>
          </a:stretch>
        </p:blipFill>
        <p:spPr>
          <a:xfrm>
            <a:off x="810065" y="500647"/>
            <a:ext cx="10901820" cy="5774206"/>
          </a:xfrm>
          <a:prstGeom prst="rect">
            <a:avLst/>
          </a:prstGeom>
        </p:spPr>
      </p:pic>
      <p:sp>
        <p:nvSpPr>
          <p:cNvPr id="6" name="TextBox 5">
            <a:extLst>
              <a:ext uri="{FF2B5EF4-FFF2-40B4-BE49-F238E27FC236}">
                <a16:creationId xmlns:a16="http://schemas.microsoft.com/office/drawing/2014/main" id="{0F9FF6FF-88F8-D796-AA29-77850FFCC0F3}"/>
              </a:ext>
            </a:extLst>
          </p:cNvPr>
          <p:cNvSpPr txBox="1"/>
          <p:nvPr/>
        </p:nvSpPr>
        <p:spPr>
          <a:xfrm>
            <a:off x="-227427" y="6417086"/>
            <a:ext cx="12719538" cy="369332"/>
          </a:xfrm>
          <a:prstGeom prst="rect">
            <a:avLst/>
          </a:prstGeom>
          <a:noFill/>
        </p:spPr>
        <p:txBody>
          <a:bodyPr wrap="square">
            <a:spAutoFit/>
          </a:bodyPr>
          <a:lstStyle/>
          <a:p>
            <a:r>
              <a:rPr lang="en-IN" dirty="0"/>
              <a:t>Ref: https://confidentialcomputing.io/wp-content/uploads/sites/10/2023/03/Common-Terminology-for-Confidential-Computing.pdf</a:t>
            </a:r>
          </a:p>
        </p:txBody>
      </p:sp>
    </p:spTree>
    <p:extLst>
      <p:ext uri="{BB962C8B-B14F-4D97-AF65-F5344CB8AC3E}">
        <p14:creationId xmlns:p14="http://schemas.microsoft.com/office/powerpoint/2010/main" val="3996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4B23B-2B96-7AC4-0EB1-B91F17FB5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94E5C-39CB-0960-28AE-4662DD9B3AF2}"/>
              </a:ext>
            </a:extLst>
          </p:cNvPr>
          <p:cNvSpPr>
            <a:spLocks noGrp="1"/>
          </p:cNvSpPr>
          <p:nvPr>
            <p:ph type="title"/>
          </p:nvPr>
        </p:nvSpPr>
        <p:spPr>
          <a:xfrm>
            <a:off x="0" y="-26892"/>
            <a:ext cx="10731525" cy="366395"/>
          </a:xfrm>
        </p:spPr>
        <p:txBody>
          <a:bodyPr>
            <a:noAutofit/>
          </a:bodyPr>
          <a:lstStyle/>
          <a:p>
            <a:r>
              <a:rPr lang="en-US" sz="2400" b="1" dirty="0">
                <a:solidFill>
                  <a:srgbClr val="222E3D"/>
                </a:solidFill>
                <a:latin typeface="Amazon Ember"/>
                <a:ea typeface="+mn-ea"/>
                <a:cs typeface="+mn-cs"/>
              </a:rPr>
              <a:t>How does Confidential computing works</a:t>
            </a:r>
            <a:endParaRPr lang="en-IN" sz="2400" b="1" dirty="0">
              <a:solidFill>
                <a:srgbClr val="222E3D"/>
              </a:solidFill>
              <a:latin typeface="Amazon Ember"/>
              <a:ea typeface="+mn-ea"/>
              <a:cs typeface="+mn-cs"/>
            </a:endParaRPr>
          </a:p>
        </p:txBody>
      </p:sp>
      <p:sp>
        <p:nvSpPr>
          <p:cNvPr id="3" name="AutoShape 2" descr="Image">
            <a:extLst>
              <a:ext uri="{FF2B5EF4-FFF2-40B4-BE49-F238E27FC236}">
                <a16:creationId xmlns:a16="http://schemas.microsoft.com/office/drawing/2014/main" id="{A0A70FD9-E9C5-C752-B2BA-D00D8DB5F7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9D6CDF7F-44ED-0CC5-1032-101995D7D25B}"/>
              </a:ext>
            </a:extLst>
          </p:cNvPr>
          <p:cNvPicPr>
            <a:picLocks noChangeAspect="1"/>
          </p:cNvPicPr>
          <p:nvPr/>
        </p:nvPicPr>
        <p:blipFill>
          <a:blip r:embed="rId2"/>
          <a:stretch>
            <a:fillRect/>
          </a:stretch>
        </p:blipFill>
        <p:spPr>
          <a:xfrm>
            <a:off x="1195755" y="1487438"/>
            <a:ext cx="9310338" cy="4740922"/>
          </a:xfrm>
          <a:prstGeom prst="rect">
            <a:avLst/>
          </a:prstGeom>
        </p:spPr>
      </p:pic>
    </p:spTree>
    <p:extLst>
      <p:ext uri="{BB962C8B-B14F-4D97-AF65-F5344CB8AC3E}">
        <p14:creationId xmlns:p14="http://schemas.microsoft.com/office/powerpoint/2010/main" val="56953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928102F3-0329-16C1-0350-2DBA88604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B3E18-8A0E-F5D4-B95C-D3AD626028A3}"/>
              </a:ext>
            </a:extLst>
          </p:cNvPr>
          <p:cNvSpPr>
            <a:spLocks noGrp="1"/>
          </p:cNvSpPr>
          <p:nvPr>
            <p:ph type="title"/>
          </p:nvPr>
        </p:nvSpPr>
        <p:spPr>
          <a:xfrm>
            <a:off x="-112542" y="0"/>
            <a:ext cx="10731525" cy="366395"/>
          </a:xfrm>
        </p:spPr>
        <p:txBody>
          <a:bodyPr>
            <a:noAutofit/>
          </a:bodyPr>
          <a:lstStyle/>
          <a:p>
            <a:r>
              <a:rPr lang="en-US" sz="2400" b="1" dirty="0">
                <a:solidFill>
                  <a:srgbClr val="222E3D"/>
                </a:solidFill>
                <a:latin typeface="Amazon Ember"/>
                <a:ea typeface="+mn-ea"/>
                <a:cs typeface="+mn-cs"/>
              </a:rPr>
              <a:t>How do we choose Confidential computing</a:t>
            </a:r>
            <a:endParaRPr lang="en-IN" sz="2400" b="1" dirty="0">
              <a:solidFill>
                <a:srgbClr val="222E3D"/>
              </a:solidFill>
              <a:latin typeface="Amazon Ember"/>
              <a:ea typeface="+mn-ea"/>
              <a:cs typeface="+mn-cs"/>
            </a:endParaRPr>
          </a:p>
        </p:txBody>
      </p:sp>
      <p:sp>
        <p:nvSpPr>
          <p:cNvPr id="6" name="TextBox 5">
            <a:extLst>
              <a:ext uri="{FF2B5EF4-FFF2-40B4-BE49-F238E27FC236}">
                <a16:creationId xmlns:a16="http://schemas.microsoft.com/office/drawing/2014/main" id="{09DC94FC-36AE-56C0-446E-A30D1DA79A05}"/>
              </a:ext>
            </a:extLst>
          </p:cNvPr>
          <p:cNvSpPr txBox="1"/>
          <p:nvPr/>
        </p:nvSpPr>
        <p:spPr>
          <a:xfrm>
            <a:off x="364368" y="5473737"/>
            <a:ext cx="11672887" cy="646331"/>
          </a:xfrm>
          <a:prstGeom prst="rect">
            <a:avLst/>
          </a:prstGeom>
          <a:noFill/>
        </p:spPr>
        <p:txBody>
          <a:bodyPr wrap="square">
            <a:spAutoFit/>
          </a:bodyPr>
          <a:lstStyle/>
          <a:p>
            <a:r>
              <a:rPr lang="en-IN" dirty="0"/>
              <a:t>Ref: https://confidentialcomputing.io/wp-content/uploads/sites/10/2023/03/Common-Terminology-for-Confidential-Computing.pdf</a:t>
            </a:r>
          </a:p>
        </p:txBody>
      </p:sp>
      <p:graphicFrame>
        <p:nvGraphicFramePr>
          <p:cNvPr id="3" name="Table 2">
            <a:extLst>
              <a:ext uri="{FF2B5EF4-FFF2-40B4-BE49-F238E27FC236}">
                <a16:creationId xmlns:a16="http://schemas.microsoft.com/office/drawing/2014/main" id="{24107431-6633-67FA-3AD6-E45908B8CC5F}"/>
              </a:ext>
            </a:extLst>
          </p:cNvPr>
          <p:cNvGraphicFramePr>
            <a:graphicFrameLocks noGrp="1"/>
          </p:cNvGraphicFramePr>
          <p:nvPr>
            <p:extLst>
              <p:ext uri="{D42A27DB-BD31-4B8C-83A1-F6EECF244321}">
                <p14:modId xmlns:p14="http://schemas.microsoft.com/office/powerpoint/2010/main" val="1747124459"/>
              </p:ext>
            </p:extLst>
          </p:nvPr>
        </p:nvGraphicFramePr>
        <p:xfrm>
          <a:off x="232900" y="962233"/>
          <a:ext cx="6407052" cy="4171950"/>
        </p:xfrm>
        <a:graphic>
          <a:graphicData uri="http://schemas.openxmlformats.org/drawingml/2006/table">
            <a:tbl>
              <a:tblPr/>
              <a:tblGrid>
                <a:gridCol w="3203526">
                  <a:extLst>
                    <a:ext uri="{9D8B030D-6E8A-4147-A177-3AD203B41FA5}">
                      <a16:colId xmlns:a16="http://schemas.microsoft.com/office/drawing/2014/main" val="4103462628"/>
                    </a:ext>
                  </a:extLst>
                </a:gridCol>
                <a:gridCol w="3203526">
                  <a:extLst>
                    <a:ext uri="{9D8B030D-6E8A-4147-A177-3AD203B41FA5}">
                      <a16:colId xmlns:a16="http://schemas.microsoft.com/office/drawing/2014/main" val="712295938"/>
                    </a:ext>
                  </a:extLst>
                </a:gridCol>
              </a:tblGrid>
              <a:tr h="0">
                <a:tc>
                  <a:txBody>
                    <a:bodyPr/>
                    <a:lstStyle/>
                    <a:p>
                      <a:pPr fontAlgn="t"/>
                      <a:r>
                        <a:rPr lang="en-IN" b="1">
                          <a:effectLst/>
                        </a:rPr>
                        <a:t>Factor</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a:effectLst/>
                        </a:rPr>
                        <a:t>Consideration</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80412858"/>
                  </a:ext>
                </a:extLst>
              </a:tr>
              <a:tr h="0">
                <a:tc>
                  <a:txBody>
                    <a:bodyPr/>
                    <a:lstStyle/>
                    <a:p>
                      <a:pPr fontAlgn="t"/>
                      <a:r>
                        <a:rPr lang="en-IN">
                          <a:effectLst/>
                        </a:rPr>
                        <a:t>Hardware</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a:effectLst/>
                        </a:rPr>
                        <a:t>Intel SGX, AMD SEV, or ARM TrustZone</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0999392"/>
                  </a:ext>
                </a:extLst>
              </a:tr>
              <a:tr h="0">
                <a:tc>
                  <a:txBody>
                    <a:bodyPr/>
                    <a:lstStyle/>
                    <a:p>
                      <a:pPr fontAlgn="t"/>
                      <a:r>
                        <a:rPr lang="en-IN" dirty="0">
                          <a:effectLst/>
                        </a:rPr>
                        <a:t>Cloud provider</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a:effectLst/>
                        </a:rPr>
                        <a:t>Azure Confidential Computing, AWS Nitro Enclaves, or Google Cloud Confidential Computing</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99343655"/>
                  </a:ext>
                </a:extLst>
              </a:tr>
              <a:tr h="0">
                <a:tc>
                  <a:txBody>
                    <a:bodyPr/>
                    <a:lstStyle/>
                    <a:p>
                      <a:pPr fontAlgn="t"/>
                      <a:r>
                        <a:rPr lang="en-IN">
                          <a:effectLst/>
                        </a:rPr>
                        <a:t>Application compatibility</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Legacy vs. cloud-native applications</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16951619"/>
                  </a:ext>
                </a:extLst>
              </a:tr>
              <a:tr h="0">
                <a:tc>
                  <a:txBody>
                    <a:bodyPr/>
                    <a:lstStyle/>
                    <a:p>
                      <a:pPr fontAlgn="t"/>
                      <a:r>
                        <a:rPr lang="en-IN">
                          <a:effectLst/>
                        </a:rPr>
                        <a:t>Scalability</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dirty="0">
                          <a:effectLst/>
                        </a:rPr>
                        <a:t>Current and future workload demands</a:t>
                      </a:r>
                    </a:p>
                  </a:txBody>
                  <a:tcPr marL="142875" marR="142875" marT="142875" marB="1428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93633838"/>
                  </a:ext>
                </a:extLst>
              </a:tr>
            </a:tbl>
          </a:graphicData>
        </a:graphic>
      </p:graphicFrame>
      <p:pic>
        <p:nvPicPr>
          <p:cNvPr id="5" name="Picture 4">
            <a:extLst>
              <a:ext uri="{FF2B5EF4-FFF2-40B4-BE49-F238E27FC236}">
                <a16:creationId xmlns:a16="http://schemas.microsoft.com/office/drawing/2014/main" id="{F72406FA-042A-DA66-9F22-2A8C7EC784BA}"/>
              </a:ext>
            </a:extLst>
          </p:cNvPr>
          <p:cNvPicPr>
            <a:picLocks noChangeAspect="1"/>
          </p:cNvPicPr>
          <p:nvPr/>
        </p:nvPicPr>
        <p:blipFill>
          <a:blip r:embed="rId3"/>
          <a:stretch>
            <a:fillRect/>
          </a:stretch>
        </p:blipFill>
        <p:spPr>
          <a:xfrm>
            <a:off x="6753225" y="1247775"/>
            <a:ext cx="5438775" cy="2533650"/>
          </a:xfrm>
          <a:prstGeom prst="rect">
            <a:avLst/>
          </a:prstGeom>
        </p:spPr>
      </p:pic>
    </p:spTree>
    <p:extLst>
      <p:ext uri="{BB962C8B-B14F-4D97-AF65-F5344CB8AC3E}">
        <p14:creationId xmlns:p14="http://schemas.microsoft.com/office/powerpoint/2010/main" val="29935736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293D3-0A56-76A1-F7C0-4EB1E780A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96C7E-1329-0E6F-409B-14DD6E983E50}"/>
              </a:ext>
            </a:extLst>
          </p:cNvPr>
          <p:cNvSpPr>
            <a:spLocks noGrp="1"/>
          </p:cNvSpPr>
          <p:nvPr>
            <p:ph type="title"/>
          </p:nvPr>
        </p:nvSpPr>
        <p:spPr>
          <a:xfrm>
            <a:off x="0" y="140677"/>
            <a:ext cx="10731525" cy="366395"/>
          </a:xfrm>
        </p:spPr>
        <p:txBody>
          <a:bodyPr>
            <a:noAutofit/>
          </a:bodyPr>
          <a:lstStyle/>
          <a:p>
            <a:r>
              <a:rPr lang="en-US" sz="2400" b="1" dirty="0">
                <a:solidFill>
                  <a:srgbClr val="222E3D"/>
                </a:solidFill>
                <a:latin typeface="Amazon Ember"/>
                <a:ea typeface="+mn-ea"/>
                <a:cs typeface="+mn-cs"/>
              </a:rPr>
              <a:t>Azure Confidential computing portfolio</a:t>
            </a:r>
            <a:endParaRPr lang="en-IN" sz="2400" b="1" dirty="0">
              <a:solidFill>
                <a:srgbClr val="222E3D"/>
              </a:solidFill>
              <a:latin typeface="Amazon Ember"/>
              <a:ea typeface="+mn-ea"/>
              <a:cs typeface="+mn-cs"/>
            </a:endParaRPr>
          </a:p>
        </p:txBody>
      </p:sp>
      <p:pic>
        <p:nvPicPr>
          <p:cNvPr id="4" name="Picture 3">
            <a:extLst>
              <a:ext uri="{FF2B5EF4-FFF2-40B4-BE49-F238E27FC236}">
                <a16:creationId xmlns:a16="http://schemas.microsoft.com/office/drawing/2014/main" id="{3F783A16-2E22-5A0A-9BA4-53CEAC15D128}"/>
              </a:ext>
            </a:extLst>
          </p:cNvPr>
          <p:cNvPicPr>
            <a:picLocks noChangeAspect="1"/>
          </p:cNvPicPr>
          <p:nvPr/>
        </p:nvPicPr>
        <p:blipFill>
          <a:blip r:embed="rId2"/>
          <a:stretch>
            <a:fillRect/>
          </a:stretch>
        </p:blipFill>
        <p:spPr>
          <a:xfrm>
            <a:off x="2082018" y="942535"/>
            <a:ext cx="8334507" cy="5774788"/>
          </a:xfrm>
          <a:prstGeom prst="rect">
            <a:avLst/>
          </a:prstGeom>
        </p:spPr>
      </p:pic>
    </p:spTree>
    <p:extLst>
      <p:ext uri="{BB962C8B-B14F-4D97-AF65-F5344CB8AC3E}">
        <p14:creationId xmlns:p14="http://schemas.microsoft.com/office/powerpoint/2010/main" val="200146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F772-C713-4340-7710-B4D69C8AC625}"/>
              </a:ext>
            </a:extLst>
          </p:cNvPr>
          <p:cNvSpPr>
            <a:spLocks noGrp="1"/>
          </p:cNvSpPr>
          <p:nvPr>
            <p:ph type="title"/>
          </p:nvPr>
        </p:nvSpPr>
        <p:spPr>
          <a:xfrm>
            <a:off x="0" y="0"/>
            <a:ext cx="10515600" cy="450801"/>
          </a:xfrm>
        </p:spPr>
        <p:txBody>
          <a:bodyPr/>
          <a:lstStyle/>
          <a:p>
            <a:r>
              <a:rPr lang="en-IN" sz="2400" b="1" dirty="0">
                <a:solidFill>
                  <a:srgbClr val="222E3D"/>
                </a:solidFill>
                <a:latin typeface="Amazon Ember"/>
                <a:ea typeface="+mn-ea"/>
                <a:cs typeface="+mn-cs"/>
              </a:rPr>
              <a:t>What is Confidential Containers?</a:t>
            </a:r>
          </a:p>
        </p:txBody>
      </p:sp>
      <p:sp>
        <p:nvSpPr>
          <p:cNvPr id="3" name="Content Placeholder 2">
            <a:extLst>
              <a:ext uri="{FF2B5EF4-FFF2-40B4-BE49-F238E27FC236}">
                <a16:creationId xmlns:a16="http://schemas.microsoft.com/office/drawing/2014/main" id="{5266A206-A192-5C2E-4E7F-14055E114651}"/>
              </a:ext>
            </a:extLst>
          </p:cNvPr>
          <p:cNvSpPr>
            <a:spLocks noGrp="1"/>
          </p:cNvSpPr>
          <p:nvPr>
            <p:ph idx="1"/>
          </p:nvPr>
        </p:nvSpPr>
        <p:spPr>
          <a:xfrm>
            <a:off x="599049" y="450801"/>
            <a:ext cx="10515600" cy="1473533"/>
          </a:xfrm>
        </p:spPr>
        <p:txBody>
          <a:bodyPr/>
          <a:lstStyle/>
          <a:p>
            <a:pPr algn="l"/>
            <a:endParaRPr lang="en-IN" sz="1800" b="0" i="0" u="none" strike="noStrike" baseline="0" dirty="0">
              <a:solidFill>
                <a:srgbClr val="000000"/>
              </a:solidFill>
              <a:latin typeface="Montserrat" panose="00000500000000000000" pitchFamily="2" charset="0"/>
            </a:endParaRPr>
          </a:p>
          <a:p>
            <a:r>
              <a:rPr lang="en-US" sz="2000" dirty="0">
                <a:solidFill>
                  <a:srgbClr val="222E3D"/>
                </a:solidFill>
                <a:latin typeface="Amazon Ember"/>
              </a:rPr>
              <a:t>An open-source CNCF Sandbox project aimed at securing containerized applications by protecting their in-memory data.</a:t>
            </a:r>
          </a:p>
          <a:p>
            <a:r>
              <a:rPr lang="en-US" sz="2000" dirty="0">
                <a:solidFill>
                  <a:srgbClr val="222E3D"/>
                </a:solidFill>
                <a:latin typeface="Amazon Ember"/>
              </a:rPr>
              <a:t>Purpose : Extend Confidential Computing to Kubernetes workloads.</a:t>
            </a:r>
          </a:p>
        </p:txBody>
      </p:sp>
      <p:pic>
        <p:nvPicPr>
          <p:cNvPr id="1026" name="Picture 2" descr="A flowchart illustrates how virtualization isolates workloads from each other and isolates the host from workloads, while trusted execution environments isolate the workload from the host.">
            <a:extLst>
              <a:ext uri="{FF2B5EF4-FFF2-40B4-BE49-F238E27FC236}">
                <a16:creationId xmlns:a16="http://schemas.microsoft.com/office/drawing/2014/main" id="{7DED9A86-12B0-075A-9A93-D0779EA7B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403" y="2082849"/>
            <a:ext cx="5926822" cy="423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26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7429D-8C71-DC86-CB62-35051216B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EFA9C-110E-0F5F-DD05-3C5CDBA7855E}"/>
              </a:ext>
            </a:extLst>
          </p:cNvPr>
          <p:cNvSpPr>
            <a:spLocks noGrp="1"/>
          </p:cNvSpPr>
          <p:nvPr>
            <p:ph type="title"/>
          </p:nvPr>
        </p:nvSpPr>
        <p:spPr>
          <a:xfrm>
            <a:off x="0" y="0"/>
            <a:ext cx="10515600" cy="450801"/>
          </a:xfrm>
        </p:spPr>
        <p:txBody>
          <a:bodyPr/>
          <a:lstStyle/>
          <a:p>
            <a:r>
              <a:rPr lang="en-IN" sz="2400" b="1" dirty="0">
                <a:solidFill>
                  <a:srgbClr val="222E3D"/>
                </a:solidFill>
                <a:latin typeface="Amazon Ember"/>
                <a:ea typeface="+mn-ea"/>
                <a:cs typeface="+mn-cs"/>
              </a:rPr>
              <a:t>What is Confidential Containers?</a:t>
            </a:r>
          </a:p>
        </p:txBody>
      </p:sp>
      <p:sp>
        <p:nvSpPr>
          <p:cNvPr id="3" name="Content Placeholder 2">
            <a:extLst>
              <a:ext uri="{FF2B5EF4-FFF2-40B4-BE49-F238E27FC236}">
                <a16:creationId xmlns:a16="http://schemas.microsoft.com/office/drawing/2014/main" id="{0FFEE03F-76D1-B06B-DC43-743C60B0D4F7}"/>
              </a:ext>
            </a:extLst>
          </p:cNvPr>
          <p:cNvSpPr>
            <a:spLocks noGrp="1"/>
          </p:cNvSpPr>
          <p:nvPr>
            <p:ph idx="1"/>
          </p:nvPr>
        </p:nvSpPr>
        <p:spPr>
          <a:xfrm>
            <a:off x="599049" y="450801"/>
            <a:ext cx="10515600" cy="1473533"/>
          </a:xfrm>
        </p:spPr>
        <p:txBody>
          <a:bodyPr/>
          <a:lstStyle/>
          <a:p>
            <a:r>
              <a:rPr lang="en-US" sz="2000" dirty="0">
                <a:solidFill>
                  <a:srgbClr val="222E3D"/>
                </a:solidFill>
                <a:latin typeface="Amazon Ember"/>
              </a:rPr>
              <a:t>Confidential containers using VM-based TEEs on a local hypervisor</a:t>
            </a:r>
          </a:p>
          <a:p>
            <a:r>
              <a:rPr lang="en-US" sz="2000" dirty="0">
                <a:solidFill>
                  <a:srgbClr val="222E3D"/>
                </a:solidFill>
                <a:latin typeface="Amazon Ember"/>
              </a:rPr>
              <a:t>Confidential containers using VM-based TEEs on a remote hypervisor typically on public cloud</a:t>
            </a:r>
          </a:p>
          <a:p>
            <a:r>
              <a:rPr lang="en-US" sz="2000" dirty="0">
                <a:solidFill>
                  <a:srgbClr val="222E3D"/>
                </a:solidFill>
                <a:latin typeface="Amazon Ember"/>
              </a:rPr>
              <a:t>Confidential containers using process-based TEEs with enclave-cc and intel SGX support</a:t>
            </a:r>
          </a:p>
          <a:p>
            <a:pPr algn="l"/>
            <a:endParaRPr lang="en-IN" sz="1800" b="0" i="0" u="none" strike="noStrike" baseline="0" dirty="0">
              <a:solidFill>
                <a:srgbClr val="000000"/>
              </a:solidFill>
              <a:latin typeface="Montserrat" panose="00000500000000000000" pitchFamily="2" charset="0"/>
            </a:endParaRPr>
          </a:p>
        </p:txBody>
      </p:sp>
      <p:pic>
        <p:nvPicPr>
          <p:cNvPr id="7" name="Picture 6">
            <a:extLst>
              <a:ext uri="{FF2B5EF4-FFF2-40B4-BE49-F238E27FC236}">
                <a16:creationId xmlns:a16="http://schemas.microsoft.com/office/drawing/2014/main" id="{E4B2DB5B-696F-5D4B-D545-1F06399D894B}"/>
              </a:ext>
            </a:extLst>
          </p:cNvPr>
          <p:cNvPicPr>
            <a:picLocks noChangeAspect="1"/>
          </p:cNvPicPr>
          <p:nvPr/>
        </p:nvPicPr>
        <p:blipFill>
          <a:blip r:embed="rId2"/>
          <a:stretch>
            <a:fillRect/>
          </a:stretch>
        </p:blipFill>
        <p:spPr>
          <a:xfrm>
            <a:off x="647391" y="2054274"/>
            <a:ext cx="9259635" cy="4564890"/>
          </a:xfrm>
          <a:prstGeom prst="rect">
            <a:avLst/>
          </a:prstGeom>
        </p:spPr>
      </p:pic>
    </p:spTree>
    <p:extLst>
      <p:ext uri="{BB962C8B-B14F-4D97-AF65-F5344CB8AC3E}">
        <p14:creationId xmlns:p14="http://schemas.microsoft.com/office/powerpoint/2010/main" val="2228746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B7E9-0BED-ECA5-E6C7-B57E9B566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AAF5A-CE4E-3A27-B1C3-6E7AF4E7B79E}"/>
              </a:ext>
            </a:extLst>
          </p:cNvPr>
          <p:cNvSpPr>
            <a:spLocks noGrp="1"/>
          </p:cNvSpPr>
          <p:nvPr>
            <p:ph type="title"/>
          </p:nvPr>
        </p:nvSpPr>
        <p:spPr>
          <a:xfrm>
            <a:off x="0" y="0"/>
            <a:ext cx="10515600" cy="450801"/>
          </a:xfrm>
        </p:spPr>
        <p:txBody>
          <a:bodyPr/>
          <a:lstStyle/>
          <a:p>
            <a:r>
              <a:rPr lang="en-US" sz="2400" b="1" dirty="0">
                <a:solidFill>
                  <a:srgbClr val="222E3D"/>
                </a:solidFill>
                <a:latin typeface="Amazon Ember"/>
                <a:ea typeface="+mn-ea"/>
                <a:cs typeface="+mn-cs"/>
              </a:rPr>
              <a:t>what coco solve in terms of security</a:t>
            </a:r>
            <a:endParaRPr lang="en-IN" sz="2400" b="1" dirty="0">
              <a:solidFill>
                <a:srgbClr val="222E3D"/>
              </a:solidFill>
              <a:latin typeface="Amazon Ember"/>
              <a:ea typeface="+mn-ea"/>
              <a:cs typeface="+mn-cs"/>
            </a:endParaRPr>
          </a:p>
        </p:txBody>
      </p:sp>
      <p:sp>
        <p:nvSpPr>
          <p:cNvPr id="3" name="Content Placeholder 2">
            <a:extLst>
              <a:ext uri="{FF2B5EF4-FFF2-40B4-BE49-F238E27FC236}">
                <a16:creationId xmlns:a16="http://schemas.microsoft.com/office/drawing/2014/main" id="{CA7248BC-8985-B736-8149-477D813FBBCE}"/>
              </a:ext>
            </a:extLst>
          </p:cNvPr>
          <p:cNvSpPr>
            <a:spLocks noGrp="1"/>
          </p:cNvSpPr>
          <p:nvPr>
            <p:ph idx="1"/>
          </p:nvPr>
        </p:nvSpPr>
        <p:spPr>
          <a:xfrm>
            <a:off x="440788" y="450801"/>
            <a:ext cx="11310423" cy="1780609"/>
          </a:xfrm>
        </p:spPr>
        <p:txBody>
          <a:bodyPr>
            <a:noAutofit/>
          </a:bodyPr>
          <a:lstStyle/>
          <a:p>
            <a:pPr algn="l"/>
            <a:r>
              <a:rPr lang="en-US" sz="2000" dirty="0">
                <a:solidFill>
                  <a:srgbClr val="222E3D"/>
                </a:solidFill>
                <a:latin typeface="Amazon Ember"/>
              </a:rPr>
              <a:t>Threat Vectors:</a:t>
            </a:r>
            <a:br>
              <a:rPr lang="en-US" sz="2000" dirty="0">
                <a:solidFill>
                  <a:srgbClr val="222E3D"/>
                </a:solidFill>
                <a:latin typeface="Amazon Ember"/>
              </a:rPr>
            </a:br>
            <a:r>
              <a:rPr lang="en-US" sz="2000" dirty="0">
                <a:solidFill>
                  <a:srgbClr val="222E3D"/>
                </a:solidFill>
                <a:latin typeface="Amazon Ember"/>
              </a:rPr>
              <a:t>Pod Images: Risk of tampering/access.</a:t>
            </a:r>
            <a:br>
              <a:rPr lang="en-US" sz="2000" dirty="0">
                <a:solidFill>
                  <a:srgbClr val="222E3D"/>
                </a:solidFill>
                <a:latin typeface="Amazon Ember"/>
              </a:rPr>
            </a:br>
            <a:r>
              <a:rPr lang="en-US" sz="2000" dirty="0">
                <a:solidFill>
                  <a:srgbClr val="222E3D"/>
                </a:solidFill>
                <a:latin typeface="Amazon Ember"/>
              </a:rPr>
              <a:t>Pod Memory: Infrastructure provider access.</a:t>
            </a:r>
            <a:br>
              <a:rPr lang="en-US" sz="2000" dirty="0">
                <a:solidFill>
                  <a:srgbClr val="222E3D"/>
                </a:solidFill>
                <a:latin typeface="Amazon Ember"/>
              </a:rPr>
            </a:br>
            <a:r>
              <a:rPr lang="en-US" sz="2000" dirty="0">
                <a:solidFill>
                  <a:srgbClr val="222E3D"/>
                </a:solidFill>
                <a:latin typeface="Amazon Ember"/>
              </a:rPr>
              <a:t>Pod Data: Provider tampering/access</a:t>
            </a:r>
            <a:br>
              <a:rPr lang="en-US" sz="2000" dirty="0">
                <a:solidFill>
                  <a:srgbClr val="222E3D"/>
                </a:solidFill>
                <a:latin typeface="Amazon Ember"/>
              </a:rPr>
            </a:br>
            <a:endParaRPr lang="en-US" sz="2000" dirty="0">
              <a:solidFill>
                <a:srgbClr val="222E3D"/>
              </a:solidFill>
              <a:latin typeface="Amazon Ember"/>
            </a:endParaRPr>
          </a:p>
          <a:p>
            <a:pPr algn="l"/>
            <a:r>
              <a:rPr lang="en-US" sz="2000" dirty="0">
                <a:solidFill>
                  <a:srgbClr val="222E3D"/>
                </a:solidFill>
                <a:latin typeface="Amazon Ember"/>
              </a:rPr>
              <a:t>Mitigations</a:t>
            </a:r>
            <a:br>
              <a:rPr lang="en-US" sz="2000" dirty="0">
                <a:solidFill>
                  <a:srgbClr val="222E3D"/>
                </a:solidFill>
                <a:latin typeface="Amazon Ember"/>
              </a:rPr>
            </a:br>
            <a:r>
              <a:rPr lang="en-US" sz="2000" dirty="0">
                <a:solidFill>
                  <a:srgbClr val="222E3D"/>
                </a:solidFill>
                <a:latin typeface="Amazon Ember"/>
              </a:rPr>
              <a:t>Images:</a:t>
            </a:r>
            <a:br>
              <a:rPr lang="en-US" sz="2000" dirty="0">
                <a:solidFill>
                  <a:srgbClr val="222E3D"/>
                </a:solidFill>
                <a:latin typeface="Amazon Ember"/>
              </a:rPr>
            </a:br>
            <a:r>
              <a:rPr lang="en-US" sz="2000" dirty="0">
                <a:solidFill>
                  <a:srgbClr val="222E3D"/>
                </a:solidFill>
                <a:latin typeface="Amazon Ember"/>
              </a:rPr>
              <a:t>● Controlled by workload based on attestation and verification</a:t>
            </a:r>
            <a:br>
              <a:rPr lang="en-US" sz="2000" dirty="0">
                <a:solidFill>
                  <a:srgbClr val="222E3D"/>
                </a:solidFill>
                <a:latin typeface="Amazon Ember"/>
              </a:rPr>
            </a:br>
            <a:r>
              <a:rPr lang="en-US" sz="2000" dirty="0">
                <a:solidFill>
                  <a:srgbClr val="222E3D"/>
                </a:solidFill>
                <a:latin typeface="Amazon Ember"/>
              </a:rPr>
              <a:t>● Encrypted/signed Memory: Runs in confidential memory Storage: Encrypted &amp; integrity-maintained volumes</a:t>
            </a:r>
            <a:endParaRPr lang="en-IN" sz="2000" dirty="0">
              <a:solidFill>
                <a:srgbClr val="222E3D"/>
              </a:solidFill>
              <a:latin typeface="Amazon Ember"/>
            </a:endParaRPr>
          </a:p>
        </p:txBody>
      </p:sp>
      <p:pic>
        <p:nvPicPr>
          <p:cNvPr id="2050" name="Picture 2">
            <a:extLst>
              <a:ext uri="{FF2B5EF4-FFF2-40B4-BE49-F238E27FC236}">
                <a16:creationId xmlns:a16="http://schemas.microsoft.com/office/drawing/2014/main" id="{07DEE988-3536-6A23-681F-DB394078C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3848" y="3523684"/>
            <a:ext cx="826770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15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B415-B872-78D9-4C55-7E9CE4FC80C1}"/>
              </a:ext>
            </a:extLst>
          </p:cNvPr>
          <p:cNvSpPr>
            <a:spLocks noGrp="1"/>
          </p:cNvSpPr>
          <p:nvPr>
            <p:ph type="title"/>
          </p:nvPr>
        </p:nvSpPr>
        <p:spPr>
          <a:xfrm>
            <a:off x="0" y="0"/>
            <a:ext cx="9890760" cy="872832"/>
          </a:xfrm>
        </p:spPr>
        <p:txBody>
          <a:bodyPr/>
          <a:lstStyle/>
          <a:p>
            <a:r>
              <a:rPr lang="en-US" dirty="0"/>
              <a:t>Reference Links</a:t>
            </a:r>
            <a:endParaRPr lang="en-IN" dirty="0"/>
          </a:p>
        </p:txBody>
      </p:sp>
      <p:sp>
        <p:nvSpPr>
          <p:cNvPr id="3" name="Content Placeholder 2">
            <a:extLst>
              <a:ext uri="{FF2B5EF4-FFF2-40B4-BE49-F238E27FC236}">
                <a16:creationId xmlns:a16="http://schemas.microsoft.com/office/drawing/2014/main" id="{08AF4B34-7D50-22F7-7E45-C80F0747A629}"/>
              </a:ext>
            </a:extLst>
          </p:cNvPr>
          <p:cNvSpPr>
            <a:spLocks noGrp="1"/>
          </p:cNvSpPr>
          <p:nvPr>
            <p:ph idx="1"/>
          </p:nvPr>
        </p:nvSpPr>
        <p:spPr>
          <a:xfrm>
            <a:off x="0" y="981564"/>
            <a:ext cx="10515600" cy="4351338"/>
          </a:xfrm>
        </p:spPr>
        <p:txBody>
          <a:bodyPr/>
          <a:lstStyle/>
          <a:p>
            <a:r>
              <a:rPr lang="en-IN" dirty="0">
                <a:hlinkClick r:id="rId2"/>
              </a:rPr>
              <a:t>https://confidentialcomputing.io/projects/current-projects/</a:t>
            </a:r>
            <a:endParaRPr lang="en-IN" dirty="0"/>
          </a:p>
          <a:p>
            <a:r>
              <a:rPr lang="en-IN" dirty="0">
                <a:hlinkClick r:id="rId3"/>
              </a:rPr>
              <a:t>https://github.com/NVIDIA/nvtrust</a:t>
            </a:r>
            <a:endParaRPr lang="en-IN" dirty="0"/>
          </a:p>
          <a:p>
            <a:r>
              <a:rPr lang="en-IN" dirty="0">
                <a:effectLst/>
                <a:latin typeface="Segoe UI" panose="020B0502040204020203" pitchFamily="34" charset="0"/>
                <a:hlinkClick r:id="rId4"/>
              </a:rPr>
              <a:t>https://github.com/dragonflyoss/nydus/blob/master/docs/containerd-env-setup.md</a:t>
            </a:r>
            <a:endParaRPr lang="en-IN" dirty="0">
              <a:effectLst/>
              <a:latin typeface="Segoe UI" panose="020B0502040204020203" pitchFamily="34" charset="0"/>
            </a:endParaRPr>
          </a:p>
          <a:p>
            <a:r>
              <a:rPr lang="en-IN" dirty="0">
                <a:hlinkClick r:id="rId5"/>
              </a:rPr>
              <a:t>https://signal.org/blog/private-contact-discovery/</a:t>
            </a:r>
            <a:endParaRPr lang="en-IN" dirty="0"/>
          </a:p>
          <a:p>
            <a:r>
              <a:rPr lang="en-IN" dirty="0">
                <a:hlinkClick r:id="rId6"/>
              </a:rPr>
              <a:t>https://arxiv.org/pdf/2409.03992</a:t>
            </a:r>
            <a:r>
              <a:rPr lang="en-IN" dirty="0"/>
              <a:t> -</a:t>
            </a:r>
            <a:r>
              <a:rPr lang="en-US" dirty="0"/>
              <a:t>Confidential Computing on NVIDIA Hopper GPUs</a:t>
            </a:r>
            <a:endParaRPr lang="en-IN" dirty="0"/>
          </a:p>
          <a:p>
            <a:endParaRPr lang="en-IN" dirty="0"/>
          </a:p>
          <a:p>
            <a:endParaRPr lang="en-IN" dirty="0"/>
          </a:p>
        </p:txBody>
      </p:sp>
    </p:spTree>
    <p:extLst>
      <p:ext uri="{BB962C8B-B14F-4D97-AF65-F5344CB8AC3E}">
        <p14:creationId xmlns:p14="http://schemas.microsoft.com/office/powerpoint/2010/main" val="311120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ACFA8-D968-BD98-0A68-AE91A19C8A5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B0974F-3BF4-45B1-C3D7-2E61F61D7D60}"/>
              </a:ext>
            </a:extLst>
          </p:cNvPr>
          <p:cNvSpPr>
            <a:spLocks noGrp="1"/>
          </p:cNvSpPr>
          <p:nvPr>
            <p:ph type="subTitle" idx="1"/>
          </p:nvPr>
        </p:nvSpPr>
        <p:spPr>
          <a:xfrm>
            <a:off x="0" y="0"/>
            <a:ext cx="9144000" cy="604911"/>
          </a:xfrm>
        </p:spPr>
        <p:txBody>
          <a:bodyPr/>
          <a:lstStyle/>
          <a:p>
            <a:pPr algn="l"/>
            <a:r>
              <a:rPr lang="en-US" dirty="0"/>
              <a:t>Cloud data lifecycle</a:t>
            </a:r>
            <a:endParaRPr lang="en-IN" dirty="0"/>
          </a:p>
        </p:txBody>
      </p:sp>
      <p:pic>
        <p:nvPicPr>
          <p:cNvPr id="5" name="Picture 4">
            <a:extLst>
              <a:ext uri="{FF2B5EF4-FFF2-40B4-BE49-F238E27FC236}">
                <a16:creationId xmlns:a16="http://schemas.microsoft.com/office/drawing/2014/main" id="{C83E896F-02A3-8BFB-36F1-418075F65BA5}"/>
              </a:ext>
            </a:extLst>
          </p:cNvPr>
          <p:cNvPicPr>
            <a:picLocks noChangeAspect="1"/>
          </p:cNvPicPr>
          <p:nvPr/>
        </p:nvPicPr>
        <p:blipFill>
          <a:blip r:embed="rId2"/>
          <a:stretch>
            <a:fillRect/>
          </a:stretch>
        </p:blipFill>
        <p:spPr>
          <a:xfrm>
            <a:off x="604911" y="746636"/>
            <a:ext cx="5711605" cy="5711605"/>
          </a:xfrm>
          <a:prstGeom prst="rect">
            <a:avLst/>
          </a:prstGeom>
        </p:spPr>
      </p:pic>
      <p:pic>
        <p:nvPicPr>
          <p:cNvPr id="4" name="Picture 3">
            <a:extLst>
              <a:ext uri="{FF2B5EF4-FFF2-40B4-BE49-F238E27FC236}">
                <a16:creationId xmlns:a16="http://schemas.microsoft.com/office/drawing/2014/main" id="{9A122106-BBD8-16C2-33E0-F65B1535C007}"/>
              </a:ext>
            </a:extLst>
          </p:cNvPr>
          <p:cNvPicPr>
            <a:picLocks noChangeAspect="1"/>
          </p:cNvPicPr>
          <p:nvPr/>
        </p:nvPicPr>
        <p:blipFill>
          <a:blip r:embed="rId3"/>
          <a:stretch>
            <a:fillRect/>
          </a:stretch>
        </p:blipFill>
        <p:spPr>
          <a:xfrm>
            <a:off x="7780826" y="1845075"/>
            <a:ext cx="4086225" cy="3514725"/>
          </a:xfrm>
          <a:prstGeom prst="rect">
            <a:avLst/>
          </a:prstGeom>
        </p:spPr>
      </p:pic>
      <p:sp>
        <p:nvSpPr>
          <p:cNvPr id="6" name="Equals 5">
            <a:extLst>
              <a:ext uri="{FF2B5EF4-FFF2-40B4-BE49-F238E27FC236}">
                <a16:creationId xmlns:a16="http://schemas.microsoft.com/office/drawing/2014/main" id="{48B4391D-6DAF-6584-9335-A5971BDD22DA}"/>
              </a:ext>
            </a:extLst>
          </p:cNvPr>
          <p:cNvSpPr/>
          <p:nvPr/>
        </p:nvSpPr>
        <p:spPr>
          <a:xfrm>
            <a:off x="6668086" y="3429000"/>
            <a:ext cx="745588" cy="604911"/>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95160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75D5D-42B1-A0BD-17AB-D5CF640E1A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7B8AF4F-E8C8-94F4-09C7-905A761B49B4}"/>
              </a:ext>
            </a:extLst>
          </p:cNvPr>
          <p:cNvSpPr>
            <a:spLocks noGrp="1"/>
          </p:cNvSpPr>
          <p:nvPr>
            <p:ph type="subTitle" idx="1"/>
          </p:nvPr>
        </p:nvSpPr>
        <p:spPr>
          <a:xfrm>
            <a:off x="0" y="0"/>
            <a:ext cx="9144000" cy="604911"/>
          </a:xfrm>
        </p:spPr>
        <p:txBody>
          <a:bodyPr/>
          <a:lstStyle/>
          <a:p>
            <a:pPr algn="l"/>
            <a:r>
              <a:rPr lang="en-US" dirty="0"/>
              <a:t>Why data protection important</a:t>
            </a:r>
            <a:endParaRPr lang="en-IN" dirty="0"/>
          </a:p>
        </p:txBody>
      </p:sp>
      <p:pic>
        <p:nvPicPr>
          <p:cNvPr id="6" name="Picture 5">
            <a:extLst>
              <a:ext uri="{FF2B5EF4-FFF2-40B4-BE49-F238E27FC236}">
                <a16:creationId xmlns:a16="http://schemas.microsoft.com/office/drawing/2014/main" id="{B825DBFC-B319-DAA8-F884-243E8A818630}"/>
              </a:ext>
            </a:extLst>
          </p:cNvPr>
          <p:cNvPicPr>
            <a:picLocks noChangeAspect="1"/>
          </p:cNvPicPr>
          <p:nvPr/>
        </p:nvPicPr>
        <p:blipFill>
          <a:blip r:embed="rId2"/>
          <a:stretch>
            <a:fillRect/>
          </a:stretch>
        </p:blipFill>
        <p:spPr>
          <a:xfrm>
            <a:off x="1199588" y="1042254"/>
            <a:ext cx="9220250" cy="4219063"/>
          </a:xfrm>
          <a:prstGeom prst="rect">
            <a:avLst/>
          </a:prstGeom>
        </p:spPr>
      </p:pic>
    </p:spTree>
    <p:extLst>
      <p:ext uri="{BB962C8B-B14F-4D97-AF65-F5344CB8AC3E}">
        <p14:creationId xmlns:p14="http://schemas.microsoft.com/office/powerpoint/2010/main" val="400279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BB061-0969-C611-2DA6-85F97715A15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B2B48C-0FFD-F441-EBCF-99E6649EE7E5}"/>
              </a:ext>
            </a:extLst>
          </p:cNvPr>
          <p:cNvSpPr>
            <a:spLocks noGrp="1"/>
          </p:cNvSpPr>
          <p:nvPr>
            <p:ph type="subTitle" idx="1"/>
          </p:nvPr>
        </p:nvSpPr>
        <p:spPr>
          <a:xfrm>
            <a:off x="0" y="0"/>
            <a:ext cx="9144000" cy="604911"/>
          </a:xfrm>
        </p:spPr>
        <p:txBody>
          <a:bodyPr/>
          <a:lstStyle/>
          <a:p>
            <a:pPr algn="l"/>
            <a:r>
              <a:rPr lang="en-IN" dirty="0"/>
              <a:t>Main techniques for trusted remote computation</a:t>
            </a:r>
          </a:p>
        </p:txBody>
      </p:sp>
      <p:pic>
        <p:nvPicPr>
          <p:cNvPr id="9" name="Picture 8">
            <a:extLst>
              <a:ext uri="{FF2B5EF4-FFF2-40B4-BE49-F238E27FC236}">
                <a16:creationId xmlns:a16="http://schemas.microsoft.com/office/drawing/2014/main" id="{273332BB-108A-3406-3732-3CFC6C05B697}"/>
              </a:ext>
            </a:extLst>
          </p:cNvPr>
          <p:cNvPicPr>
            <a:picLocks noChangeAspect="1"/>
          </p:cNvPicPr>
          <p:nvPr/>
        </p:nvPicPr>
        <p:blipFill>
          <a:blip r:embed="rId2"/>
          <a:stretch>
            <a:fillRect/>
          </a:stretch>
        </p:blipFill>
        <p:spPr>
          <a:xfrm>
            <a:off x="1049614" y="1282798"/>
            <a:ext cx="10092772" cy="3570556"/>
          </a:xfrm>
          <a:prstGeom prst="rect">
            <a:avLst/>
          </a:prstGeom>
        </p:spPr>
      </p:pic>
    </p:spTree>
    <p:extLst>
      <p:ext uri="{BB962C8B-B14F-4D97-AF65-F5344CB8AC3E}">
        <p14:creationId xmlns:p14="http://schemas.microsoft.com/office/powerpoint/2010/main" val="215588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5F41532-C2C5-04DC-124A-0C482AF1E7AF}"/>
              </a:ext>
            </a:extLst>
          </p:cNvPr>
          <p:cNvPicPr>
            <a:picLocks noChangeAspect="1"/>
          </p:cNvPicPr>
          <p:nvPr/>
        </p:nvPicPr>
        <p:blipFill>
          <a:blip r:embed="rId2"/>
          <a:stretch>
            <a:fillRect/>
          </a:stretch>
        </p:blipFill>
        <p:spPr>
          <a:xfrm>
            <a:off x="2655094" y="641618"/>
            <a:ext cx="6881812" cy="5151958"/>
          </a:xfrm>
          <a:prstGeom prst="rect">
            <a:avLst/>
          </a:prstGeom>
        </p:spPr>
      </p:pic>
    </p:spTree>
    <p:extLst>
      <p:ext uri="{BB962C8B-B14F-4D97-AF65-F5344CB8AC3E}">
        <p14:creationId xmlns:p14="http://schemas.microsoft.com/office/powerpoint/2010/main" val="83047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D7EE7-B430-64E5-70B4-C8CF8CF298A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BC13D15-13FC-910E-8F83-C9D8D4804CB2}"/>
              </a:ext>
            </a:extLst>
          </p:cNvPr>
          <p:cNvSpPr>
            <a:spLocks noGrp="1"/>
          </p:cNvSpPr>
          <p:nvPr>
            <p:ph type="subTitle" idx="1"/>
          </p:nvPr>
        </p:nvSpPr>
        <p:spPr>
          <a:xfrm>
            <a:off x="0" y="0"/>
            <a:ext cx="9144000" cy="604911"/>
          </a:xfrm>
        </p:spPr>
        <p:txBody>
          <a:bodyPr/>
          <a:lstStyle/>
          <a:p>
            <a:pPr algn="l"/>
            <a:r>
              <a:rPr lang="en-US" dirty="0"/>
              <a:t>Confidential computing</a:t>
            </a:r>
            <a:endParaRPr lang="en-IN" dirty="0"/>
          </a:p>
        </p:txBody>
      </p:sp>
      <p:pic>
        <p:nvPicPr>
          <p:cNvPr id="4" name="Picture 3">
            <a:extLst>
              <a:ext uri="{FF2B5EF4-FFF2-40B4-BE49-F238E27FC236}">
                <a16:creationId xmlns:a16="http://schemas.microsoft.com/office/drawing/2014/main" id="{C4EF8D64-25E5-CFED-BCFA-A3E6728AFA46}"/>
              </a:ext>
            </a:extLst>
          </p:cNvPr>
          <p:cNvPicPr>
            <a:picLocks noChangeAspect="1"/>
          </p:cNvPicPr>
          <p:nvPr/>
        </p:nvPicPr>
        <p:blipFill>
          <a:blip r:embed="rId2"/>
          <a:stretch>
            <a:fillRect/>
          </a:stretch>
        </p:blipFill>
        <p:spPr>
          <a:xfrm>
            <a:off x="1249973" y="2537507"/>
            <a:ext cx="9692054" cy="3217343"/>
          </a:xfrm>
          <a:prstGeom prst="rect">
            <a:avLst/>
          </a:prstGeom>
        </p:spPr>
      </p:pic>
      <p:sp>
        <p:nvSpPr>
          <p:cNvPr id="6" name="TextBox 5">
            <a:extLst>
              <a:ext uri="{FF2B5EF4-FFF2-40B4-BE49-F238E27FC236}">
                <a16:creationId xmlns:a16="http://schemas.microsoft.com/office/drawing/2014/main" id="{9C7C597D-3BB7-72AB-4E8D-719BEC129DFD}"/>
              </a:ext>
            </a:extLst>
          </p:cNvPr>
          <p:cNvSpPr txBox="1"/>
          <p:nvPr/>
        </p:nvSpPr>
        <p:spPr>
          <a:xfrm>
            <a:off x="534573" y="604911"/>
            <a:ext cx="9858814" cy="1323439"/>
          </a:xfrm>
          <a:prstGeom prst="rect">
            <a:avLst/>
          </a:prstGeom>
          <a:noFill/>
        </p:spPr>
        <p:txBody>
          <a:bodyPr wrap="square">
            <a:spAutoFit/>
          </a:bodyPr>
          <a:lstStyle/>
          <a:p>
            <a:r>
              <a:rPr lang="en-US" sz="2000" b="0" i="0" dirty="0">
                <a:effectLst/>
                <a:latin typeface="Graphik"/>
              </a:rPr>
              <a:t>Confidential computing is a cloud technology that encrypts data in use—also known as enclaving—so that it's only accessible to authorized code. This is a game-changer because it means that data can be processed in the cloud without exposing it to the cloud provider, or anyone who might compromise the cloud provider</a:t>
            </a:r>
            <a:endParaRPr lang="en-IN" sz="2000" dirty="0"/>
          </a:p>
        </p:txBody>
      </p:sp>
    </p:spTree>
    <p:extLst>
      <p:ext uri="{BB962C8B-B14F-4D97-AF65-F5344CB8AC3E}">
        <p14:creationId xmlns:p14="http://schemas.microsoft.com/office/powerpoint/2010/main" val="137593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AE47-1162-0F10-17CD-AD48C19A89C7}"/>
              </a:ext>
            </a:extLst>
          </p:cNvPr>
          <p:cNvSpPr>
            <a:spLocks noGrp="1"/>
          </p:cNvSpPr>
          <p:nvPr>
            <p:ph type="title"/>
          </p:nvPr>
        </p:nvSpPr>
        <p:spPr>
          <a:xfrm>
            <a:off x="650411" y="466119"/>
            <a:ext cx="10731525" cy="1543148"/>
          </a:xfrm>
        </p:spPr>
        <p:txBody>
          <a:bodyPr>
            <a:noAutofit/>
          </a:bodyPr>
          <a:lstStyle/>
          <a:p>
            <a:r>
              <a:rPr lang="en-US" sz="2000" b="0" i="0" dirty="0">
                <a:effectLst/>
                <a:latin typeface="Graphik"/>
              </a:rPr>
              <a:t> Confidential computing protects data at this sensitive stage through the use of Trusted Execution Environments (TEEs), which establish a secure enclave within the CPU for processing data. They operate by encrypting data before it enters the TEE and only decrypting it within this secure space. Confidential computing also uses attestations to validate the integrity and security of these environments</a:t>
            </a:r>
            <a:endParaRPr lang="en-IN" sz="2000" dirty="0"/>
          </a:p>
        </p:txBody>
      </p:sp>
      <p:pic>
        <p:nvPicPr>
          <p:cNvPr id="5" name="Picture 4">
            <a:extLst>
              <a:ext uri="{FF2B5EF4-FFF2-40B4-BE49-F238E27FC236}">
                <a16:creationId xmlns:a16="http://schemas.microsoft.com/office/drawing/2014/main" id="{7D0AA72B-D118-AC5F-F0A7-32D30094A05D}"/>
              </a:ext>
            </a:extLst>
          </p:cNvPr>
          <p:cNvPicPr>
            <a:picLocks noChangeAspect="1"/>
          </p:cNvPicPr>
          <p:nvPr/>
        </p:nvPicPr>
        <p:blipFill>
          <a:blip r:embed="rId2"/>
          <a:stretch>
            <a:fillRect/>
          </a:stretch>
        </p:blipFill>
        <p:spPr>
          <a:xfrm>
            <a:off x="1274493" y="1992498"/>
            <a:ext cx="10267096" cy="4584602"/>
          </a:xfrm>
          <a:prstGeom prst="rect">
            <a:avLst/>
          </a:prstGeom>
        </p:spPr>
      </p:pic>
      <p:sp>
        <p:nvSpPr>
          <p:cNvPr id="4" name="TextBox 3">
            <a:extLst>
              <a:ext uri="{FF2B5EF4-FFF2-40B4-BE49-F238E27FC236}">
                <a16:creationId xmlns:a16="http://schemas.microsoft.com/office/drawing/2014/main" id="{519C0BA9-CDC5-1E23-43FC-96FEE0AE4D9F}"/>
              </a:ext>
            </a:extLst>
          </p:cNvPr>
          <p:cNvSpPr txBox="1"/>
          <p:nvPr/>
        </p:nvSpPr>
        <p:spPr>
          <a:xfrm>
            <a:off x="0" y="0"/>
            <a:ext cx="6098344" cy="424732"/>
          </a:xfrm>
          <a:prstGeom prst="rect">
            <a:avLst/>
          </a:prstGeom>
          <a:noFill/>
        </p:spPr>
        <p:txBody>
          <a:bodyPr wrap="square">
            <a:spAutoFit/>
          </a:bodyPr>
          <a:lstStyle/>
          <a:p>
            <a:pPr>
              <a:lnSpc>
                <a:spcPct val="90000"/>
              </a:lnSpc>
              <a:spcBef>
                <a:spcPts val="1000"/>
              </a:spcBef>
            </a:pPr>
            <a:r>
              <a:rPr lang="en-US" sz="2400" dirty="0"/>
              <a:t>Confidential computing</a:t>
            </a:r>
            <a:endParaRPr lang="en-IN" sz="2400" dirty="0"/>
          </a:p>
        </p:txBody>
      </p:sp>
    </p:spTree>
    <p:extLst>
      <p:ext uri="{BB962C8B-B14F-4D97-AF65-F5344CB8AC3E}">
        <p14:creationId xmlns:p14="http://schemas.microsoft.com/office/powerpoint/2010/main" val="277801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C78A1-8836-1637-0E95-6EAC2A5796B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A078503-216D-4954-DCFE-3B4BB90B0B6C}"/>
              </a:ext>
            </a:extLst>
          </p:cNvPr>
          <p:cNvSpPr txBox="1"/>
          <p:nvPr/>
        </p:nvSpPr>
        <p:spPr>
          <a:xfrm>
            <a:off x="0" y="0"/>
            <a:ext cx="8876713" cy="461665"/>
          </a:xfrm>
          <a:prstGeom prst="rect">
            <a:avLst/>
          </a:prstGeom>
          <a:noFill/>
        </p:spPr>
        <p:txBody>
          <a:bodyPr wrap="square">
            <a:spAutoFit/>
          </a:bodyPr>
          <a:lstStyle/>
          <a:p>
            <a:r>
              <a:rPr lang="en-IN" sz="2400" b="1" i="0" u="none" strike="noStrike" baseline="0" dirty="0">
                <a:solidFill>
                  <a:srgbClr val="222E3D"/>
                </a:solidFill>
                <a:latin typeface="Amazon Ember"/>
              </a:rPr>
              <a:t>Confidential Computing –Use Cases</a:t>
            </a:r>
            <a:endParaRPr lang="en-IN" dirty="0"/>
          </a:p>
        </p:txBody>
      </p:sp>
      <p:pic>
        <p:nvPicPr>
          <p:cNvPr id="10" name="Picture 9">
            <a:extLst>
              <a:ext uri="{FF2B5EF4-FFF2-40B4-BE49-F238E27FC236}">
                <a16:creationId xmlns:a16="http://schemas.microsoft.com/office/drawing/2014/main" id="{74DA807D-B1D2-5210-366C-71A575CA4B0C}"/>
              </a:ext>
            </a:extLst>
          </p:cNvPr>
          <p:cNvPicPr>
            <a:picLocks noChangeAspect="1"/>
          </p:cNvPicPr>
          <p:nvPr/>
        </p:nvPicPr>
        <p:blipFill>
          <a:blip r:embed="rId2"/>
          <a:stretch>
            <a:fillRect/>
          </a:stretch>
        </p:blipFill>
        <p:spPr>
          <a:xfrm>
            <a:off x="2195687" y="5067919"/>
            <a:ext cx="7013832" cy="1967099"/>
          </a:xfrm>
          <a:prstGeom prst="rect">
            <a:avLst/>
          </a:prstGeom>
        </p:spPr>
      </p:pic>
      <p:pic>
        <p:nvPicPr>
          <p:cNvPr id="1026" name="Picture 2" descr="Benefits of confidential computing">
            <a:extLst>
              <a:ext uri="{FF2B5EF4-FFF2-40B4-BE49-F238E27FC236}">
                <a16:creationId xmlns:a16="http://schemas.microsoft.com/office/drawing/2014/main" id="{72C4D16C-FE74-513C-F725-74BF77953C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9031" y="526881"/>
            <a:ext cx="7327144" cy="4834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56C4D-3EBB-4283-7BFF-19D12F9BA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C72AB-DAD0-20A4-D4C7-989244FE5879}"/>
              </a:ext>
            </a:extLst>
          </p:cNvPr>
          <p:cNvSpPr>
            <a:spLocks noGrp="1"/>
          </p:cNvSpPr>
          <p:nvPr>
            <p:ph type="title"/>
          </p:nvPr>
        </p:nvSpPr>
        <p:spPr>
          <a:xfrm>
            <a:off x="0" y="914400"/>
            <a:ext cx="10731525" cy="1584716"/>
          </a:xfrm>
        </p:spPr>
        <p:txBody>
          <a:bodyPr>
            <a:noAutofit/>
          </a:bodyPr>
          <a:lstStyle/>
          <a:p>
            <a:r>
              <a:rPr lang="en-IN" sz="2400" b="1" dirty="0">
                <a:solidFill>
                  <a:srgbClr val="222E3D"/>
                </a:solidFill>
                <a:latin typeface="Amazon Ember"/>
                <a:ea typeface="+mn-ea"/>
                <a:cs typeface="+mn-cs"/>
              </a:rPr>
              <a:t>COCO Scenario </a:t>
            </a:r>
            <a:br>
              <a:rPr lang="en-IN" sz="2400" b="1" dirty="0">
                <a:solidFill>
                  <a:srgbClr val="222E3D"/>
                </a:solidFill>
                <a:latin typeface="Amazon Ember"/>
                <a:ea typeface="+mn-ea"/>
                <a:cs typeface="+mn-cs"/>
              </a:rPr>
            </a:br>
            <a:br>
              <a:rPr lang="en-IN" sz="2400" b="1" dirty="0">
                <a:solidFill>
                  <a:srgbClr val="222E3D"/>
                </a:solidFill>
                <a:latin typeface="Amazon Ember"/>
                <a:ea typeface="+mn-ea"/>
                <a:cs typeface="+mn-cs"/>
              </a:rPr>
            </a:br>
            <a:r>
              <a:rPr lang="en-IN" sz="2000" dirty="0">
                <a:solidFill>
                  <a:srgbClr val="222E3D"/>
                </a:solidFill>
                <a:latin typeface="Amazon Ember"/>
                <a:ea typeface="+mn-ea"/>
                <a:cs typeface="+mn-cs"/>
              </a:rPr>
              <a:t>Vehicle AI Model Training</a:t>
            </a:r>
            <a:br>
              <a:rPr lang="en-IN" sz="2000" dirty="0">
                <a:solidFill>
                  <a:srgbClr val="222E3D"/>
                </a:solidFill>
                <a:latin typeface="Amazon Ember"/>
                <a:ea typeface="+mn-ea"/>
                <a:cs typeface="+mn-cs"/>
              </a:rPr>
            </a:br>
            <a:r>
              <a:rPr lang="en-IN" sz="2000" dirty="0">
                <a:solidFill>
                  <a:srgbClr val="222E3D"/>
                </a:solidFill>
                <a:latin typeface="Amazon Ember"/>
                <a:ea typeface="+mn-ea"/>
                <a:cs typeface="+mn-cs"/>
              </a:rPr>
              <a:t>Train an AI model on vehicle camera data</a:t>
            </a:r>
            <a:br>
              <a:rPr lang="en-IN" sz="2000" dirty="0">
                <a:solidFill>
                  <a:srgbClr val="222E3D"/>
                </a:solidFill>
                <a:latin typeface="Amazon Ember"/>
                <a:ea typeface="+mn-ea"/>
                <a:cs typeface="+mn-cs"/>
              </a:rPr>
            </a:br>
            <a:r>
              <a:rPr lang="en-US" sz="2000" dirty="0">
                <a:solidFill>
                  <a:srgbClr val="222E3D"/>
                </a:solidFill>
                <a:latin typeface="Amazon Ember"/>
                <a:ea typeface="+mn-ea"/>
                <a:cs typeface="+mn-cs"/>
              </a:rPr>
              <a:t>Problem: Privacy regulations like the GDPR require companies to minimize collection of personal data (PD), protect it at all times (e.g. with encryption), and delete it as soon as practicable. It is infeasible to obtain and manage consent from all individuals whose images might be captured by vehicle cameras</a:t>
            </a:r>
            <a:br>
              <a:rPr lang="en-US" sz="2000" dirty="0">
                <a:solidFill>
                  <a:srgbClr val="222E3D"/>
                </a:solidFill>
                <a:latin typeface="Amazon Ember"/>
                <a:ea typeface="+mn-ea"/>
                <a:cs typeface="+mn-cs"/>
              </a:rPr>
            </a:br>
            <a:br>
              <a:rPr lang="en-IN" sz="2000" dirty="0">
                <a:solidFill>
                  <a:srgbClr val="222E3D"/>
                </a:solidFill>
                <a:latin typeface="Amazon Ember"/>
                <a:ea typeface="+mn-ea"/>
                <a:cs typeface="+mn-cs"/>
              </a:rPr>
            </a:br>
            <a:r>
              <a:rPr lang="en-US" sz="2000" dirty="0">
                <a:solidFill>
                  <a:srgbClr val="222E3D"/>
                </a:solidFill>
                <a:latin typeface="Amazon Ember"/>
                <a:ea typeface="+mn-ea"/>
                <a:cs typeface="+mn-cs"/>
              </a:rPr>
              <a:t>Solution: Use de-identification and training in a TEE to retain efficacy of data and protect privacy when sharing data with third parties </a:t>
            </a:r>
            <a:br>
              <a:rPr lang="en-US" sz="2400" b="1" dirty="0">
                <a:solidFill>
                  <a:srgbClr val="222E3D"/>
                </a:solidFill>
                <a:latin typeface="Amazon Ember"/>
                <a:ea typeface="+mn-ea"/>
                <a:cs typeface="+mn-cs"/>
              </a:rPr>
            </a:br>
            <a:br>
              <a:rPr lang="en-IN" sz="2400" b="1" dirty="0">
                <a:solidFill>
                  <a:srgbClr val="222E3D"/>
                </a:solidFill>
                <a:latin typeface="Amazon Ember"/>
                <a:ea typeface="+mn-ea"/>
                <a:cs typeface="+mn-cs"/>
              </a:rPr>
            </a:br>
            <a:endParaRPr lang="en-IN" sz="2400" b="1" dirty="0">
              <a:solidFill>
                <a:srgbClr val="222E3D"/>
              </a:solidFill>
              <a:latin typeface="Amazon Ember"/>
              <a:ea typeface="+mn-ea"/>
              <a:cs typeface="+mn-cs"/>
            </a:endParaRPr>
          </a:p>
        </p:txBody>
      </p:sp>
      <p:pic>
        <p:nvPicPr>
          <p:cNvPr id="7" name="Picture 6">
            <a:extLst>
              <a:ext uri="{FF2B5EF4-FFF2-40B4-BE49-F238E27FC236}">
                <a16:creationId xmlns:a16="http://schemas.microsoft.com/office/drawing/2014/main" id="{108DD2BB-2039-9E54-5A91-8ABE83F71CBD}"/>
              </a:ext>
            </a:extLst>
          </p:cNvPr>
          <p:cNvPicPr>
            <a:picLocks noChangeAspect="1"/>
          </p:cNvPicPr>
          <p:nvPr/>
        </p:nvPicPr>
        <p:blipFill>
          <a:blip r:embed="rId2"/>
          <a:stretch>
            <a:fillRect/>
          </a:stretch>
        </p:blipFill>
        <p:spPr>
          <a:xfrm>
            <a:off x="745588" y="2741719"/>
            <a:ext cx="10259377" cy="4443037"/>
          </a:xfrm>
          <a:prstGeom prst="rect">
            <a:avLst/>
          </a:prstGeom>
        </p:spPr>
      </p:pic>
    </p:spTree>
    <p:extLst>
      <p:ext uri="{BB962C8B-B14F-4D97-AF65-F5344CB8AC3E}">
        <p14:creationId xmlns:p14="http://schemas.microsoft.com/office/powerpoint/2010/main" val="2025282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1492</TotalTime>
  <Words>610</Words>
  <Application>Microsoft Macintosh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Amazon Ember</vt:lpstr>
      <vt:lpstr>Arial</vt:lpstr>
      <vt:lpstr>Calibri</vt:lpstr>
      <vt:lpstr>Calibri Light</vt:lpstr>
      <vt:lpstr>Graphik</vt:lpstr>
      <vt:lpstr>Montserrat</vt:lpstr>
      <vt:lpstr>Segoe UI</vt:lpstr>
      <vt:lpstr>Office Theme</vt:lpstr>
      <vt:lpstr>Agenda</vt:lpstr>
      <vt:lpstr>PowerPoint Presentation</vt:lpstr>
      <vt:lpstr>PowerPoint Presentation</vt:lpstr>
      <vt:lpstr>PowerPoint Presentation</vt:lpstr>
      <vt:lpstr>PowerPoint Presentation</vt:lpstr>
      <vt:lpstr>PowerPoint Presentation</vt:lpstr>
      <vt:lpstr> Confidential computing protects data at this sensitive stage through the use of Trusted Execution Environments (TEEs), which establish a secure enclave within the CPU for processing data. They operate by encrypting data before it enters the TEE and only decrypting it within this secure space. Confidential computing also uses attestations to validate the integrity and security of these environments</vt:lpstr>
      <vt:lpstr>PowerPoint Presentation</vt:lpstr>
      <vt:lpstr>COCO Scenario   Vehicle AI Model Training Train an AI model on vehicle camera data Problem: Privacy regulations like the GDPR require companies to minimize collection of personal data (PD), protect it at all times (e.g. with encryption), and delete it as soon as practicable. It is infeasible to obtain and manage consent from all individuals whose images might be captured by vehicle cameras  Solution: Use de-identification and training in a TEE to retain efficacy of data and protect privacy when sharing data with third parties   </vt:lpstr>
      <vt:lpstr>How does Confidential computing works</vt:lpstr>
      <vt:lpstr>How does Confidential computing works</vt:lpstr>
      <vt:lpstr>How does Confidential computing works</vt:lpstr>
      <vt:lpstr>How do we choose Confidential computing</vt:lpstr>
      <vt:lpstr>Azure Confidential computing portfolio</vt:lpstr>
      <vt:lpstr>What is Confidential Containers?</vt:lpstr>
      <vt:lpstr>What is Confidential Containers?</vt:lpstr>
      <vt:lpstr>what coco solve in terms of security</vt:lpstr>
      <vt:lpstr>Reference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sangam biradar</cp:lastModifiedBy>
  <cp:revision>16</cp:revision>
  <dcterms:created xsi:type="dcterms:W3CDTF">2024-12-25T15:53:51Z</dcterms:created>
  <dcterms:modified xsi:type="dcterms:W3CDTF">2025-01-28T08:21:06Z</dcterms:modified>
</cp:coreProperties>
</file>