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5" r:id="rId1"/>
  </p:sldMasterIdLst>
  <p:notesMasterIdLst>
    <p:notesMasterId r:id="rId22"/>
  </p:notesMasterIdLst>
  <p:sldIdLst>
    <p:sldId id="259" r:id="rId2"/>
    <p:sldId id="258" r:id="rId3"/>
    <p:sldId id="267" r:id="rId4"/>
    <p:sldId id="262" r:id="rId5"/>
    <p:sldId id="261" r:id="rId6"/>
    <p:sldId id="263" r:id="rId7"/>
    <p:sldId id="277" r:id="rId8"/>
    <p:sldId id="264" r:id="rId9"/>
    <p:sldId id="268" r:id="rId10"/>
    <p:sldId id="265" r:id="rId11"/>
    <p:sldId id="269" r:id="rId12"/>
    <p:sldId id="270" r:id="rId13"/>
    <p:sldId id="279" r:id="rId14"/>
    <p:sldId id="271" r:id="rId15"/>
    <p:sldId id="272" r:id="rId16"/>
    <p:sldId id="273" r:id="rId17"/>
    <p:sldId id="274" r:id="rId18"/>
    <p:sldId id="275" r:id="rId19"/>
    <p:sldId id="276"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0E883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4497" autoAdjust="0"/>
  </p:normalViewPr>
  <p:slideViewPr>
    <p:cSldViewPr snapToGrid="0">
      <p:cViewPr varScale="1">
        <p:scale>
          <a:sx n="68" d="100"/>
          <a:sy n="68" d="100"/>
        </p:scale>
        <p:origin x="2184"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DC13AB6D-DEA2-4CBB-AC69-1EF1A6AD1512}">
      <dgm:prSet/>
      <dgm:spPr/>
      <dgm:t>
        <a:bodyPr/>
        <a:lstStyle/>
        <a:p>
          <a:pPr>
            <a:defRPr cap="all"/>
          </a:pPr>
          <a:r>
            <a:rPr lang="en-US" dirty="0"/>
            <a:t>What is TypeScript?</a:t>
          </a:r>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r>
            <a:rPr lang="en-US"/>
            <a:t>01</a:t>
          </a:r>
          <a:endParaRPr lang="en-US" dirty="0"/>
        </a:p>
      </dgm:t>
    </dgm:pt>
    <dgm:pt modelId="{53742231-981F-480A-940F-203EC2F7423F}">
      <dgm:prSet/>
      <dgm:spPr/>
      <dgm:t>
        <a:bodyPr/>
        <a:lstStyle/>
        <a:p>
          <a:pPr>
            <a:defRPr cap="all"/>
          </a:pPr>
          <a:r>
            <a:rPr lang="en-US" dirty="0"/>
            <a:t>TypeScript Details (Types and such)</a:t>
          </a:r>
        </a:p>
      </dgm: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phldrT="03" phldr="0"/>
      <dgm:spPr/>
      <dgm:t>
        <a:bodyPr/>
        <a:lstStyle/>
        <a:p>
          <a:r>
            <a:rPr lang="en-US"/>
            <a:t>03</a:t>
          </a:r>
        </a:p>
      </dgm:t>
    </dgm:pt>
    <dgm:pt modelId="{8769BA58-F3BF-48B8-9892-10A2994AE9A2}">
      <dgm:prSet/>
      <dgm:spPr/>
      <dgm:t>
        <a:bodyPr/>
        <a:lstStyle/>
        <a:p>
          <a:pPr>
            <a:defRPr cap="all"/>
          </a:pPr>
          <a:r>
            <a:rPr lang="en-US" dirty="0"/>
            <a:t>Getting Started Demos</a:t>
          </a:r>
        </a:p>
      </dgm:t>
    </dgm:pt>
    <dgm:pt modelId="{282F05C6-5426-45CB-A2A5-1D0571A9FD86}" type="parTrans" cxnId="{C859A9C7-A3C3-4AA7-859F-47658B7B20C2}">
      <dgm:prSet/>
      <dgm:spPr/>
      <dgm:t>
        <a:bodyPr/>
        <a:lstStyle/>
        <a:p>
          <a:endParaRPr lang="en-US"/>
        </a:p>
      </dgm:t>
    </dgm:pt>
    <dgm:pt modelId="{3A9A47FB-B10E-412D-A3E4-D08CA689046A}" type="sibTrans" cxnId="{C859A9C7-A3C3-4AA7-859F-47658B7B20C2}">
      <dgm:prSet phldrT="04" phldr="0"/>
      <dgm:spPr/>
      <dgm:t>
        <a:bodyPr/>
        <a:lstStyle/>
        <a:p>
          <a:r>
            <a:rPr lang="en-US"/>
            <a:t>04</a:t>
          </a:r>
        </a:p>
      </dgm:t>
    </dgm:pt>
    <dgm:pt modelId="{D0D6D50F-CE21-42CE-9483-8F19F202F59D}">
      <dgm:prSet/>
      <dgm:spPr/>
      <dgm:t>
        <a:bodyPr/>
        <a:lstStyle/>
        <a:p>
          <a:pPr>
            <a:defRPr cap="all"/>
          </a:pPr>
          <a:r>
            <a:rPr lang="en-US" dirty="0"/>
            <a:t>Practical Code Examples</a:t>
          </a:r>
        </a:p>
      </dgm:t>
    </dgm:pt>
    <dgm:pt modelId="{EDD33274-428D-47A2-9C5B-156806DEB8EF}" type="parTrans" cxnId="{CE3724A5-B273-4837-AD1E-A76B47D702BD}">
      <dgm:prSet/>
      <dgm:spPr/>
      <dgm:t>
        <a:bodyPr/>
        <a:lstStyle/>
        <a:p>
          <a:endParaRPr lang="en-US"/>
        </a:p>
      </dgm:t>
    </dgm:pt>
    <dgm:pt modelId="{CE19BE43-D206-4DAE-8A01-D20F89241FCC}" type="sibTrans" cxnId="{CE3724A5-B273-4837-AD1E-A76B47D702BD}">
      <dgm:prSet phldrT="05" phldr="0"/>
      <dgm:spPr/>
      <dgm:t>
        <a:bodyPr/>
        <a:lstStyle/>
        <a:p>
          <a:r>
            <a:rPr lang="en-US"/>
            <a:t>05</a:t>
          </a:r>
        </a:p>
      </dgm:t>
    </dgm:pt>
    <dgm:pt modelId="{7A7D629E-A10C-4FEA-AF08-FF05EB102C53}">
      <dgm:prSet/>
      <dgm:spPr/>
      <dgm:t>
        <a:bodyPr/>
        <a:lstStyle/>
        <a:p>
          <a:pPr>
            <a:defRPr cap="all"/>
          </a:pPr>
          <a:r>
            <a:rPr lang="en-US" dirty="0"/>
            <a:t>Should We Use It?</a:t>
          </a:r>
        </a:p>
      </dgm:t>
    </dgm:pt>
    <dgm:pt modelId="{46BB2936-E3FD-43CE-96AC-EBFCB66AFE51}" type="parTrans" cxnId="{C81A71F9-6FF9-4D74-8492-2AB3C023AC44}">
      <dgm:prSet/>
      <dgm:spPr/>
      <dgm:t>
        <a:bodyPr/>
        <a:lstStyle/>
        <a:p>
          <a:endParaRPr lang="en-US"/>
        </a:p>
      </dgm:t>
    </dgm:pt>
    <dgm:pt modelId="{EAFBACF9-EB79-411A-A982-091C1810F1FB}" type="sibTrans" cxnId="{C81A71F9-6FF9-4D74-8492-2AB3C023AC44}">
      <dgm:prSet phldrT="02" phldr="0"/>
      <dgm:spPr/>
      <dgm:t>
        <a:bodyPr/>
        <a:lstStyle/>
        <a:p>
          <a:r>
            <a:rPr lang="en-US"/>
            <a:t>02</a:t>
          </a:r>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5"/>
      <dgm:spPr/>
    </dgm:pt>
    <dgm:pt modelId="{BBA91679-4684-4A04-8AEB-03038C78A75C}" type="pres">
      <dgm:prSet presAssocID="{9C64CC83-643C-4E12-8F97-BC19DC031190}" presName="sibTransNodeRect" presStyleLbl="alignNode1" presStyleIdx="0" presStyleCnt="5">
        <dgm:presLayoutVars>
          <dgm:chMax val="0"/>
          <dgm:bulletEnabled val="1"/>
        </dgm:presLayoutVars>
      </dgm:prSet>
      <dgm:spPr/>
    </dgm:pt>
    <dgm:pt modelId="{5F398AEE-BC0F-4F30-99FA-92D67A176C2D}" type="pres">
      <dgm:prSet presAssocID="{DC13AB6D-DEA2-4CBB-AC69-1EF1A6AD1512}" presName="nodeRect" presStyleLbl="alignNode1" presStyleIdx="0" presStyleCnt="5">
        <dgm:presLayoutVars>
          <dgm:bulletEnabled val="1"/>
        </dgm:presLayoutVars>
      </dgm:prSet>
      <dgm:spPr/>
    </dgm:pt>
    <dgm:pt modelId="{3C27A223-AC17-40BD-B7C5-0447661C2934}" type="pres">
      <dgm:prSet presAssocID="{9C64CC83-643C-4E12-8F97-BC19DC031190}" presName="sibTrans" presStyleCnt="0"/>
      <dgm:spPr/>
    </dgm:pt>
    <dgm:pt modelId="{A620A8D2-BA86-4200-89A2-CFAE84EFADDD}" type="pres">
      <dgm:prSet presAssocID="{7A7D629E-A10C-4FEA-AF08-FF05EB102C53}" presName="compositeNode" presStyleCnt="0">
        <dgm:presLayoutVars>
          <dgm:bulletEnabled val="1"/>
        </dgm:presLayoutVars>
      </dgm:prSet>
      <dgm:spPr/>
    </dgm:pt>
    <dgm:pt modelId="{5EE6F0CA-465A-4D3F-80BA-F2BB4A789AFC}" type="pres">
      <dgm:prSet presAssocID="{7A7D629E-A10C-4FEA-AF08-FF05EB102C53}" presName="bgRect" presStyleLbl="alignNode1" presStyleIdx="1" presStyleCnt="5"/>
      <dgm:spPr/>
    </dgm:pt>
    <dgm:pt modelId="{8CBC8FE7-0635-4066-B7D7-1562591B3047}" type="pres">
      <dgm:prSet presAssocID="{EAFBACF9-EB79-411A-A982-091C1810F1FB}" presName="sibTransNodeRect" presStyleLbl="alignNode1" presStyleIdx="1" presStyleCnt="5">
        <dgm:presLayoutVars>
          <dgm:chMax val="0"/>
          <dgm:bulletEnabled val="1"/>
        </dgm:presLayoutVars>
      </dgm:prSet>
      <dgm:spPr/>
    </dgm:pt>
    <dgm:pt modelId="{68125CBA-A192-4264-8747-428CE2A77EE7}" type="pres">
      <dgm:prSet presAssocID="{7A7D629E-A10C-4FEA-AF08-FF05EB102C53}" presName="nodeRect" presStyleLbl="alignNode1" presStyleIdx="1" presStyleCnt="5">
        <dgm:presLayoutVars>
          <dgm:bulletEnabled val="1"/>
        </dgm:presLayoutVars>
      </dgm:prSet>
      <dgm:spPr/>
    </dgm:pt>
    <dgm:pt modelId="{D496F1EA-979E-4DA7-AD8C-F61D3318DF53}" type="pres">
      <dgm:prSet presAssocID="{EAFBACF9-EB79-411A-A982-091C1810F1FB}" presName="sibTrans" presStyleCnt="0"/>
      <dgm:spPr/>
    </dgm:pt>
    <dgm:pt modelId="{0864151C-845B-4A50-9755-7EE613694D81}" type="pres">
      <dgm:prSet presAssocID="{53742231-981F-480A-940F-203EC2F7423F}" presName="compositeNode" presStyleCnt="0">
        <dgm:presLayoutVars>
          <dgm:bulletEnabled val="1"/>
        </dgm:presLayoutVars>
      </dgm:prSet>
      <dgm:spPr/>
    </dgm:pt>
    <dgm:pt modelId="{00AE7F27-0E5D-4AFB-ACD6-B5A19E79EA42}" type="pres">
      <dgm:prSet presAssocID="{53742231-981F-480A-940F-203EC2F7423F}" presName="bgRect" presStyleLbl="alignNode1" presStyleIdx="2" presStyleCnt="5"/>
      <dgm:spPr/>
    </dgm:pt>
    <dgm:pt modelId="{975C752B-C37A-4BA6-A3AE-2202A141404A}" type="pres">
      <dgm:prSet presAssocID="{EF449C32-A7AE-4099-9E9B-9E2F736A89CE}" presName="sibTransNodeRect" presStyleLbl="alignNode1" presStyleIdx="2" presStyleCnt="5">
        <dgm:presLayoutVars>
          <dgm:chMax val="0"/>
          <dgm:bulletEnabled val="1"/>
        </dgm:presLayoutVars>
      </dgm:prSet>
      <dgm:spPr/>
    </dgm:pt>
    <dgm:pt modelId="{C5BDCA19-B754-421E-A6CC-628F80FC74CB}" type="pres">
      <dgm:prSet presAssocID="{53742231-981F-480A-940F-203EC2F7423F}" presName="nodeRect" presStyleLbl="alignNode1" presStyleIdx="2" presStyleCnt="5">
        <dgm:presLayoutVars>
          <dgm:bulletEnabled val="1"/>
        </dgm:presLayoutVars>
      </dgm:prSet>
      <dgm:spPr/>
    </dgm:pt>
    <dgm:pt modelId="{3E36C1DA-E751-469B-91D5-B7ADF3790DAB}" type="pres">
      <dgm:prSet presAssocID="{EF449C32-A7AE-4099-9E9B-9E2F736A89CE}" presName="sibTrans" presStyleCnt="0"/>
      <dgm:spPr/>
    </dgm:pt>
    <dgm:pt modelId="{535A6B9F-565E-4C54-87FB-82E5D0A2D28E}" type="pres">
      <dgm:prSet presAssocID="{8769BA58-F3BF-48B8-9892-10A2994AE9A2}" presName="compositeNode" presStyleCnt="0">
        <dgm:presLayoutVars>
          <dgm:bulletEnabled val="1"/>
        </dgm:presLayoutVars>
      </dgm:prSet>
      <dgm:spPr/>
    </dgm:pt>
    <dgm:pt modelId="{0272E2AF-400C-4675-93C1-A004902AC572}" type="pres">
      <dgm:prSet presAssocID="{8769BA58-F3BF-48B8-9892-10A2994AE9A2}" presName="bgRect" presStyleLbl="alignNode1" presStyleIdx="3" presStyleCnt="5"/>
      <dgm:spPr/>
    </dgm:pt>
    <dgm:pt modelId="{EAA70596-7197-4B16-B018-3EF034665ED3}" type="pres">
      <dgm:prSet presAssocID="{3A9A47FB-B10E-412D-A3E4-D08CA689046A}" presName="sibTransNodeRect" presStyleLbl="alignNode1" presStyleIdx="3" presStyleCnt="5">
        <dgm:presLayoutVars>
          <dgm:chMax val="0"/>
          <dgm:bulletEnabled val="1"/>
        </dgm:presLayoutVars>
      </dgm:prSet>
      <dgm:spPr/>
    </dgm:pt>
    <dgm:pt modelId="{01E80736-99C5-4E11-A4B3-F554084D4F43}" type="pres">
      <dgm:prSet presAssocID="{8769BA58-F3BF-48B8-9892-10A2994AE9A2}" presName="nodeRect" presStyleLbl="alignNode1" presStyleIdx="3" presStyleCnt="5">
        <dgm:presLayoutVars>
          <dgm:bulletEnabled val="1"/>
        </dgm:presLayoutVars>
      </dgm:prSet>
      <dgm:spPr/>
    </dgm:pt>
    <dgm:pt modelId="{0F03A89F-37E0-482F-AA4E-7F6D7ED2A2D8}" type="pres">
      <dgm:prSet presAssocID="{3A9A47FB-B10E-412D-A3E4-D08CA689046A}" presName="sibTrans" presStyleCnt="0"/>
      <dgm:spPr/>
    </dgm:pt>
    <dgm:pt modelId="{4E22FE9D-A6C0-4476-9E17-1DAB7AB30A78}" type="pres">
      <dgm:prSet presAssocID="{D0D6D50F-CE21-42CE-9483-8F19F202F59D}" presName="compositeNode" presStyleCnt="0">
        <dgm:presLayoutVars>
          <dgm:bulletEnabled val="1"/>
        </dgm:presLayoutVars>
      </dgm:prSet>
      <dgm:spPr/>
    </dgm:pt>
    <dgm:pt modelId="{6952EAA6-C1FC-4BFF-AD54-1EAC30E237EE}" type="pres">
      <dgm:prSet presAssocID="{D0D6D50F-CE21-42CE-9483-8F19F202F59D}" presName="bgRect" presStyleLbl="alignNode1" presStyleIdx="4" presStyleCnt="5"/>
      <dgm:spPr/>
    </dgm:pt>
    <dgm:pt modelId="{88BD409D-3123-453D-8DF2-471C91C5267F}" type="pres">
      <dgm:prSet presAssocID="{CE19BE43-D206-4DAE-8A01-D20F89241FCC}" presName="sibTransNodeRect" presStyleLbl="alignNode1" presStyleIdx="4" presStyleCnt="5">
        <dgm:presLayoutVars>
          <dgm:chMax val="0"/>
          <dgm:bulletEnabled val="1"/>
        </dgm:presLayoutVars>
      </dgm:prSet>
      <dgm:spPr/>
    </dgm:pt>
    <dgm:pt modelId="{5EB788EA-6F59-48F7-9402-7835453D9C1D}" type="pres">
      <dgm:prSet presAssocID="{D0D6D50F-CE21-42CE-9483-8F19F202F59D}" presName="nodeRect" presStyleLbl="alignNode1" presStyleIdx="4" presStyleCnt="5">
        <dgm:presLayoutVars>
          <dgm:bulletEnabled val="1"/>
        </dgm:presLayoutVars>
      </dgm:prSet>
      <dgm:spPr/>
    </dgm:pt>
  </dgm:ptLst>
  <dgm:cxnLst>
    <dgm:cxn modelId="{901B7C0A-6238-47B2-83F1-A057B2142642}" type="presOf" srcId="{7A7D629E-A10C-4FEA-AF08-FF05EB102C53}" destId="{5EE6F0CA-465A-4D3F-80BA-F2BB4A789AFC}" srcOrd="0" destOrd="0" presId="urn:microsoft.com/office/officeart/2016/7/layout/LinearBlockProcessNumbered"/>
    <dgm:cxn modelId="{C9FC5C0E-BE8C-4516-B4A7-121E4ABE9A3D}" type="presOf" srcId="{8769BA58-F3BF-48B8-9892-10A2994AE9A2}" destId="{0272E2AF-400C-4675-93C1-A004902AC572}" srcOrd="0" destOrd="0" presId="urn:microsoft.com/office/officeart/2016/7/layout/LinearBlockProcessNumbered"/>
    <dgm:cxn modelId="{7C12DA5B-8207-462D-92B3-0F549BC1E38B}" type="presOf" srcId="{8769BA58-F3BF-48B8-9892-10A2994AE9A2}" destId="{01E80736-99C5-4E11-A4B3-F554084D4F43}" srcOrd="1" destOrd="0" presId="urn:microsoft.com/office/officeart/2016/7/layout/LinearBlockProcessNumbered"/>
    <dgm:cxn modelId="{2F75614A-47A8-49F8-9E08-C843DFED6A4A}" type="presOf" srcId="{D0D6D50F-CE21-42CE-9483-8F19F202F59D}" destId="{6952EAA6-C1FC-4BFF-AD54-1EAC30E237EE}" srcOrd="0" destOrd="0" presId="urn:microsoft.com/office/officeart/2016/7/layout/LinearBlockProcessNumbered"/>
    <dgm:cxn modelId="{3F10086F-0701-41E2-983B-9ABB61D727E6}" type="presOf" srcId="{7A7D629E-A10C-4FEA-AF08-FF05EB102C53}" destId="{68125CBA-A192-4264-8747-428CE2A77EE7}" srcOrd="1"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07D44DA2-D4CF-4582-A029-20843D5E0F23}" type="presOf" srcId="{53742231-981F-480A-940F-203EC2F7423F}" destId="{C5BDCA19-B754-421E-A6CC-628F80FC74CB}" srcOrd="1" destOrd="0" presId="urn:microsoft.com/office/officeart/2016/7/layout/LinearBlockProcessNumbered"/>
    <dgm:cxn modelId="{CE3724A5-B273-4837-AD1E-A76B47D702BD}" srcId="{8AA20905-3954-474B-A606-562BCA026DC1}" destId="{D0D6D50F-CE21-42CE-9483-8F19F202F59D}" srcOrd="4" destOrd="0" parTransId="{EDD33274-428D-47A2-9C5B-156806DEB8EF}" sibTransId="{CE19BE43-D206-4DAE-8A01-D20F89241FCC}"/>
    <dgm:cxn modelId="{24BD1CA9-7E7F-4327-BD85-25C289E45289}" type="presOf" srcId="{D0D6D50F-CE21-42CE-9483-8F19F202F59D}" destId="{5EB788EA-6F59-48F7-9402-7835453D9C1D}" srcOrd="1" destOrd="0" presId="urn:microsoft.com/office/officeart/2016/7/layout/LinearBlockProcessNumbered"/>
    <dgm:cxn modelId="{FDD130C2-CD74-4EFB-A226-A939177EE674}" type="presOf" srcId="{53742231-981F-480A-940F-203EC2F7423F}" destId="{00AE7F27-0E5D-4AFB-ACD6-B5A19E79EA42}" srcOrd="0" destOrd="0" presId="urn:microsoft.com/office/officeart/2016/7/layout/LinearBlockProcessNumbered"/>
    <dgm:cxn modelId="{F226B1C2-5D99-403A-8240-EAD6BD4D8534}" srcId="{8AA20905-3954-474B-A606-562BCA026DC1}" destId="{53742231-981F-480A-940F-203EC2F7423F}" srcOrd="2" destOrd="0" parTransId="{2FC75195-FBA1-43DE-85DD-40B4B3A2F1F3}" sibTransId="{EF449C32-A7AE-4099-9E9B-9E2F736A89CE}"/>
    <dgm:cxn modelId="{714928C7-F07E-48C4-BE9E-4842896AB09C}" type="presOf" srcId="{9C64CC83-643C-4E12-8F97-BC19DC031190}" destId="{BBA91679-4684-4A04-8AEB-03038C78A75C}" srcOrd="0" destOrd="0" presId="urn:microsoft.com/office/officeart/2016/7/layout/LinearBlockProcessNumbered"/>
    <dgm:cxn modelId="{C859A9C7-A3C3-4AA7-859F-47658B7B20C2}" srcId="{8AA20905-3954-474B-A606-562BCA026DC1}" destId="{8769BA58-F3BF-48B8-9892-10A2994AE9A2}" srcOrd="3" destOrd="0" parTransId="{282F05C6-5426-45CB-A2A5-1D0571A9FD86}" sibTransId="{3A9A47FB-B10E-412D-A3E4-D08CA689046A}"/>
    <dgm:cxn modelId="{4A8370CA-5F2F-4B63-8529-CE5E7881AB96}" type="presOf" srcId="{3A9A47FB-B10E-412D-A3E4-D08CA689046A}" destId="{EAA70596-7197-4B16-B018-3EF034665ED3}" srcOrd="0" destOrd="0" presId="urn:microsoft.com/office/officeart/2016/7/layout/LinearBlockProcessNumbered"/>
    <dgm:cxn modelId="{4FB032E3-B082-4E89-96B6-F62D10FC4DF7}" type="presOf" srcId="{EAFBACF9-EB79-411A-A982-091C1810F1FB}" destId="{8CBC8FE7-0635-4066-B7D7-1562591B3047}" srcOrd="0" destOrd="0" presId="urn:microsoft.com/office/officeart/2016/7/layout/LinearBlockProcessNumbered"/>
    <dgm:cxn modelId="{EB41B3EA-540B-4248-95FA-540E0CFD20D2}" type="presOf" srcId="{CE19BE43-D206-4DAE-8A01-D20F89241FCC}" destId="{88BD409D-3123-453D-8DF2-471C91C5267F}" srcOrd="0" destOrd="0" presId="urn:microsoft.com/office/officeart/2016/7/layout/LinearBlockProcessNumbered"/>
    <dgm:cxn modelId="{B9FDDAF6-ABE3-43D5-A54F-4A0002D3FD47}" type="presOf" srcId="{EF449C32-A7AE-4099-9E9B-9E2F736A89CE}" destId="{975C752B-C37A-4BA6-A3AE-2202A141404A}" srcOrd="0" destOrd="0" presId="urn:microsoft.com/office/officeart/2016/7/layout/LinearBlockProcessNumbered"/>
    <dgm:cxn modelId="{C81A71F9-6FF9-4D74-8492-2AB3C023AC44}" srcId="{8AA20905-3954-474B-A606-562BCA026DC1}" destId="{7A7D629E-A10C-4FEA-AF08-FF05EB102C53}" srcOrd="1" destOrd="0" parTransId="{46BB2936-E3FD-43CE-96AC-EBFCB66AFE51}" sibTransId="{EAFBACF9-EB79-411A-A982-091C1810F1FB}"/>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F8935481-B234-48A2-8E9B-6F423817537E}" type="presParOf" srcId="{579698BD-D232-4926-8D7B-29A69B90858B}" destId="{3C27A223-AC17-40BD-B7C5-0447661C2934}" srcOrd="1" destOrd="0" presId="urn:microsoft.com/office/officeart/2016/7/layout/LinearBlockProcessNumbered"/>
    <dgm:cxn modelId="{326E1254-D4A1-4EAF-BDC3-B10DB34EBD4C}" type="presParOf" srcId="{579698BD-D232-4926-8D7B-29A69B90858B}" destId="{A620A8D2-BA86-4200-89A2-CFAE84EFADDD}" srcOrd="2" destOrd="0" presId="urn:microsoft.com/office/officeart/2016/7/layout/LinearBlockProcessNumbered"/>
    <dgm:cxn modelId="{C0A0B76A-6552-4CA0-BCA8-A7B8F248A572}" type="presParOf" srcId="{A620A8D2-BA86-4200-89A2-CFAE84EFADDD}" destId="{5EE6F0CA-465A-4D3F-80BA-F2BB4A789AFC}" srcOrd="0" destOrd="0" presId="urn:microsoft.com/office/officeart/2016/7/layout/LinearBlockProcessNumbered"/>
    <dgm:cxn modelId="{BB2B1719-9C34-46D3-B76E-6BF21CC9DD09}" type="presParOf" srcId="{A620A8D2-BA86-4200-89A2-CFAE84EFADDD}" destId="{8CBC8FE7-0635-4066-B7D7-1562591B3047}" srcOrd="1" destOrd="0" presId="urn:microsoft.com/office/officeart/2016/7/layout/LinearBlockProcessNumbered"/>
    <dgm:cxn modelId="{EA1EA353-EA06-403D-989A-9D7714E2FF02}" type="presParOf" srcId="{A620A8D2-BA86-4200-89A2-CFAE84EFADDD}" destId="{68125CBA-A192-4264-8747-428CE2A77EE7}" srcOrd="2" destOrd="0" presId="urn:microsoft.com/office/officeart/2016/7/layout/LinearBlockProcessNumbered"/>
    <dgm:cxn modelId="{BD23F0D9-A91D-4203-A163-A2452B53C851}" type="presParOf" srcId="{579698BD-D232-4926-8D7B-29A69B90858B}" destId="{D496F1EA-979E-4DA7-AD8C-F61D3318DF53}" srcOrd="3" destOrd="0" presId="urn:microsoft.com/office/officeart/2016/7/layout/LinearBlockProcessNumbered"/>
    <dgm:cxn modelId="{2A71550B-14EE-4B95-A40C-E132F64E84DB}" type="presParOf" srcId="{579698BD-D232-4926-8D7B-29A69B90858B}" destId="{0864151C-845B-4A50-9755-7EE613694D81}" srcOrd="4" destOrd="0" presId="urn:microsoft.com/office/officeart/2016/7/layout/LinearBlockProcessNumbered"/>
    <dgm:cxn modelId="{819F34FD-11F2-459D-B90D-FA1539737ADA}" type="presParOf" srcId="{0864151C-845B-4A50-9755-7EE613694D81}" destId="{00AE7F27-0E5D-4AFB-ACD6-B5A19E79EA42}" srcOrd="0" destOrd="0" presId="urn:microsoft.com/office/officeart/2016/7/layout/LinearBlockProcessNumbered"/>
    <dgm:cxn modelId="{FAA4A22E-63A9-40D7-AF37-15573F3C350A}" type="presParOf" srcId="{0864151C-845B-4A50-9755-7EE613694D81}" destId="{975C752B-C37A-4BA6-A3AE-2202A141404A}" srcOrd="1" destOrd="0" presId="urn:microsoft.com/office/officeart/2016/7/layout/LinearBlockProcessNumbered"/>
    <dgm:cxn modelId="{ABA4B620-C848-4944-B91E-2E492EED893C}" type="presParOf" srcId="{0864151C-845B-4A50-9755-7EE613694D81}" destId="{C5BDCA19-B754-421E-A6CC-628F80FC74CB}" srcOrd="2" destOrd="0" presId="urn:microsoft.com/office/officeart/2016/7/layout/LinearBlockProcessNumbered"/>
    <dgm:cxn modelId="{981D06A1-F8EB-4C14-9C2A-EA505D9C81FA}" type="presParOf" srcId="{579698BD-D232-4926-8D7B-29A69B90858B}" destId="{3E36C1DA-E751-469B-91D5-B7ADF3790DAB}" srcOrd="5" destOrd="0" presId="urn:microsoft.com/office/officeart/2016/7/layout/LinearBlockProcessNumbered"/>
    <dgm:cxn modelId="{DDC8B079-DDBC-4030-9A5A-AC6543236962}" type="presParOf" srcId="{579698BD-D232-4926-8D7B-29A69B90858B}" destId="{535A6B9F-565E-4C54-87FB-82E5D0A2D28E}" srcOrd="6" destOrd="0" presId="urn:microsoft.com/office/officeart/2016/7/layout/LinearBlockProcessNumbered"/>
    <dgm:cxn modelId="{B96B91E6-5BBB-46AD-AD90-547384E4DEAD}" type="presParOf" srcId="{535A6B9F-565E-4C54-87FB-82E5D0A2D28E}" destId="{0272E2AF-400C-4675-93C1-A004902AC572}" srcOrd="0" destOrd="0" presId="urn:microsoft.com/office/officeart/2016/7/layout/LinearBlockProcessNumbered"/>
    <dgm:cxn modelId="{7A6A25DF-A266-4D17-B818-244C3086E1E7}" type="presParOf" srcId="{535A6B9F-565E-4C54-87FB-82E5D0A2D28E}" destId="{EAA70596-7197-4B16-B018-3EF034665ED3}" srcOrd="1" destOrd="0" presId="urn:microsoft.com/office/officeart/2016/7/layout/LinearBlockProcessNumbered"/>
    <dgm:cxn modelId="{0165C2C0-7360-4D49-8E4A-464C10F5A77C}" type="presParOf" srcId="{535A6B9F-565E-4C54-87FB-82E5D0A2D28E}" destId="{01E80736-99C5-4E11-A4B3-F554084D4F43}" srcOrd="2" destOrd="0" presId="urn:microsoft.com/office/officeart/2016/7/layout/LinearBlockProcessNumbered"/>
    <dgm:cxn modelId="{EF412D49-D873-4E3D-BCEB-54ADDBB8E33A}" type="presParOf" srcId="{579698BD-D232-4926-8D7B-29A69B90858B}" destId="{0F03A89F-37E0-482F-AA4E-7F6D7ED2A2D8}" srcOrd="7" destOrd="0" presId="urn:microsoft.com/office/officeart/2016/7/layout/LinearBlockProcessNumbered"/>
    <dgm:cxn modelId="{D080C618-33C9-478E-BD5C-7BF6ACA2AC53}" type="presParOf" srcId="{579698BD-D232-4926-8D7B-29A69B90858B}" destId="{4E22FE9D-A6C0-4476-9E17-1DAB7AB30A78}" srcOrd="8" destOrd="0" presId="urn:microsoft.com/office/officeart/2016/7/layout/LinearBlockProcessNumbered"/>
    <dgm:cxn modelId="{D5581463-F25D-485A-95DF-2A37C3E1E22B}" type="presParOf" srcId="{4E22FE9D-A6C0-4476-9E17-1DAB7AB30A78}" destId="{6952EAA6-C1FC-4BFF-AD54-1EAC30E237EE}" srcOrd="0" destOrd="0" presId="urn:microsoft.com/office/officeart/2016/7/layout/LinearBlockProcessNumbered"/>
    <dgm:cxn modelId="{5A98F894-0410-4927-84AA-357C000C50AC}" type="presParOf" srcId="{4E22FE9D-A6C0-4476-9E17-1DAB7AB30A78}" destId="{88BD409D-3123-453D-8DF2-471C91C5267F}" srcOrd="1" destOrd="0" presId="urn:microsoft.com/office/officeart/2016/7/layout/LinearBlockProcessNumbered"/>
    <dgm:cxn modelId="{F91BEB96-AF4A-495E-B818-3AA7582A6A42}" type="presParOf" srcId="{4E22FE9D-A6C0-4476-9E17-1DAB7AB30A78}" destId="{5EB788EA-6F59-48F7-9402-7835453D9C1D}"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6218" y="691069"/>
          <a:ext cx="1943841" cy="2332610"/>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08" tIns="0" rIns="192008" bIns="330200" numCol="1" spcCol="1270" anchor="t" anchorCtr="0">
          <a:noAutofit/>
        </a:bodyPr>
        <a:lstStyle/>
        <a:p>
          <a:pPr marL="0" lvl="0" indent="0" algn="l" defTabSz="844550">
            <a:lnSpc>
              <a:spcPct val="90000"/>
            </a:lnSpc>
            <a:spcBef>
              <a:spcPct val="0"/>
            </a:spcBef>
            <a:spcAft>
              <a:spcPct val="35000"/>
            </a:spcAft>
            <a:buNone/>
            <a:defRPr cap="all"/>
          </a:pPr>
          <a:r>
            <a:rPr lang="en-US" sz="1900" kern="1200" dirty="0"/>
            <a:t>What is TypeScript?</a:t>
          </a:r>
        </a:p>
      </dsp:txBody>
      <dsp:txXfrm>
        <a:off x="6218" y="1624113"/>
        <a:ext cx="1943841" cy="1399566"/>
      </dsp:txXfrm>
    </dsp:sp>
    <dsp:sp modelId="{BBA91679-4684-4A04-8AEB-03038C78A75C}">
      <dsp:nvSpPr>
        <dsp:cNvPr id="0" name=""/>
        <dsp:cNvSpPr/>
      </dsp:nvSpPr>
      <dsp:spPr>
        <a:xfrm>
          <a:off x="6218" y="691069"/>
          <a:ext cx="1943841" cy="933044"/>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2008" tIns="165100" rIns="192008" bIns="165100" numCol="1" spcCol="1270" anchor="ctr" anchorCtr="0">
          <a:noAutofit/>
        </a:bodyPr>
        <a:lstStyle/>
        <a:p>
          <a:pPr marL="0" lvl="0" indent="0" algn="l" defTabSz="1911350">
            <a:lnSpc>
              <a:spcPct val="90000"/>
            </a:lnSpc>
            <a:spcBef>
              <a:spcPct val="0"/>
            </a:spcBef>
            <a:spcAft>
              <a:spcPct val="35000"/>
            </a:spcAft>
            <a:buNone/>
          </a:pPr>
          <a:r>
            <a:rPr lang="en-US" sz="4300" kern="1200"/>
            <a:t>01</a:t>
          </a:r>
          <a:endParaRPr lang="en-US" sz="4300" kern="1200" dirty="0"/>
        </a:p>
      </dsp:txBody>
      <dsp:txXfrm>
        <a:off x="6218" y="691069"/>
        <a:ext cx="1943841" cy="933044"/>
      </dsp:txXfrm>
    </dsp:sp>
    <dsp:sp modelId="{5EE6F0CA-465A-4D3F-80BA-F2BB4A789AFC}">
      <dsp:nvSpPr>
        <dsp:cNvPr id="0" name=""/>
        <dsp:cNvSpPr/>
      </dsp:nvSpPr>
      <dsp:spPr>
        <a:xfrm>
          <a:off x="2105567" y="691069"/>
          <a:ext cx="1943841" cy="2332610"/>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08" tIns="0" rIns="192008" bIns="330200" numCol="1" spcCol="1270" anchor="t" anchorCtr="0">
          <a:noAutofit/>
        </a:bodyPr>
        <a:lstStyle/>
        <a:p>
          <a:pPr marL="0" lvl="0" indent="0" algn="l" defTabSz="844550">
            <a:lnSpc>
              <a:spcPct val="90000"/>
            </a:lnSpc>
            <a:spcBef>
              <a:spcPct val="0"/>
            </a:spcBef>
            <a:spcAft>
              <a:spcPct val="35000"/>
            </a:spcAft>
            <a:buNone/>
            <a:defRPr cap="all"/>
          </a:pPr>
          <a:r>
            <a:rPr lang="en-US" sz="1900" kern="1200" dirty="0"/>
            <a:t>Should We Use It?</a:t>
          </a:r>
        </a:p>
      </dsp:txBody>
      <dsp:txXfrm>
        <a:off x="2105567" y="1624113"/>
        <a:ext cx="1943841" cy="1399566"/>
      </dsp:txXfrm>
    </dsp:sp>
    <dsp:sp modelId="{8CBC8FE7-0635-4066-B7D7-1562591B3047}">
      <dsp:nvSpPr>
        <dsp:cNvPr id="0" name=""/>
        <dsp:cNvSpPr/>
      </dsp:nvSpPr>
      <dsp:spPr>
        <a:xfrm>
          <a:off x="2105567" y="691069"/>
          <a:ext cx="1943841" cy="933044"/>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2008" tIns="165100" rIns="192008" bIns="165100" numCol="1" spcCol="1270" anchor="ctr" anchorCtr="0">
          <a:noAutofit/>
        </a:bodyPr>
        <a:lstStyle/>
        <a:p>
          <a:pPr marL="0" lvl="0" indent="0" algn="l" defTabSz="1911350">
            <a:lnSpc>
              <a:spcPct val="90000"/>
            </a:lnSpc>
            <a:spcBef>
              <a:spcPct val="0"/>
            </a:spcBef>
            <a:spcAft>
              <a:spcPct val="35000"/>
            </a:spcAft>
            <a:buNone/>
          </a:pPr>
          <a:r>
            <a:rPr lang="en-US" sz="4300" kern="1200"/>
            <a:t>02</a:t>
          </a:r>
        </a:p>
      </dsp:txBody>
      <dsp:txXfrm>
        <a:off x="2105567" y="691069"/>
        <a:ext cx="1943841" cy="933044"/>
      </dsp:txXfrm>
    </dsp:sp>
    <dsp:sp modelId="{00AE7F27-0E5D-4AFB-ACD6-B5A19E79EA42}">
      <dsp:nvSpPr>
        <dsp:cNvPr id="0" name=""/>
        <dsp:cNvSpPr/>
      </dsp:nvSpPr>
      <dsp:spPr>
        <a:xfrm>
          <a:off x="4204916" y="691069"/>
          <a:ext cx="1943841" cy="2332610"/>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08" tIns="0" rIns="192008" bIns="330200" numCol="1" spcCol="1270" anchor="t" anchorCtr="0">
          <a:noAutofit/>
        </a:bodyPr>
        <a:lstStyle/>
        <a:p>
          <a:pPr marL="0" lvl="0" indent="0" algn="l" defTabSz="844550">
            <a:lnSpc>
              <a:spcPct val="90000"/>
            </a:lnSpc>
            <a:spcBef>
              <a:spcPct val="0"/>
            </a:spcBef>
            <a:spcAft>
              <a:spcPct val="35000"/>
            </a:spcAft>
            <a:buNone/>
            <a:defRPr cap="all"/>
          </a:pPr>
          <a:r>
            <a:rPr lang="en-US" sz="1900" kern="1200" dirty="0"/>
            <a:t>TypeScript Details (Types and such)</a:t>
          </a:r>
        </a:p>
      </dsp:txBody>
      <dsp:txXfrm>
        <a:off x="4204916" y="1624113"/>
        <a:ext cx="1943841" cy="1399566"/>
      </dsp:txXfrm>
    </dsp:sp>
    <dsp:sp modelId="{975C752B-C37A-4BA6-A3AE-2202A141404A}">
      <dsp:nvSpPr>
        <dsp:cNvPr id="0" name=""/>
        <dsp:cNvSpPr/>
      </dsp:nvSpPr>
      <dsp:spPr>
        <a:xfrm>
          <a:off x="4204916" y="691069"/>
          <a:ext cx="1943841" cy="933044"/>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2008" tIns="165100" rIns="192008" bIns="165100" numCol="1" spcCol="1270" anchor="ctr" anchorCtr="0">
          <a:noAutofit/>
        </a:bodyPr>
        <a:lstStyle/>
        <a:p>
          <a:pPr marL="0" lvl="0" indent="0" algn="l" defTabSz="1911350">
            <a:lnSpc>
              <a:spcPct val="90000"/>
            </a:lnSpc>
            <a:spcBef>
              <a:spcPct val="0"/>
            </a:spcBef>
            <a:spcAft>
              <a:spcPct val="35000"/>
            </a:spcAft>
            <a:buNone/>
          </a:pPr>
          <a:r>
            <a:rPr lang="en-US" sz="4300" kern="1200"/>
            <a:t>03</a:t>
          </a:r>
        </a:p>
      </dsp:txBody>
      <dsp:txXfrm>
        <a:off x="4204916" y="691069"/>
        <a:ext cx="1943841" cy="933044"/>
      </dsp:txXfrm>
    </dsp:sp>
    <dsp:sp modelId="{0272E2AF-400C-4675-93C1-A004902AC572}">
      <dsp:nvSpPr>
        <dsp:cNvPr id="0" name=""/>
        <dsp:cNvSpPr/>
      </dsp:nvSpPr>
      <dsp:spPr>
        <a:xfrm>
          <a:off x="6304265" y="691069"/>
          <a:ext cx="1943841" cy="2332610"/>
        </a:xfrm>
        <a:prstGeom prst="rect">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08" tIns="0" rIns="192008" bIns="330200" numCol="1" spcCol="1270" anchor="t" anchorCtr="0">
          <a:noAutofit/>
        </a:bodyPr>
        <a:lstStyle/>
        <a:p>
          <a:pPr marL="0" lvl="0" indent="0" algn="l" defTabSz="844550">
            <a:lnSpc>
              <a:spcPct val="90000"/>
            </a:lnSpc>
            <a:spcBef>
              <a:spcPct val="0"/>
            </a:spcBef>
            <a:spcAft>
              <a:spcPct val="35000"/>
            </a:spcAft>
            <a:buNone/>
            <a:defRPr cap="all"/>
          </a:pPr>
          <a:r>
            <a:rPr lang="en-US" sz="1900" kern="1200" dirty="0"/>
            <a:t>Getting Started Demos</a:t>
          </a:r>
        </a:p>
      </dsp:txBody>
      <dsp:txXfrm>
        <a:off x="6304265" y="1624113"/>
        <a:ext cx="1943841" cy="1399566"/>
      </dsp:txXfrm>
    </dsp:sp>
    <dsp:sp modelId="{EAA70596-7197-4B16-B018-3EF034665ED3}">
      <dsp:nvSpPr>
        <dsp:cNvPr id="0" name=""/>
        <dsp:cNvSpPr/>
      </dsp:nvSpPr>
      <dsp:spPr>
        <a:xfrm>
          <a:off x="6304265" y="691069"/>
          <a:ext cx="1943841" cy="933044"/>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2008" tIns="165100" rIns="192008" bIns="165100" numCol="1" spcCol="1270" anchor="ctr" anchorCtr="0">
          <a:noAutofit/>
        </a:bodyPr>
        <a:lstStyle/>
        <a:p>
          <a:pPr marL="0" lvl="0" indent="0" algn="l" defTabSz="1911350">
            <a:lnSpc>
              <a:spcPct val="90000"/>
            </a:lnSpc>
            <a:spcBef>
              <a:spcPct val="0"/>
            </a:spcBef>
            <a:spcAft>
              <a:spcPct val="35000"/>
            </a:spcAft>
            <a:buNone/>
          </a:pPr>
          <a:r>
            <a:rPr lang="en-US" sz="4300" kern="1200"/>
            <a:t>04</a:t>
          </a:r>
        </a:p>
      </dsp:txBody>
      <dsp:txXfrm>
        <a:off x="6304265" y="691069"/>
        <a:ext cx="1943841" cy="933044"/>
      </dsp:txXfrm>
    </dsp:sp>
    <dsp:sp modelId="{6952EAA6-C1FC-4BFF-AD54-1EAC30E237EE}">
      <dsp:nvSpPr>
        <dsp:cNvPr id="0" name=""/>
        <dsp:cNvSpPr/>
      </dsp:nvSpPr>
      <dsp:spPr>
        <a:xfrm>
          <a:off x="8403614" y="691069"/>
          <a:ext cx="1943841" cy="2332610"/>
        </a:xfrm>
        <a:prstGeom prst="rect">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08" tIns="0" rIns="192008" bIns="330200" numCol="1" spcCol="1270" anchor="t" anchorCtr="0">
          <a:noAutofit/>
        </a:bodyPr>
        <a:lstStyle/>
        <a:p>
          <a:pPr marL="0" lvl="0" indent="0" algn="l" defTabSz="844550">
            <a:lnSpc>
              <a:spcPct val="90000"/>
            </a:lnSpc>
            <a:spcBef>
              <a:spcPct val="0"/>
            </a:spcBef>
            <a:spcAft>
              <a:spcPct val="35000"/>
            </a:spcAft>
            <a:buNone/>
            <a:defRPr cap="all"/>
          </a:pPr>
          <a:r>
            <a:rPr lang="en-US" sz="1900" kern="1200" dirty="0"/>
            <a:t>Practical Code Examples</a:t>
          </a:r>
        </a:p>
      </dsp:txBody>
      <dsp:txXfrm>
        <a:off x="8403614" y="1624113"/>
        <a:ext cx="1943841" cy="1399566"/>
      </dsp:txXfrm>
    </dsp:sp>
    <dsp:sp modelId="{88BD409D-3123-453D-8DF2-471C91C5267F}">
      <dsp:nvSpPr>
        <dsp:cNvPr id="0" name=""/>
        <dsp:cNvSpPr/>
      </dsp:nvSpPr>
      <dsp:spPr>
        <a:xfrm>
          <a:off x="8403614" y="691069"/>
          <a:ext cx="1943841" cy="933044"/>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2008" tIns="165100" rIns="192008" bIns="165100" numCol="1" spcCol="1270" anchor="ctr" anchorCtr="0">
          <a:noAutofit/>
        </a:bodyPr>
        <a:lstStyle/>
        <a:p>
          <a:pPr marL="0" lvl="0" indent="0" algn="l" defTabSz="1911350">
            <a:lnSpc>
              <a:spcPct val="90000"/>
            </a:lnSpc>
            <a:spcBef>
              <a:spcPct val="0"/>
            </a:spcBef>
            <a:spcAft>
              <a:spcPct val="35000"/>
            </a:spcAft>
            <a:buNone/>
          </a:pPr>
          <a:r>
            <a:rPr lang="en-US" sz="4300" kern="1200"/>
            <a:t>05</a:t>
          </a:r>
        </a:p>
      </dsp:txBody>
      <dsp:txXfrm>
        <a:off x="8403614" y="691069"/>
        <a:ext cx="1943841" cy="93304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865DED-CF34-4736-B50E-3CF64BF28BC0}" type="datetimeFigureOut">
              <a:rPr lang="en-US" smtClean="0"/>
              <a:t>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3CD78C-A02D-4E68-AE96-3A81786642B6}" type="slidenum">
              <a:rPr lang="en-US" smtClean="0"/>
              <a:t>‹#›</a:t>
            </a:fld>
            <a:endParaRPr lang="en-US"/>
          </a:p>
        </p:txBody>
      </p:sp>
    </p:spTree>
    <p:extLst>
      <p:ext uri="{BB962C8B-B14F-4D97-AF65-F5344CB8AC3E}">
        <p14:creationId xmlns:p14="http://schemas.microsoft.com/office/powerpoint/2010/main" val="2291639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typescriptlang.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w3schools.com/js/js_versions.asp"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tackoverflow.com/questions/12694530/what-is-typescript-and-why-would-i-use-it-in-place-of-javascrip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ypescriptlang.org/docs/handbook/advanced-types.html#union-types"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typescriptlang.org/docs/handbook/advanced-types.html#nullable-types"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typescriptlang.org/docs/handbook/basic-types.html#tuple" TargetMode="External"/><Relationship Id="rId7" Type="http://schemas.openxmlformats.org/officeDocument/2006/relationships/hyperlink" Target="http://www.typescriptlang.org/docs/handbook/basic-types.html#never"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www.typescriptlang.org/docs/handbook/advanced-types.html#numeric-literal-types" TargetMode="External"/><Relationship Id="rId5" Type="http://schemas.openxmlformats.org/officeDocument/2006/relationships/hyperlink" Target="https://www.typescriptlang.org/docs/handbook/advanced-types.html#string-literal-types" TargetMode="External"/><Relationship Id="rId4" Type="http://schemas.openxmlformats.org/officeDocument/2006/relationships/hyperlink" Target="https://www.typescriptlang.org/docs/handbook/enums.html#union-enums-and-enum-member-type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to start the zoom call so we can get Brian listening in (and make sure he can see the screen).</a:t>
            </a:r>
          </a:p>
        </p:txBody>
      </p:sp>
      <p:sp>
        <p:nvSpPr>
          <p:cNvPr id="4" name="Slide Number Placeholder 3"/>
          <p:cNvSpPr>
            <a:spLocks noGrp="1"/>
          </p:cNvSpPr>
          <p:nvPr>
            <p:ph type="sldNum" sz="quarter" idx="5"/>
          </p:nvPr>
        </p:nvSpPr>
        <p:spPr/>
        <p:txBody>
          <a:bodyPr/>
          <a:lstStyle/>
          <a:p>
            <a:fld id="{983CD78C-A02D-4E68-AE96-3A81786642B6}" type="slidenum">
              <a:rPr lang="en-US" smtClean="0"/>
              <a:t>1</a:t>
            </a:fld>
            <a:endParaRPr lang="en-US"/>
          </a:p>
        </p:txBody>
      </p:sp>
    </p:spTree>
    <p:extLst>
      <p:ext uri="{BB962C8B-B14F-4D97-AF65-F5344CB8AC3E}">
        <p14:creationId xmlns:p14="http://schemas.microsoft.com/office/powerpoint/2010/main" val="2972912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Ask: Everyone familiar with package managers - </a:t>
            </a:r>
            <a:r>
              <a:rPr lang="en-US" dirty="0" err="1"/>
              <a:t>npm</a:t>
            </a:r>
            <a:r>
              <a:rPr lang="en-US" dirty="0"/>
              <a:t> / yarn? For me, this was a big thing that was always brushed over at conference talks I went to as a junior programmer. This made things seem way more complex to me!</a:t>
            </a:r>
          </a:p>
          <a:p>
            <a:r>
              <a:rPr lang="en-US" dirty="0"/>
              <a:t>2) Demo: Visual Studio handles so much of this automatically… for example, for this simple “greeter” demo, I was able to simply pop open the folder in VS, even without a .</a:t>
            </a:r>
            <a:r>
              <a:rPr lang="en-US" dirty="0" err="1"/>
              <a:t>sln</a:t>
            </a:r>
            <a:r>
              <a:rPr lang="en-US" dirty="0"/>
              <a:t> file, it still compiled </a:t>
            </a:r>
            <a:r>
              <a:rPr lang="en-US" dirty="0" err="1"/>
              <a:t>js</a:t>
            </a:r>
            <a:r>
              <a:rPr lang="en-US" dirty="0"/>
              <a:t> -&gt; </a:t>
            </a:r>
            <a:r>
              <a:rPr lang="en-US" dirty="0" err="1"/>
              <a:t>ts</a:t>
            </a:r>
            <a:r>
              <a:rPr lang="en-US" dirty="0"/>
              <a:t> on save!</a:t>
            </a:r>
          </a:p>
          <a:p>
            <a:r>
              <a:rPr lang="en-US" dirty="0"/>
              <a:t>3) Demo: Visual Studio Code (can use the terminal in here instead of </a:t>
            </a:r>
            <a:r>
              <a:rPr lang="en-US" dirty="0" err="1"/>
              <a:t>powershell</a:t>
            </a:r>
            <a:r>
              <a:rPr lang="en-US" dirty="0"/>
              <a:t>)</a:t>
            </a:r>
          </a:p>
          <a:p>
            <a:r>
              <a:rPr lang="en-US" dirty="0"/>
              <a:t>4) Installing globally is putting it at the user level – e.g. it’s placed in C:/Users/mdelbrocco/… slightly different places depending on if you used </a:t>
            </a:r>
            <a:r>
              <a:rPr lang="en-US" dirty="0" err="1"/>
              <a:t>npm</a:t>
            </a:r>
            <a:r>
              <a:rPr lang="en-US" dirty="0"/>
              <a:t> or yarn.</a:t>
            </a:r>
          </a:p>
          <a:p>
            <a:r>
              <a:rPr lang="en-US" dirty="0"/>
              <a:t>5) Typically you won’t be specifying a file like this, we’re just doing it because we don’t have a </a:t>
            </a:r>
            <a:r>
              <a:rPr lang="en-US" dirty="0" err="1"/>
              <a:t>tsconfig</a:t>
            </a:r>
            <a:r>
              <a:rPr lang="en-US" dirty="0"/>
              <a:t> yet. More on that, next slide.</a:t>
            </a:r>
          </a:p>
        </p:txBody>
      </p:sp>
      <p:sp>
        <p:nvSpPr>
          <p:cNvPr id="4" name="Slide Number Placeholder 3"/>
          <p:cNvSpPr>
            <a:spLocks noGrp="1"/>
          </p:cNvSpPr>
          <p:nvPr>
            <p:ph type="sldNum" sz="quarter" idx="5"/>
          </p:nvPr>
        </p:nvSpPr>
        <p:spPr/>
        <p:txBody>
          <a:bodyPr/>
          <a:lstStyle/>
          <a:p>
            <a:fld id="{983CD78C-A02D-4E68-AE96-3A81786642B6}" type="slidenum">
              <a:rPr lang="en-US" smtClean="0"/>
              <a:t>11</a:t>
            </a:fld>
            <a:endParaRPr lang="en-US"/>
          </a:p>
        </p:txBody>
      </p:sp>
    </p:spTree>
    <p:extLst>
      <p:ext uri="{BB962C8B-B14F-4D97-AF65-F5344CB8AC3E}">
        <p14:creationId xmlns:p14="http://schemas.microsoft.com/office/powerpoint/2010/main" val="2289494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Running </a:t>
            </a:r>
            <a:r>
              <a:rPr lang="en-US" dirty="0" err="1"/>
              <a:t>tsc</a:t>
            </a:r>
            <a:r>
              <a:rPr lang="en-US" dirty="0"/>
              <a:t> with no arguments will spit out a bunch of information. Most of this would be handled by </a:t>
            </a:r>
            <a:r>
              <a:rPr lang="en-US" dirty="0" err="1"/>
              <a:t>tsconfig.json</a:t>
            </a:r>
            <a:r>
              <a:rPr lang="en-US" dirty="0"/>
              <a:t>.</a:t>
            </a:r>
          </a:p>
          <a:p>
            <a:r>
              <a:rPr lang="en-US" dirty="0"/>
              <a:t>2) .</a:t>
            </a:r>
            <a:r>
              <a:rPr lang="en-US" dirty="0" err="1"/>
              <a:t>js.map</a:t>
            </a:r>
            <a:r>
              <a:rPr lang="en-US" dirty="0"/>
              <a:t> files -&gt; also used when minifying </a:t>
            </a:r>
            <a:r>
              <a:rPr lang="en-US" dirty="0" err="1"/>
              <a:t>js</a:t>
            </a:r>
            <a:r>
              <a:rPr lang="en-US" dirty="0"/>
              <a:t>, they’re just a way to get back to the corresponding location in the original source code (so, going from </a:t>
            </a:r>
            <a:r>
              <a:rPr lang="en-US" dirty="0" err="1"/>
              <a:t>js</a:t>
            </a:r>
            <a:r>
              <a:rPr lang="en-US" dirty="0"/>
              <a:t> back to </a:t>
            </a:r>
            <a:r>
              <a:rPr lang="en-US" dirty="0" err="1"/>
              <a:t>ts</a:t>
            </a:r>
            <a:r>
              <a:rPr lang="en-US" dirty="0"/>
              <a:t> source, line numbers)</a:t>
            </a:r>
          </a:p>
        </p:txBody>
      </p:sp>
      <p:sp>
        <p:nvSpPr>
          <p:cNvPr id="4" name="Slide Number Placeholder 3"/>
          <p:cNvSpPr>
            <a:spLocks noGrp="1"/>
          </p:cNvSpPr>
          <p:nvPr>
            <p:ph type="sldNum" sz="quarter" idx="5"/>
          </p:nvPr>
        </p:nvSpPr>
        <p:spPr/>
        <p:txBody>
          <a:bodyPr/>
          <a:lstStyle/>
          <a:p>
            <a:fld id="{983CD78C-A02D-4E68-AE96-3A81786642B6}" type="slidenum">
              <a:rPr lang="en-US" smtClean="0"/>
              <a:t>12</a:t>
            </a:fld>
            <a:endParaRPr lang="en-US"/>
          </a:p>
        </p:txBody>
      </p:sp>
    </p:spTree>
    <p:extLst>
      <p:ext uri="{BB962C8B-B14F-4D97-AF65-F5344CB8AC3E}">
        <p14:creationId xmlns:p14="http://schemas.microsoft.com/office/powerpoint/2010/main" val="1334201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real examples I show would be from Atlas, where we’re using TypeScript and React together, so let get a quick intro to React. I promise it’ll be quick and relatively painless.</a:t>
            </a:r>
          </a:p>
        </p:txBody>
      </p:sp>
      <p:sp>
        <p:nvSpPr>
          <p:cNvPr id="4" name="Slide Number Placeholder 3"/>
          <p:cNvSpPr>
            <a:spLocks noGrp="1"/>
          </p:cNvSpPr>
          <p:nvPr>
            <p:ph type="sldNum" sz="quarter" idx="5"/>
          </p:nvPr>
        </p:nvSpPr>
        <p:spPr/>
        <p:txBody>
          <a:bodyPr/>
          <a:lstStyle/>
          <a:p>
            <a:fld id="{983CD78C-A02D-4E68-AE96-3A81786642B6}" type="slidenum">
              <a:rPr lang="en-US" smtClean="0"/>
              <a:t>14</a:t>
            </a:fld>
            <a:endParaRPr lang="en-US"/>
          </a:p>
        </p:txBody>
      </p:sp>
    </p:spTree>
    <p:extLst>
      <p:ext uri="{BB962C8B-B14F-4D97-AF65-F5344CB8AC3E}">
        <p14:creationId xmlns:p14="http://schemas.microsoft.com/office/powerpoint/2010/main" val="2058705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to my code repo, follow the README steps. Final result on the branch </a:t>
            </a:r>
            <a:r>
              <a:rPr lang="en-US" dirty="0" err="1"/>
              <a:t>cra</a:t>
            </a:r>
            <a:r>
              <a:rPr lang="en-US" dirty="0"/>
              <a:t>-done.</a:t>
            </a:r>
          </a:p>
          <a:p>
            <a:endParaRPr lang="en-US" dirty="0"/>
          </a:p>
          <a:p>
            <a:r>
              <a:rPr lang="en-US" dirty="0"/>
              <a:t>For now just demo with CRA, but point out that manual is an option if you don’t want to treat this all as a black box (and you want to avoid extra unneeded dependencies)</a:t>
            </a:r>
          </a:p>
          <a:p>
            <a:r>
              <a:rPr lang="en-US" dirty="0"/>
              <a:t>CRA is a great way to get started quickly with a project configured with react, unit testing (jest), typescript, etc. Potential downside is it adds more than you may need.</a:t>
            </a:r>
          </a:p>
          <a:p>
            <a:endParaRPr lang="en-US" dirty="0"/>
          </a:p>
          <a:p>
            <a:r>
              <a:rPr lang="en-US" dirty="0"/>
              <a:t>Don’t worry about this too much: Webpack is an asset bundler (CRA configures that too)</a:t>
            </a:r>
          </a:p>
        </p:txBody>
      </p:sp>
      <p:sp>
        <p:nvSpPr>
          <p:cNvPr id="4" name="Slide Number Placeholder 3"/>
          <p:cNvSpPr>
            <a:spLocks noGrp="1"/>
          </p:cNvSpPr>
          <p:nvPr>
            <p:ph type="sldNum" sz="quarter" idx="5"/>
          </p:nvPr>
        </p:nvSpPr>
        <p:spPr/>
        <p:txBody>
          <a:bodyPr/>
          <a:lstStyle/>
          <a:p>
            <a:fld id="{983CD78C-A02D-4E68-AE96-3A81786642B6}" type="slidenum">
              <a:rPr lang="en-US" smtClean="0"/>
              <a:t>15</a:t>
            </a:fld>
            <a:endParaRPr lang="en-US"/>
          </a:p>
        </p:txBody>
      </p:sp>
    </p:spTree>
    <p:extLst>
      <p:ext uri="{BB962C8B-B14F-4D97-AF65-F5344CB8AC3E}">
        <p14:creationId xmlns:p14="http://schemas.microsoft.com/office/powerpoint/2010/main" val="281023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fontAlgn="ctr"/>
            <a:r>
              <a:rPr lang="en-US" sz="2400" dirty="0">
                <a:effectLst/>
              </a:rPr>
              <a:t>Can mention ability to find usages and navigate between variables/components/props, although I think we’d have that anyway without TS.</a:t>
            </a:r>
          </a:p>
          <a:p>
            <a:pPr lvl="1" fontAlgn="ctr"/>
            <a:r>
              <a:rPr lang="en-US" sz="2400" dirty="0">
                <a:effectLst/>
              </a:rPr>
              <a:t>1) In general, knowing what you expect on props (React specific, but still), is very helpful)</a:t>
            </a:r>
          </a:p>
          <a:p>
            <a:pPr lvl="1" fontAlgn="ctr"/>
            <a:r>
              <a:rPr lang="en-US" dirty="0"/>
              <a:t>2) Show how adding “name: string” to the props interface causes compilation error at call site, and vice versa</a:t>
            </a:r>
          </a:p>
          <a:p>
            <a:pPr lvl="1" fontAlgn="ctr"/>
            <a:r>
              <a:rPr lang="en-US" dirty="0"/>
              <a:t>2b) I forget where but I found a typo in a prop name</a:t>
            </a:r>
          </a:p>
          <a:p>
            <a:pPr lvl="1" fontAlgn="ctr"/>
            <a:r>
              <a:rPr lang="en-US" dirty="0"/>
              <a:t>3) Helpful to define things like </a:t>
            </a:r>
            <a:r>
              <a:rPr lang="en-US" dirty="0" err="1"/>
              <a:t>FilterState</a:t>
            </a:r>
            <a:r>
              <a:rPr lang="en-US" dirty="0"/>
              <a:t>, </a:t>
            </a:r>
            <a:r>
              <a:rPr lang="en-US" dirty="0" err="1"/>
              <a:t>PagerState</a:t>
            </a:r>
            <a:r>
              <a:rPr lang="en-US" dirty="0"/>
              <a:t>, </a:t>
            </a:r>
            <a:r>
              <a:rPr lang="en-US" dirty="0" err="1"/>
              <a:t>QueryParams</a:t>
            </a:r>
            <a:r>
              <a:rPr lang="en-US" dirty="0"/>
              <a:t>, etc.</a:t>
            </a:r>
          </a:p>
          <a:p>
            <a:pPr lvl="1" fontAlgn="ctr"/>
            <a:r>
              <a:rPr lang="en-US" dirty="0"/>
              <a:t>3b) Check out how I call the </a:t>
            </a:r>
            <a:r>
              <a:rPr lang="en-US" dirty="0" err="1"/>
              <a:t>ReceivedAssetsTable</a:t>
            </a:r>
            <a:r>
              <a:rPr lang="en-US" dirty="0"/>
              <a:t> – props interface on THAT component makes it easy for me to know what to pass down, although sometimes I develop bottom -&gt; up.</a:t>
            </a:r>
          </a:p>
          <a:p>
            <a:pPr lvl="1" fontAlgn="ctr"/>
            <a:r>
              <a:rPr lang="en-US" dirty="0"/>
              <a:t>3c) Highlight </a:t>
            </a:r>
            <a:r>
              <a:rPr lang="en-US" dirty="0" err="1"/>
              <a:t>PagerProps</a:t>
            </a:r>
            <a:r>
              <a:rPr lang="en-US" dirty="0"/>
              <a:t>, pretty clean example of a nice interface.</a:t>
            </a:r>
          </a:p>
        </p:txBody>
      </p:sp>
      <p:sp>
        <p:nvSpPr>
          <p:cNvPr id="4" name="Slide Number Placeholder 3"/>
          <p:cNvSpPr>
            <a:spLocks noGrp="1"/>
          </p:cNvSpPr>
          <p:nvPr>
            <p:ph type="sldNum" sz="quarter" idx="5"/>
          </p:nvPr>
        </p:nvSpPr>
        <p:spPr/>
        <p:txBody>
          <a:bodyPr/>
          <a:lstStyle/>
          <a:p>
            <a:fld id="{983CD78C-A02D-4E68-AE96-3A81786642B6}" type="slidenum">
              <a:rPr lang="en-US" smtClean="0"/>
              <a:t>16</a:t>
            </a:fld>
            <a:endParaRPr lang="en-US"/>
          </a:p>
        </p:txBody>
      </p:sp>
    </p:spTree>
    <p:extLst>
      <p:ext uri="{BB962C8B-B14F-4D97-AF65-F5344CB8AC3E}">
        <p14:creationId xmlns:p14="http://schemas.microsoft.com/office/powerpoint/2010/main" val="1634609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 not advocate blindly adopting TypeScript everywhere we can… though I do lean towards it.</a:t>
            </a:r>
          </a:p>
        </p:txBody>
      </p:sp>
      <p:sp>
        <p:nvSpPr>
          <p:cNvPr id="4" name="Slide Number Placeholder 3"/>
          <p:cNvSpPr>
            <a:spLocks noGrp="1"/>
          </p:cNvSpPr>
          <p:nvPr>
            <p:ph type="sldNum" sz="quarter" idx="5"/>
          </p:nvPr>
        </p:nvSpPr>
        <p:spPr/>
        <p:txBody>
          <a:bodyPr/>
          <a:lstStyle/>
          <a:p>
            <a:fld id="{983CD78C-A02D-4E68-AE96-3A81786642B6}" type="slidenum">
              <a:rPr lang="en-US" smtClean="0"/>
              <a:t>17</a:t>
            </a:fld>
            <a:endParaRPr lang="en-US"/>
          </a:p>
        </p:txBody>
      </p:sp>
    </p:spTree>
    <p:extLst>
      <p:ext uri="{BB962C8B-B14F-4D97-AF65-F5344CB8AC3E}">
        <p14:creationId xmlns:p14="http://schemas.microsoft.com/office/powerpoint/2010/main" val="895920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The actual source code for TypeScript, if you REALLY want a deep dive into this topic</a:t>
            </a:r>
          </a:p>
          <a:p>
            <a:r>
              <a:rPr lang="en-US" dirty="0"/>
              <a:t>2) We went over most of these, but here it is for reference</a:t>
            </a:r>
          </a:p>
          <a:p>
            <a:r>
              <a:rPr lang="en-US" dirty="0"/>
              <a:t>3) Most of these will require a little setup to get running. My favorite was the battleship </a:t>
            </a:r>
            <a:r>
              <a:rPr lang="en-US" dirty="0" err="1"/>
              <a:t>ripoff</a:t>
            </a:r>
            <a:r>
              <a:rPr lang="en-US" dirty="0"/>
              <a:t>.</a:t>
            </a:r>
          </a:p>
          <a:p>
            <a:r>
              <a:rPr lang="en-US" dirty="0"/>
              <a:t>Dos &amp; </a:t>
            </a:r>
            <a:r>
              <a:rPr lang="en-US" dirty="0" err="1"/>
              <a:t>Donts</a:t>
            </a:r>
            <a:r>
              <a:rPr lang="en-US" dirty="0"/>
              <a:t> (4): </a:t>
            </a:r>
            <a:r>
              <a:rPr lang="en-US" dirty="0">
                <a:effectLst/>
              </a:rPr>
              <a:t>there are some things in here I knew, but also some interesting nuggets of info that I did not know.</a:t>
            </a:r>
            <a:endParaRPr lang="en-US" dirty="0"/>
          </a:p>
        </p:txBody>
      </p:sp>
      <p:sp>
        <p:nvSpPr>
          <p:cNvPr id="4" name="Slide Number Placeholder 3"/>
          <p:cNvSpPr>
            <a:spLocks noGrp="1"/>
          </p:cNvSpPr>
          <p:nvPr>
            <p:ph type="sldNum" sz="quarter" idx="5"/>
          </p:nvPr>
        </p:nvSpPr>
        <p:spPr/>
        <p:txBody>
          <a:bodyPr/>
          <a:lstStyle/>
          <a:p>
            <a:fld id="{983CD78C-A02D-4E68-AE96-3A81786642B6}" type="slidenum">
              <a:rPr lang="en-US" smtClean="0"/>
              <a:t>18</a:t>
            </a:fld>
            <a:endParaRPr lang="en-US"/>
          </a:p>
        </p:txBody>
      </p:sp>
    </p:spTree>
    <p:extLst>
      <p:ext uri="{BB962C8B-B14F-4D97-AF65-F5344CB8AC3E}">
        <p14:creationId xmlns:p14="http://schemas.microsoft.com/office/powerpoint/2010/main" val="2510573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Best practices and copy-</a:t>
            </a:r>
            <a:r>
              <a:rPr lang="en-US" dirty="0" err="1"/>
              <a:t>pastable</a:t>
            </a:r>
            <a:r>
              <a:rPr lang="en-US" dirty="0"/>
              <a:t> examples, but </a:t>
            </a:r>
            <a:r>
              <a:rPr lang="en-US" dirty="0" err="1"/>
              <a:t>kinda</a:t>
            </a:r>
            <a:r>
              <a:rPr lang="en-US" dirty="0"/>
              <a:t> aimed at experienced React </a:t>
            </a:r>
            <a:r>
              <a:rPr lang="en-US" dirty="0" err="1"/>
              <a:t>devs</a:t>
            </a:r>
            <a:r>
              <a:rPr lang="en-US" dirty="0"/>
              <a:t> who want to get started with TypeScript.</a:t>
            </a:r>
          </a:p>
          <a:p>
            <a:pPr marL="228600" indent="-228600">
              <a:buAutoNum type="arabicParenR"/>
            </a:pPr>
            <a:r>
              <a:rPr lang="en-US" dirty="0"/>
              <a:t>This is just a sample </a:t>
            </a:r>
            <a:r>
              <a:rPr lang="en-US" dirty="0" err="1"/>
              <a:t>tsconfig.json</a:t>
            </a:r>
            <a:endParaRPr lang="en-US" dirty="0"/>
          </a:p>
        </p:txBody>
      </p:sp>
      <p:sp>
        <p:nvSpPr>
          <p:cNvPr id="4" name="Slide Number Placeholder 3"/>
          <p:cNvSpPr>
            <a:spLocks noGrp="1"/>
          </p:cNvSpPr>
          <p:nvPr>
            <p:ph type="sldNum" sz="quarter" idx="5"/>
          </p:nvPr>
        </p:nvSpPr>
        <p:spPr/>
        <p:txBody>
          <a:bodyPr/>
          <a:lstStyle/>
          <a:p>
            <a:fld id="{983CD78C-A02D-4E68-AE96-3A81786642B6}" type="slidenum">
              <a:rPr lang="en-US" smtClean="0"/>
              <a:t>19</a:t>
            </a:fld>
            <a:endParaRPr lang="en-US"/>
          </a:p>
        </p:txBody>
      </p:sp>
    </p:spTree>
    <p:extLst>
      <p:ext uri="{BB962C8B-B14F-4D97-AF65-F5344CB8AC3E}">
        <p14:creationId xmlns:p14="http://schemas.microsoft.com/office/powerpoint/2010/main" val="29195866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Comments? Feedback? Anything you were hoping I’d go over that I didn’t? Or perhaps something I went too far into that I probably didn’t need to?</a:t>
            </a:r>
          </a:p>
        </p:txBody>
      </p:sp>
      <p:sp>
        <p:nvSpPr>
          <p:cNvPr id="4" name="Slide Number Placeholder 3"/>
          <p:cNvSpPr>
            <a:spLocks noGrp="1"/>
          </p:cNvSpPr>
          <p:nvPr>
            <p:ph type="sldNum" sz="quarter" idx="5"/>
          </p:nvPr>
        </p:nvSpPr>
        <p:spPr/>
        <p:txBody>
          <a:bodyPr/>
          <a:lstStyle/>
          <a:p>
            <a:fld id="{983CD78C-A02D-4E68-AE96-3A81786642B6}" type="slidenum">
              <a:rPr lang="en-US" smtClean="0"/>
              <a:t>20</a:t>
            </a:fld>
            <a:endParaRPr lang="en-US"/>
          </a:p>
        </p:txBody>
      </p:sp>
    </p:spTree>
    <p:extLst>
      <p:ext uri="{BB962C8B-B14F-4D97-AF65-F5344CB8AC3E}">
        <p14:creationId xmlns:p14="http://schemas.microsoft.com/office/powerpoint/2010/main" val="1130850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leaving slide: Yep, it took </a:t>
            </a:r>
            <a:r>
              <a:rPr lang="en-US" dirty="0" err="1"/>
              <a:t>til</a:t>
            </a:r>
            <a:r>
              <a:rPr lang="en-US" dirty="0"/>
              <a:t> only the third slide for the memes to start. Here we go!</a:t>
            </a:r>
          </a:p>
        </p:txBody>
      </p:sp>
      <p:sp>
        <p:nvSpPr>
          <p:cNvPr id="4" name="Slide Number Placeholder 3"/>
          <p:cNvSpPr>
            <a:spLocks noGrp="1"/>
          </p:cNvSpPr>
          <p:nvPr>
            <p:ph type="sldNum" sz="quarter" idx="5"/>
          </p:nvPr>
        </p:nvSpPr>
        <p:spPr/>
        <p:txBody>
          <a:bodyPr/>
          <a:lstStyle/>
          <a:p>
            <a:fld id="{983CD78C-A02D-4E68-AE96-3A81786642B6}" type="slidenum">
              <a:rPr lang="en-US" smtClean="0"/>
              <a:t>3</a:t>
            </a:fld>
            <a:endParaRPr lang="en-US"/>
          </a:p>
        </p:txBody>
      </p:sp>
    </p:spTree>
    <p:extLst>
      <p:ext uri="{BB962C8B-B14F-4D97-AF65-F5344CB8AC3E}">
        <p14:creationId xmlns:p14="http://schemas.microsoft.com/office/powerpoint/2010/main" val="2318740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Hopefully you don’t know *all* the answers to all these questions, or this presentation might be a bit boring for you..</a:t>
            </a:r>
          </a:p>
          <a:p>
            <a:endParaRPr lang="en-US" dirty="0"/>
          </a:p>
          <a:p>
            <a:r>
              <a:rPr lang="en-US" dirty="0"/>
              <a:t>TypeScript -&gt; </a:t>
            </a:r>
            <a:r>
              <a:rPr lang="en-US" dirty="0" err="1"/>
              <a:t>tsc</a:t>
            </a:r>
            <a:r>
              <a:rPr lang="en-US" dirty="0"/>
              <a:t> (compiler) -&gt; JavaScript</a:t>
            </a:r>
          </a:p>
        </p:txBody>
      </p:sp>
      <p:sp>
        <p:nvSpPr>
          <p:cNvPr id="4" name="Slide Number Placeholder 3"/>
          <p:cNvSpPr>
            <a:spLocks noGrp="1"/>
          </p:cNvSpPr>
          <p:nvPr>
            <p:ph type="sldNum" sz="quarter" idx="5"/>
          </p:nvPr>
        </p:nvSpPr>
        <p:spPr/>
        <p:txBody>
          <a:bodyPr/>
          <a:lstStyle/>
          <a:p>
            <a:fld id="{983CD78C-A02D-4E68-AE96-3A81786642B6}" type="slidenum">
              <a:rPr lang="en-US" smtClean="0"/>
              <a:t>4</a:t>
            </a:fld>
            <a:endParaRPr lang="en-US"/>
          </a:p>
        </p:txBody>
      </p:sp>
    </p:spTree>
    <p:extLst>
      <p:ext uri="{BB962C8B-B14F-4D97-AF65-F5344CB8AC3E}">
        <p14:creationId xmlns:p14="http://schemas.microsoft.com/office/powerpoint/2010/main" val="2071941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TypeScript is a </a:t>
            </a:r>
            <a:r>
              <a:rPr lang="en-US" sz="1200" b="1" kern="1200" dirty="0">
                <a:solidFill>
                  <a:schemeClr val="tx1"/>
                </a:solidFill>
                <a:effectLst/>
                <a:latin typeface="+mn-lt"/>
                <a:ea typeface="+mn-ea"/>
                <a:cs typeface="+mn-cs"/>
              </a:rPr>
              <a:t>typed superset of JavaScript that compiles to plain JavaScript </a:t>
            </a:r>
            <a:r>
              <a:rPr lang="en-US" sz="1200" kern="1200" dirty="0">
                <a:solidFill>
                  <a:schemeClr val="tx1"/>
                </a:solidFill>
                <a:effectLst/>
                <a:latin typeface="+mn-lt"/>
                <a:ea typeface="+mn-ea"/>
                <a:cs typeface="+mn-cs"/>
              </a:rPr>
              <a:t>- any browser, host, OS. Open Source. (</a:t>
            </a:r>
            <a:r>
              <a:rPr lang="en-US" sz="1200" kern="1200" dirty="0">
                <a:solidFill>
                  <a:schemeClr val="tx1"/>
                </a:solidFill>
                <a:effectLst/>
                <a:latin typeface="+mn-lt"/>
                <a:ea typeface="+mn-ea"/>
                <a:cs typeface="+mn-cs"/>
                <a:hlinkClick r:id="rId3"/>
              </a:rPr>
              <a:t>https://www.typescriptlang.org/</a:t>
            </a:r>
            <a:r>
              <a:rPr lang="en-US" sz="1200" kern="1200" dirty="0">
                <a:solidFill>
                  <a:schemeClr val="tx1"/>
                </a:solidFill>
                <a:effectLst/>
                <a:latin typeface="+mn-lt"/>
                <a:ea typeface="+mn-ea"/>
                <a:cs typeface="+mn-cs"/>
              </a:rPr>
              <a:t>)</a:t>
            </a:r>
          </a:p>
          <a:p>
            <a:pPr rtl="0" fontAlgn="ctr"/>
            <a:r>
              <a:rPr lang="en-US" sz="1200" kern="1200" dirty="0">
                <a:solidFill>
                  <a:schemeClr val="tx1"/>
                </a:solidFill>
                <a:effectLst/>
                <a:latin typeface="+mn-lt"/>
                <a:ea typeface="+mn-ea"/>
                <a:cs typeface="+mn-cs"/>
              </a:rPr>
              <a:t>Easy to slowly adopt because TS is a superset. Adds optional static typing to the language.</a:t>
            </a:r>
          </a:p>
          <a:p>
            <a:pPr rtl="0" fontAlgn="ctr"/>
            <a:r>
              <a:rPr lang="en-US" sz="1200" kern="1200" dirty="0">
                <a:solidFill>
                  <a:schemeClr val="tx1"/>
                </a:solidFill>
                <a:effectLst/>
                <a:latin typeface="+mn-lt"/>
                <a:ea typeface="+mn-ea"/>
                <a:cs typeface="+mn-cs"/>
              </a:rPr>
              <a:t>It’s open source, but developed and maintained by Microsoft.</a:t>
            </a:r>
          </a:p>
          <a:p>
            <a:endParaRPr lang="en-US" dirty="0"/>
          </a:p>
          <a:p>
            <a:r>
              <a:rPr lang="en-US" dirty="0"/>
              <a:t>A note about ECMAScript (</a:t>
            </a:r>
            <a:r>
              <a:rPr lang="en-US" sz="1200" b="0" i="0" kern="1200" dirty="0">
                <a:solidFill>
                  <a:schemeClr val="tx1"/>
                </a:solidFill>
                <a:effectLst/>
                <a:latin typeface="+mn-lt"/>
                <a:ea typeface="+mn-ea"/>
                <a:cs typeface="+mn-cs"/>
              </a:rPr>
              <a:t>European Computer Manufacturer's Association)</a:t>
            </a:r>
            <a:r>
              <a:rPr lang="en-US" dirty="0"/>
              <a:t> – You might hear people, myself included, use a mix of “ES6” and “</a:t>
            </a:r>
            <a:r>
              <a:rPr lang="en-US" dirty="0" err="1"/>
              <a:t>Javascript</a:t>
            </a:r>
            <a:r>
              <a:rPr lang="en-US" dirty="0"/>
              <a:t>”. They’re roughly equivalent from a practical standpoint, but technically ECMAScript is the scripting language specification, and </a:t>
            </a:r>
            <a:r>
              <a:rPr lang="en-US" dirty="0" err="1"/>
              <a:t>Javascript</a:t>
            </a:r>
            <a:r>
              <a:rPr lang="en-US" dirty="0"/>
              <a:t> is a language based on that spec. Fun fact, JScript is another language based on the ECMAScript spec.  They keep making new versions each year with extra syntax. ES5 is fully supported in all modern browsers (</a:t>
            </a:r>
            <a:r>
              <a:rPr lang="en-US" dirty="0">
                <a:hlinkClick r:id="rId4"/>
              </a:rPr>
              <a:t>https://www.w3schools.com/js/js_versions.asp</a:t>
            </a:r>
            <a:r>
              <a:rPr lang="en-US" dirty="0"/>
              <a:t>)</a:t>
            </a:r>
          </a:p>
          <a:p>
            <a:r>
              <a:rPr lang="en-US" dirty="0"/>
              <a:t>Chrome supports ES7 as of May 2018, while Internet Explorer only supports ES5, for example.</a:t>
            </a:r>
          </a:p>
        </p:txBody>
      </p:sp>
      <p:sp>
        <p:nvSpPr>
          <p:cNvPr id="4" name="Slide Number Placeholder 3"/>
          <p:cNvSpPr>
            <a:spLocks noGrp="1"/>
          </p:cNvSpPr>
          <p:nvPr>
            <p:ph type="sldNum" sz="quarter" idx="5"/>
          </p:nvPr>
        </p:nvSpPr>
        <p:spPr/>
        <p:txBody>
          <a:bodyPr/>
          <a:lstStyle/>
          <a:p>
            <a:fld id="{983CD78C-A02D-4E68-AE96-3A81786642B6}" type="slidenum">
              <a:rPr lang="en-US" smtClean="0"/>
              <a:t>5</a:t>
            </a:fld>
            <a:endParaRPr lang="en-US"/>
          </a:p>
        </p:txBody>
      </p:sp>
    </p:spTree>
    <p:extLst>
      <p:ext uri="{BB962C8B-B14F-4D97-AF65-F5344CB8AC3E}">
        <p14:creationId xmlns:p14="http://schemas.microsoft.com/office/powerpoint/2010/main" val="956098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Can sometimes be annoying to get “more errors”, but it’s better to know sooner and helps catch bugs.</a:t>
            </a:r>
          </a:p>
          <a:p>
            <a:r>
              <a:rPr lang="en-US" dirty="0"/>
              <a:t>2) Better development experience</a:t>
            </a:r>
          </a:p>
          <a:p>
            <a:r>
              <a:rPr lang="en-US" dirty="0"/>
              <a:t>Pro #2 note – Sami and I had an example where we did a rename. First without TS </a:t>
            </a:r>
            <a:r>
              <a:rPr lang="en-US" dirty="0" err="1"/>
              <a:t>typings</a:t>
            </a:r>
            <a:r>
              <a:rPr lang="en-US" dirty="0"/>
              <a:t>, it didn’t pick up all usages. After we added </a:t>
            </a:r>
            <a:r>
              <a:rPr lang="en-US" dirty="0" err="1"/>
              <a:t>typings</a:t>
            </a:r>
            <a:r>
              <a:rPr lang="en-US" dirty="0"/>
              <a:t> and tried again, it renamed all usages</a:t>
            </a:r>
          </a:p>
          <a:p>
            <a:r>
              <a:rPr lang="en-US" dirty="0"/>
              <a:t>3) I suppose this is debatable </a:t>
            </a:r>
          </a:p>
          <a:p>
            <a:r>
              <a:rPr lang="en-US" dirty="0"/>
              <a:t>4) Incremental adoption</a:t>
            </a:r>
          </a:p>
          <a:p>
            <a:r>
              <a:rPr lang="en-US" dirty="0"/>
              <a:t>Many of these points are from my general knowledge over the years, but I got some additional ideas from </a:t>
            </a:r>
            <a:r>
              <a:rPr lang="en-US" dirty="0">
                <a:hlinkClick r:id="rId3"/>
              </a:rPr>
              <a:t>https://stackoverflow.com/questions/12694530/what-is-typescript-and-why-would-i-use-it-in-place-of-javascript</a:t>
            </a:r>
            <a:endParaRPr lang="en-US" dirty="0"/>
          </a:p>
        </p:txBody>
      </p:sp>
      <p:sp>
        <p:nvSpPr>
          <p:cNvPr id="4" name="Slide Number Placeholder 3"/>
          <p:cNvSpPr>
            <a:spLocks noGrp="1"/>
          </p:cNvSpPr>
          <p:nvPr>
            <p:ph type="sldNum" sz="quarter" idx="5"/>
          </p:nvPr>
        </p:nvSpPr>
        <p:spPr/>
        <p:txBody>
          <a:bodyPr/>
          <a:lstStyle/>
          <a:p>
            <a:fld id="{983CD78C-A02D-4E68-AE96-3A81786642B6}" type="slidenum">
              <a:rPr lang="en-US" smtClean="0"/>
              <a:t>6</a:t>
            </a:fld>
            <a:endParaRPr lang="en-US"/>
          </a:p>
        </p:txBody>
      </p:sp>
    </p:spTree>
    <p:extLst>
      <p:ext uri="{BB962C8B-B14F-4D97-AF65-F5344CB8AC3E}">
        <p14:creationId xmlns:p14="http://schemas.microsoft.com/office/powerpoint/2010/main" val="3556056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Free Lunch” – one of my profs in college.</a:t>
            </a:r>
          </a:p>
          <a:p>
            <a:r>
              <a:rPr lang="en-US" dirty="0"/>
              <a:t>4) By this I mean time spent adding it to the build chain</a:t>
            </a:r>
          </a:p>
          <a:p>
            <a:r>
              <a:rPr lang="en-US" dirty="0"/>
              <a:t>5) By this I mean you need to compile typescript when you want to run</a:t>
            </a:r>
          </a:p>
        </p:txBody>
      </p:sp>
      <p:sp>
        <p:nvSpPr>
          <p:cNvPr id="4" name="Slide Number Placeholder 3"/>
          <p:cNvSpPr>
            <a:spLocks noGrp="1"/>
          </p:cNvSpPr>
          <p:nvPr>
            <p:ph type="sldNum" sz="quarter" idx="5"/>
          </p:nvPr>
        </p:nvSpPr>
        <p:spPr/>
        <p:txBody>
          <a:bodyPr/>
          <a:lstStyle/>
          <a:p>
            <a:fld id="{983CD78C-A02D-4E68-AE96-3A81786642B6}" type="slidenum">
              <a:rPr lang="en-US" smtClean="0"/>
              <a:t>7</a:t>
            </a:fld>
            <a:endParaRPr lang="en-US"/>
          </a:p>
        </p:txBody>
      </p:sp>
    </p:spTree>
    <p:extLst>
      <p:ext uri="{BB962C8B-B14F-4D97-AF65-F5344CB8AC3E}">
        <p14:creationId xmlns:p14="http://schemas.microsoft.com/office/powerpoint/2010/main" val="437005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Primitives are immutable, are not objects, and have no methods.</a:t>
            </a:r>
          </a:p>
          <a:p>
            <a:endParaRPr lang="en-US" dirty="0"/>
          </a:p>
          <a:p>
            <a:r>
              <a:rPr lang="en-US" dirty="0"/>
              <a:t>Null &amp; Undefined – you probably recognize from JavaScript</a:t>
            </a:r>
          </a:p>
          <a:p>
            <a:r>
              <a:rPr lang="en-US" dirty="0"/>
              <a:t>Union Types - </a:t>
            </a:r>
            <a:r>
              <a:rPr lang="en-US" dirty="0">
                <a:hlinkClick r:id="rId3"/>
              </a:rPr>
              <a:t>https://www.typescriptlang.org/docs/handbook/advanced-types.html#union-types</a:t>
            </a:r>
            <a:endParaRPr lang="en-US" dirty="0"/>
          </a:p>
          <a:p>
            <a:endParaRPr lang="en-US" dirty="0"/>
          </a:p>
          <a:p>
            <a:r>
              <a:rPr lang="en-US" dirty="0"/>
              <a:t>Idea – when I’m presenting this info, how about I show a code example of each one?</a:t>
            </a:r>
          </a:p>
          <a:p>
            <a:endParaRPr lang="en-US" dirty="0"/>
          </a:p>
          <a:p>
            <a:r>
              <a:rPr lang="en-US" dirty="0">
                <a:hlinkClick r:id="rId4"/>
              </a:rPr>
              <a:t>https://www.typescriptlang.org/docs/handbook/advanced-types.html#nullable-types</a:t>
            </a:r>
            <a:endParaRPr lang="en-US" dirty="0"/>
          </a:p>
        </p:txBody>
      </p:sp>
      <p:sp>
        <p:nvSpPr>
          <p:cNvPr id="4" name="Slide Number Placeholder 3"/>
          <p:cNvSpPr>
            <a:spLocks noGrp="1"/>
          </p:cNvSpPr>
          <p:nvPr>
            <p:ph type="sldNum" sz="quarter" idx="5"/>
          </p:nvPr>
        </p:nvSpPr>
        <p:spPr/>
        <p:txBody>
          <a:bodyPr/>
          <a:lstStyle/>
          <a:p>
            <a:fld id="{983CD78C-A02D-4E68-AE96-3A81786642B6}" type="slidenum">
              <a:rPr lang="en-US" smtClean="0"/>
              <a:t>8</a:t>
            </a:fld>
            <a:endParaRPr lang="en-US"/>
          </a:p>
        </p:txBody>
      </p:sp>
    </p:spTree>
    <p:extLst>
      <p:ext uri="{BB962C8B-B14F-4D97-AF65-F5344CB8AC3E}">
        <p14:creationId xmlns:p14="http://schemas.microsoft.com/office/powerpoint/2010/main" val="1187857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you head out upon seeing that there are types such as “Never” and “Void”, </a:t>
            </a:r>
            <a:r>
              <a:rPr lang="en-US" dirty="0" err="1"/>
              <a:t>lemme</a:t>
            </a:r>
            <a:r>
              <a:rPr lang="en-US" dirty="0"/>
              <a:t> explain…</a:t>
            </a:r>
          </a:p>
          <a:p>
            <a:endParaRPr lang="en-US" dirty="0"/>
          </a:p>
          <a:p>
            <a:r>
              <a:rPr lang="en-US" dirty="0"/>
              <a:t>Tuple: </a:t>
            </a:r>
            <a:r>
              <a:rPr lang="en-US" dirty="0">
                <a:hlinkClick r:id="rId3"/>
              </a:rPr>
              <a:t>http://www.typescriptlang.org/docs/handbook/basic-types.html#tuple</a:t>
            </a:r>
            <a:endParaRPr lang="en-US" dirty="0"/>
          </a:p>
          <a:p>
            <a:r>
              <a:rPr lang="en-US" dirty="0" err="1"/>
              <a:t>Enum</a:t>
            </a:r>
            <a:r>
              <a:rPr lang="en-US" dirty="0"/>
              <a:t> string/number based (</a:t>
            </a:r>
            <a:r>
              <a:rPr lang="en-US" dirty="0">
                <a:hlinkClick r:id="rId4"/>
              </a:rPr>
              <a:t>https://www.typescriptlang.org/docs/handbook/enums.html#union-enums-and-enum-member-types</a:t>
            </a:r>
            <a:r>
              <a:rPr lang="en-US" dirty="0"/>
              <a:t>) &amp; String/Number Literal Types – great examples in the docs of how these are helpful:</a:t>
            </a:r>
          </a:p>
          <a:p>
            <a:r>
              <a:rPr lang="en-US" dirty="0">
                <a:hlinkClick r:id="rId5"/>
              </a:rPr>
              <a:t>https://www.typescriptlang.org/docs/handbook/advanced-types.html#string-literal-types</a:t>
            </a:r>
            <a:endParaRPr lang="en-US" dirty="0"/>
          </a:p>
          <a:p>
            <a:r>
              <a:rPr lang="en-US" dirty="0">
                <a:hlinkClick r:id="rId6"/>
              </a:rPr>
              <a:t>https://www.typescriptlang.org/docs/handbook/advanced-types.html#numeric-literal-types</a:t>
            </a:r>
            <a:endParaRPr lang="en-US" dirty="0"/>
          </a:p>
          <a:p>
            <a:r>
              <a:rPr lang="en-US" dirty="0"/>
              <a:t>Never: </a:t>
            </a:r>
            <a:r>
              <a:rPr lang="en-US" dirty="0">
                <a:hlinkClick r:id="rId7"/>
              </a:rPr>
              <a:t>http://www.typescriptlang.org/docs/handbook/basic-types.html#never</a:t>
            </a:r>
            <a:endParaRPr lang="en-US" dirty="0"/>
          </a:p>
        </p:txBody>
      </p:sp>
      <p:sp>
        <p:nvSpPr>
          <p:cNvPr id="4" name="Slide Number Placeholder 3"/>
          <p:cNvSpPr>
            <a:spLocks noGrp="1"/>
          </p:cNvSpPr>
          <p:nvPr>
            <p:ph type="sldNum" sz="quarter" idx="5"/>
          </p:nvPr>
        </p:nvSpPr>
        <p:spPr/>
        <p:txBody>
          <a:bodyPr/>
          <a:lstStyle/>
          <a:p>
            <a:fld id="{983CD78C-A02D-4E68-AE96-3A81786642B6}" type="slidenum">
              <a:rPr lang="en-US" smtClean="0"/>
              <a:t>9</a:t>
            </a:fld>
            <a:endParaRPr lang="en-US"/>
          </a:p>
        </p:txBody>
      </p:sp>
    </p:spTree>
    <p:extLst>
      <p:ext uri="{BB962C8B-B14F-4D97-AF65-F5344CB8AC3E}">
        <p14:creationId xmlns:p14="http://schemas.microsoft.com/office/powerpoint/2010/main" val="2930267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be worth noting a potential gotcha – sometimes you can have a compilation error related to your types. For example, you’re consuming some external object or </a:t>
            </a:r>
            <a:r>
              <a:rPr lang="en-US" dirty="0" err="1"/>
              <a:t>api</a:t>
            </a:r>
            <a:r>
              <a:rPr lang="en-US" dirty="0"/>
              <a:t> that you don’t have control over (e.g. jQuery) or something you simply haven’t typed. YOU know it has a prop called </a:t>
            </a:r>
            <a:r>
              <a:rPr lang="en-US" dirty="0" err="1"/>
              <a:t>xyz</a:t>
            </a:r>
            <a:r>
              <a:rPr lang="en-US" dirty="0"/>
              <a:t> of type string, but the TS compiler does not. Solution – type assertion!</a:t>
            </a:r>
          </a:p>
          <a:p>
            <a:endParaRPr lang="en-US" dirty="0"/>
          </a:p>
          <a:p>
            <a:r>
              <a:rPr lang="en-US" dirty="0"/>
              <a:t>Cool functionality – after you do a type check, the compiler treats the field as that type while within that scope.</a:t>
            </a:r>
          </a:p>
        </p:txBody>
      </p:sp>
      <p:sp>
        <p:nvSpPr>
          <p:cNvPr id="4" name="Slide Number Placeholder 3"/>
          <p:cNvSpPr>
            <a:spLocks noGrp="1"/>
          </p:cNvSpPr>
          <p:nvPr>
            <p:ph type="sldNum" sz="quarter" idx="5"/>
          </p:nvPr>
        </p:nvSpPr>
        <p:spPr/>
        <p:txBody>
          <a:bodyPr/>
          <a:lstStyle/>
          <a:p>
            <a:fld id="{983CD78C-A02D-4E68-AE96-3A81786642B6}" type="slidenum">
              <a:rPr lang="en-US" smtClean="0"/>
              <a:t>10</a:t>
            </a:fld>
            <a:endParaRPr lang="en-US"/>
          </a:p>
        </p:txBody>
      </p:sp>
    </p:spTree>
    <p:extLst>
      <p:ext uri="{BB962C8B-B14F-4D97-AF65-F5344CB8AC3E}">
        <p14:creationId xmlns:p14="http://schemas.microsoft.com/office/powerpoint/2010/main" val="829726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2/7/2020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delbrocco-od/typescript-sampl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typescriptlang.org/docs/handbook/typescript-in-5-minutes.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typescriptlang.org/docs/handbook/tsconfig-json.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3" Type="http://schemas.openxmlformats.org/officeDocument/2006/relationships/hyperlink" Target="https://create-react-app.dev/docs/adding-typescrip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hyperlink" Target="https://www.typescriptlang.org/docs/handbook/react-&amp;-webpack.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icrosoft/TypeScrip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www.typescriptlang.org/docs/handbook/declaration-files/do-s-and-don-ts.html#general-types" TargetMode="External"/><Relationship Id="rId5" Type="http://schemas.openxmlformats.org/officeDocument/2006/relationships/hyperlink" Target="https://github.com/microsoft/TypeScriptSamples" TargetMode="External"/><Relationship Id="rId4" Type="http://schemas.openxmlformats.org/officeDocument/2006/relationships/hyperlink" Target="https://www.typescriptlang.org/docs/handbook/basic-types.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typescript-cheatsheets/react-typescript-cheatsheet#reacttypescript-cheatsheet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hyperlink" Target="https://github.com/Microsoft/TypeScript-React-Starter/blob/master/tsconfig.json"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hyperlink" Target="http://www.typescriptlang.org/docs/handbook/basic-types.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4">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fontScale="90000"/>
          </a:bodyPr>
          <a:lstStyle/>
          <a:p>
            <a:r>
              <a:rPr lang="en-US" sz="7200" dirty="0"/>
              <a:t>Enhancing your JavaScript with TypeScript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An Interactive Journey with Matt DelBrocco as your Guide</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4CBB2-D769-405F-BFD6-3167DB69A1DD}"/>
              </a:ext>
            </a:extLst>
          </p:cNvPr>
          <p:cNvSpPr>
            <a:spLocks noGrp="1"/>
          </p:cNvSpPr>
          <p:nvPr>
            <p:ph type="title"/>
          </p:nvPr>
        </p:nvSpPr>
        <p:spPr>
          <a:xfrm>
            <a:off x="913795" y="763702"/>
            <a:ext cx="5707899" cy="1036524"/>
          </a:xfrm>
          <a:prstGeom prst="rect">
            <a:avLst/>
          </a:prstGeom>
          <a:effectLst>
            <a:outerShdw blurRad="25400" dir="17880000">
              <a:srgbClr val="000000">
                <a:alpha val="46000"/>
              </a:srgbClr>
            </a:outerShdw>
          </a:effectLst>
        </p:spPr>
        <p:txBody>
          <a:bodyPr anchor="b">
            <a:normAutofit/>
          </a:bodyPr>
          <a:lstStyle/>
          <a:p>
            <a:r>
              <a:rPr lang="en-US" dirty="0"/>
              <a:t>For uncertainty in types:</a:t>
            </a:r>
            <a:br>
              <a:rPr lang="en-US" dirty="0"/>
            </a:br>
            <a:r>
              <a:rPr lang="en-US" dirty="0"/>
              <a:t>Type Checks &amp; Assertions</a:t>
            </a:r>
          </a:p>
        </p:txBody>
      </p:sp>
      <p:sp>
        <p:nvSpPr>
          <p:cNvPr id="3" name="Content Placeholder 2">
            <a:extLst>
              <a:ext uri="{FF2B5EF4-FFF2-40B4-BE49-F238E27FC236}">
                <a16:creationId xmlns:a16="http://schemas.microsoft.com/office/drawing/2014/main" id="{4578E3D1-F686-4FA3-92BF-FF2EB134FC3B}"/>
              </a:ext>
            </a:extLst>
          </p:cNvPr>
          <p:cNvSpPr>
            <a:spLocks noGrp="1"/>
          </p:cNvSpPr>
          <p:nvPr>
            <p:ph type="body" sz="half" idx="2"/>
          </p:nvPr>
        </p:nvSpPr>
        <p:spPr>
          <a:xfrm>
            <a:off x="1473698" y="2679699"/>
            <a:ext cx="4908052" cy="3135695"/>
          </a:xfrm>
          <a:prstGeom prst="rect">
            <a:avLst/>
          </a:prstGeom>
          <a:effectLst>
            <a:outerShdw blurRad="25400" dir="17880000">
              <a:srgbClr val="000000">
                <a:alpha val="46000"/>
              </a:srgbClr>
            </a:outerShdw>
          </a:effectLst>
        </p:spPr>
        <p:txBody>
          <a:bodyPr anchor="t">
            <a:normAutofit/>
          </a:bodyPr>
          <a:lstStyle/>
          <a:p>
            <a:pPr algn="l" fontAlgn="ctr"/>
            <a:r>
              <a:rPr lang="en-US" dirty="0">
                <a:solidFill>
                  <a:srgbClr val="DDA147"/>
                </a:solidFill>
                <a:effectLst/>
                <a:latin typeface="Consolas" panose="020B0609020204030204" pitchFamily="49" charset="0"/>
              </a:rPr>
              <a:t>(&lt;string&gt;</a:t>
            </a:r>
            <a:r>
              <a:rPr lang="en-US" dirty="0" err="1">
                <a:solidFill>
                  <a:srgbClr val="DDA147"/>
                </a:solidFill>
                <a:effectLst/>
                <a:latin typeface="Consolas" panose="020B0609020204030204" pitchFamily="49" charset="0"/>
              </a:rPr>
              <a:t>someValue</a:t>
            </a:r>
            <a:r>
              <a:rPr lang="en-US" dirty="0">
                <a:solidFill>
                  <a:srgbClr val="DDA147"/>
                </a:solidFill>
                <a:effectLst/>
                <a:latin typeface="Consolas" panose="020B0609020204030204" pitchFamily="49" charset="0"/>
              </a:rPr>
              <a:t>).length </a:t>
            </a:r>
            <a:r>
              <a:rPr lang="en-US" dirty="0">
                <a:solidFill>
                  <a:srgbClr val="0E8837"/>
                </a:solidFill>
                <a:effectLst/>
                <a:latin typeface="Consolas" panose="020B0609020204030204" pitchFamily="49" charset="0"/>
              </a:rPr>
              <a:t>// option 1</a:t>
            </a:r>
            <a:endParaRPr lang="en-US" dirty="0">
              <a:solidFill>
                <a:srgbClr val="DDA147"/>
              </a:solidFill>
              <a:effectLst/>
              <a:latin typeface="Consolas" panose="020B0609020204030204" pitchFamily="49" charset="0"/>
            </a:endParaRPr>
          </a:p>
          <a:p>
            <a:pPr algn="l" fontAlgn="ctr"/>
            <a:r>
              <a:rPr lang="en-US" dirty="0">
                <a:solidFill>
                  <a:srgbClr val="DDA147"/>
                </a:solidFill>
                <a:effectLst/>
                <a:latin typeface="Consolas" panose="020B0609020204030204" pitchFamily="49" charset="0"/>
              </a:rPr>
              <a:t>(</a:t>
            </a:r>
            <a:r>
              <a:rPr lang="en-US" dirty="0" err="1">
                <a:solidFill>
                  <a:srgbClr val="DDA147"/>
                </a:solidFill>
                <a:effectLst/>
                <a:latin typeface="Consolas" panose="020B0609020204030204" pitchFamily="49" charset="0"/>
              </a:rPr>
              <a:t>someValue</a:t>
            </a:r>
            <a:r>
              <a:rPr lang="en-US" dirty="0">
                <a:solidFill>
                  <a:srgbClr val="DDA147"/>
                </a:solidFill>
                <a:effectLst/>
                <a:latin typeface="Consolas" panose="020B0609020204030204" pitchFamily="49" charset="0"/>
              </a:rPr>
              <a:t> as string).length </a:t>
            </a:r>
            <a:r>
              <a:rPr lang="en-US" dirty="0">
                <a:solidFill>
                  <a:srgbClr val="0E8837"/>
                </a:solidFill>
                <a:effectLst/>
                <a:latin typeface="Consolas" panose="020B0609020204030204" pitchFamily="49" charset="0"/>
              </a:rPr>
              <a:t>// option 2</a:t>
            </a:r>
          </a:p>
          <a:p>
            <a:pPr algn="l" fontAlgn="ctr"/>
            <a:endParaRPr lang="en-US" dirty="0">
              <a:solidFill>
                <a:srgbClr val="DDA147"/>
              </a:solidFill>
              <a:effectLst/>
              <a:latin typeface="Consolas" panose="020B0609020204030204" pitchFamily="49" charset="0"/>
            </a:endParaRPr>
          </a:p>
          <a:p>
            <a:pPr algn="l" fontAlgn="ctr"/>
            <a:r>
              <a:rPr lang="en-US" dirty="0">
                <a:solidFill>
                  <a:srgbClr val="DDA147"/>
                </a:solidFill>
                <a:effectLst/>
                <a:latin typeface="Consolas" panose="020B0609020204030204" pitchFamily="49" charset="0"/>
              </a:rPr>
              <a:t>if(</a:t>
            </a:r>
            <a:r>
              <a:rPr lang="en-US" dirty="0" err="1">
                <a:solidFill>
                  <a:srgbClr val="DDA147"/>
                </a:solidFill>
                <a:effectLst/>
                <a:latin typeface="Consolas" panose="020B0609020204030204" pitchFamily="49" charset="0"/>
              </a:rPr>
              <a:t>someValue</a:t>
            </a:r>
            <a:r>
              <a:rPr lang="en-US" dirty="0">
                <a:solidFill>
                  <a:srgbClr val="DDA147"/>
                </a:solidFill>
                <a:effectLst/>
                <a:latin typeface="Consolas" panose="020B0609020204030204" pitchFamily="49" charset="0"/>
              </a:rPr>
              <a:t> as string)</a:t>
            </a:r>
          </a:p>
          <a:p>
            <a:pPr algn="l" fontAlgn="ctr"/>
            <a:r>
              <a:rPr lang="en-US" dirty="0">
                <a:solidFill>
                  <a:srgbClr val="DDA147"/>
                </a:solidFill>
                <a:effectLst/>
                <a:latin typeface="Consolas" panose="020B0609020204030204" pitchFamily="49" charset="0"/>
              </a:rPr>
              <a:t>  return </a:t>
            </a:r>
            <a:r>
              <a:rPr lang="en-US" dirty="0" err="1">
                <a:solidFill>
                  <a:srgbClr val="DDA147"/>
                </a:solidFill>
                <a:effectLst/>
                <a:latin typeface="Consolas" panose="020B0609020204030204" pitchFamily="49" charset="0"/>
              </a:rPr>
              <a:t>someValue.length</a:t>
            </a:r>
            <a:r>
              <a:rPr lang="en-US" dirty="0">
                <a:solidFill>
                  <a:srgbClr val="DDA147"/>
                </a:solidFill>
                <a:effectLst/>
                <a:latin typeface="Consolas" panose="020B0609020204030204" pitchFamily="49" charset="0"/>
              </a:rPr>
              <a:t>;</a:t>
            </a:r>
          </a:p>
          <a:p>
            <a:pPr algn="l" fontAlgn="ctr"/>
            <a:r>
              <a:rPr lang="en-US" dirty="0">
                <a:solidFill>
                  <a:srgbClr val="DDA147"/>
                </a:solidFill>
                <a:effectLst/>
                <a:latin typeface="Consolas" panose="020B0609020204030204" pitchFamily="49" charset="0"/>
              </a:rPr>
              <a:t>else </a:t>
            </a:r>
          </a:p>
          <a:p>
            <a:pPr algn="l" fontAlgn="ctr"/>
            <a:r>
              <a:rPr lang="en-US" dirty="0">
                <a:solidFill>
                  <a:srgbClr val="DDA147"/>
                </a:solidFill>
                <a:effectLst/>
                <a:latin typeface="Consolas" panose="020B0609020204030204" pitchFamily="49" charset="0"/>
              </a:rPr>
              <a:t>  </a:t>
            </a:r>
            <a:r>
              <a:rPr lang="en-US" dirty="0" err="1">
                <a:solidFill>
                  <a:srgbClr val="DDA147"/>
                </a:solidFill>
                <a:effectLst/>
                <a:latin typeface="Consolas" panose="020B0609020204030204" pitchFamily="49" charset="0"/>
              </a:rPr>
              <a:t>eturn</a:t>
            </a:r>
            <a:r>
              <a:rPr lang="en-US" dirty="0">
                <a:solidFill>
                  <a:srgbClr val="DDA147"/>
                </a:solidFill>
                <a:effectLst/>
                <a:latin typeface="Consolas" panose="020B0609020204030204" pitchFamily="49" charset="0"/>
              </a:rPr>
              <a:t> 0;</a:t>
            </a:r>
          </a:p>
          <a:p>
            <a:pPr marL="36900" indent="0">
              <a:buNone/>
            </a:pPr>
            <a:endParaRPr lang="en-US" dirty="0"/>
          </a:p>
        </p:txBody>
      </p:sp>
      <p:pic>
        <p:nvPicPr>
          <p:cNvPr id="16" name="Picture Placeholder 15" descr="A picture containing person, indoor, man, woman&#10;&#10;Description automatically generated">
            <a:extLst>
              <a:ext uri="{FF2B5EF4-FFF2-40B4-BE49-F238E27FC236}">
                <a16:creationId xmlns:a16="http://schemas.microsoft.com/office/drawing/2014/main" id="{B701F503-8F6F-4BDC-A784-707B274F6EEF}"/>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975" r="975"/>
          <a:stretch>
            <a:fillRect/>
          </a:stretch>
        </p:blipFill>
        <p:spPr>
          <a:xfrm>
            <a:off x="7600950" y="722718"/>
            <a:ext cx="2979025" cy="4963708"/>
          </a:xfrm>
        </p:spPr>
      </p:pic>
    </p:spTree>
    <p:extLst>
      <p:ext uri="{BB962C8B-B14F-4D97-AF65-F5344CB8AC3E}">
        <p14:creationId xmlns:p14="http://schemas.microsoft.com/office/powerpoint/2010/main" val="3838821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73D17-48C6-4FF0-8C3E-A56EE8E9FCE1}"/>
              </a:ext>
            </a:extLst>
          </p:cNvPr>
          <p:cNvSpPr>
            <a:spLocks noGrp="1"/>
          </p:cNvSpPr>
          <p:nvPr>
            <p:ph type="title"/>
          </p:nvPr>
        </p:nvSpPr>
        <p:spPr/>
        <p:txBody>
          <a:bodyPr/>
          <a:lstStyle/>
          <a:p>
            <a:r>
              <a:rPr lang="en-US" dirty="0"/>
              <a:t>TS Demo: Getting Started</a:t>
            </a:r>
          </a:p>
        </p:txBody>
      </p:sp>
      <p:sp>
        <p:nvSpPr>
          <p:cNvPr id="3" name="Content Placeholder 2">
            <a:extLst>
              <a:ext uri="{FF2B5EF4-FFF2-40B4-BE49-F238E27FC236}">
                <a16:creationId xmlns:a16="http://schemas.microsoft.com/office/drawing/2014/main" id="{17C6A4A1-620D-43FA-8603-AC08C380D1C6}"/>
              </a:ext>
            </a:extLst>
          </p:cNvPr>
          <p:cNvSpPr>
            <a:spLocks noGrp="1"/>
          </p:cNvSpPr>
          <p:nvPr>
            <p:ph idx="1"/>
          </p:nvPr>
        </p:nvSpPr>
        <p:spPr>
          <a:xfrm>
            <a:off x="913795" y="2076450"/>
            <a:ext cx="10353762" cy="4058879"/>
          </a:xfrm>
        </p:spPr>
        <p:txBody>
          <a:bodyPr>
            <a:normAutofit lnSpcReduction="10000"/>
          </a:bodyPr>
          <a:lstStyle/>
          <a:p>
            <a:pPr fontAlgn="ctr"/>
            <a:r>
              <a:rPr lang="en-US" dirty="0">
                <a:effectLst/>
              </a:rPr>
              <a:t>Code can be found in this repo: </a:t>
            </a:r>
            <a:r>
              <a:rPr lang="en-US" dirty="0">
                <a:hlinkClick r:id="rId3"/>
              </a:rPr>
              <a:t>https://github.com/mdelbrocco-od/typescript-samples</a:t>
            </a:r>
            <a:endParaRPr lang="en-US" dirty="0">
              <a:effectLst/>
            </a:endParaRPr>
          </a:p>
          <a:p>
            <a:pPr fontAlgn="ctr"/>
            <a:r>
              <a:rPr lang="en-US" dirty="0">
                <a:effectLst/>
              </a:rPr>
              <a:t>TypeScript getting started (not specific to any JavaScript framework): </a:t>
            </a:r>
            <a:r>
              <a:rPr lang="en-US" dirty="0">
                <a:effectLst/>
                <a:hlinkClick r:id="rId4"/>
              </a:rPr>
              <a:t>https://www.typescriptlang.org/docs/handbook/typescript-in-5-minutes.html</a:t>
            </a:r>
            <a:endParaRPr lang="en-US" dirty="0">
              <a:effectLst/>
            </a:endParaRPr>
          </a:p>
          <a:p>
            <a:pPr fontAlgn="ctr"/>
            <a:r>
              <a:rPr lang="en-US" dirty="0">
                <a:effectLst/>
              </a:rPr>
              <a:t>Choose your own adventure: You have two options to “get TypeScript”</a:t>
            </a:r>
          </a:p>
          <a:p>
            <a:pPr lvl="1" fontAlgn="ctr"/>
            <a:r>
              <a:rPr lang="en-US" dirty="0">
                <a:effectLst/>
              </a:rPr>
              <a:t>Easy mode: Open up Visual Studio. As of VS 2015 Update 3, includes TypeScript by default!</a:t>
            </a:r>
          </a:p>
          <a:p>
            <a:pPr lvl="1" fontAlgn="ctr"/>
            <a:r>
              <a:rPr lang="en-US" sz="2000" dirty="0">
                <a:effectLst/>
              </a:rPr>
              <a:t>Deeper dive: Command Line!</a:t>
            </a:r>
            <a:r>
              <a:rPr lang="en-US" sz="1600" dirty="0">
                <a:effectLst/>
              </a:rPr>
              <a:t> </a:t>
            </a:r>
            <a:r>
              <a:rPr lang="en-US" sz="1500" dirty="0" err="1">
                <a:solidFill>
                  <a:srgbClr val="DDA147"/>
                </a:solidFill>
                <a:effectLst/>
                <a:latin typeface="Consolas" panose="020B0609020204030204" pitchFamily="49" charset="0"/>
              </a:rPr>
              <a:t>npm</a:t>
            </a:r>
            <a:r>
              <a:rPr lang="en-US" sz="1500" dirty="0">
                <a:solidFill>
                  <a:srgbClr val="DDA147"/>
                </a:solidFill>
                <a:effectLst/>
                <a:latin typeface="Consolas" panose="020B0609020204030204" pitchFamily="49" charset="0"/>
              </a:rPr>
              <a:t> </a:t>
            </a:r>
            <a:r>
              <a:rPr lang="en-US" sz="1500" dirty="0" err="1">
                <a:solidFill>
                  <a:srgbClr val="DDA147"/>
                </a:solidFill>
                <a:effectLst/>
                <a:latin typeface="Consolas" panose="020B0609020204030204" pitchFamily="49" charset="0"/>
              </a:rPr>
              <a:t>i</a:t>
            </a:r>
            <a:r>
              <a:rPr lang="en-US" sz="1500" dirty="0">
                <a:solidFill>
                  <a:srgbClr val="DDA147"/>
                </a:solidFill>
                <a:effectLst/>
                <a:latin typeface="Consolas" panose="020B0609020204030204" pitchFamily="49" charset="0"/>
              </a:rPr>
              <a:t> -g typescript --save-dev</a:t>
            </a:r>
            <a:r>
              <a:rPr lang="en-US" sz="1500" dirty="0">
                <a:effectLst/>
              </a:rPr>
              <a:t> / </a:t>
            </a:r>
            <a:r>
              <a:rPr lang="en-US" sz="1500" dirty="0">
                <a:solidFill>
                  <a:srgbClr val="DDA147"/>
                </a:solidFill>
                <a:effectLst/>
                <a:latin typeface="Consolas" panose="020B0609020204030204" pitchFamily="49" charset="0"/>
              </a:rPr>
              <a:t>yarn global add typescript –dev</a:t>
            </a:r>
            <a:endParaRPr lang="en-US" sz="1800" dirty="0">
              <a:solidFill>
                <a:srgbClr val="DDA147"/>
              </a:solidFill>
              <a:effectLst/>
              <a:latin typeface="Consolas" panose="020B0609020204030204" pitchFamily="49" charset="0"/>
            </a:endParaRPr>
          </a:p>
          <a:p>
            <a:pPr lvl="2" fontAlgn="ctr"/>
            <a:r>
              <a:rPr lang="en-US" sz="1900" dirty="0">
                <a:effectLst/>
              </a:rPr>
              <a:t>Compile with </a:t>
            </a:r>
            <a:r>
              <a:rPr lang="en-US" sz="1300" dirty="0" err="1">
                <a:solidFill>
                  <a:srgbClr val="DDA147"/>
                </a:solidFill>
                <a:effectLst/>
                <a:latin typeface="Consolas" panose="020B0609020204030204" pitchFamily="49" charset="0"/>
              </a:rPr>
              <a:t>tsc</a:t>
            </a:r>
            <a:r>
              <a:rPr lang="en-US" sz="1300" dirty="0">
                <a:solidFill>
                  <a:srgbClr val="DDA147"/>
                </a:solidFill>
                <a:effectLst/>
                <a:latin typeface="Consolas" panose="020B0609020204030204" pitchFamily="49" charset="0"/>
              </a:rPr>
              <a:t> </a:t>
            </a:r>
            <a:r>
              <a:rPr lang="en-US" sz="1300" dirty="0" err="1">
                <a:solidFill>
                  <a:srgbClr val="DDA147"/>
                </a:solidFill>
                <a:effectLst/>
                <a:latin typeface="Consolas" panose="020B0609020204030204" pitchFamily="49" charset="0"/>
              </a:rPr>
              <a:t>greeter.ts</a:t>
            </a:r>
            <a:r>
              <a:rPr lang="en-US" sz="1300" dirty="0">
                <a:solidFill>
                  <a:srgbClr val="DDA147"/>
                </a:solidFill>
                <a:effectLst/>
                <a:latin typeface="Consolas" panose="020B0609020204030204" pitchFamily="49" charset="0"/>
              </a:rPr>
              <a:t> </a:t>
            </a:r>
            <a:r>
              <a:rPr lang="en-US" sz="1900" dirty="0">
                <a:effectLst/>
              </a:rPr>
              <a:t>("TypeScript Compile")</a:t>
            </a:r>
            <a:endParaRPr lang="en-US" sz="1500" dirty="0">
              <a:solidFill>
                <a:srgbClr val="DDA147"/>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4058298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D951-ABF1-4582-8B0F-5F1D31270F41}"/>
              </a:ext>
            </a:extLst>
          </p:cNvPr>
          <p:cNvSpPr>
            <a:spLocks noGrp="1"/>
          </p:cNvSpPr>
          <p:nvPr>
            <p:ph type="title"/>
          </p:nvPr>
        </p:nvSpPr>
        <p:spPr/>
        <p:txBody>
          <a:bodyPr>
            <a:normAutofit fontScale="90000"/>
          </a:bodyPr>
          <a:lstStyle/>
          <a:p>
            <a:r>
              <a:rPr lang="en-US" dirty="0">
                <a:effectLst/>
              </a:rPr>
              <a:t>How does TypeScript work?</a:t>
            </a:r>
            <a:br>
              <a:rPr lang="en-US" dirty="0">
                <a:effectLst/>
              </a:rPr>
            </a:br>
            <a:r>
              <a:rPr lang="en-US" dirty="0">
                <a:effectLst/>
              </a:rPr>
              <a:t>(A peek behind the curtain)</a:t>
            </a:r>
            <a:endParaRPr lang="en-US" dirty="0"/>
          </a:p>
        </p:txBody>
      </p:sp>
      <p:sp>
        <p:nvSpPr>
          <p:cNvPr id="3" name="Content Placeholder 2">
            <a:extLst>
              <a:ext uri="{FF2B5EF4-FFF2-40B4-BE49-F238E27FC236}">
                <a16:creationId xmlns:a16="http://schemas.microsoft.com/office/drawing/2014/main" id="{9413FCAE-19FB-4326-8C3C-305C1EFDB8CD}"/>
              </a:ext>
            </a:extLst>
          </p:cNvPr>
          <p:cNvSpPr>
            <a:spLocks noGrp="1"/>
          </p:cNvSpPr>
          <p:nvPr>
            <p:ph idx="1"/>
          </p:nvPr>
        </p:nvSpPr>
        <p:spPr>
          <a:xfrm>
            <a:off x="913795" y="2076450"/>
            <a:ext cx="10353762" cy="4171950"/>
          </a:xfrm>
        </p:spPr>
        <p:txBody>
          <a:bodyPr>
            <a:normAutofit fontScale="92500" lnSpcReduction="20000"/>
          </a:bodyPr>
          <a:lstStyle/>
          <a:p>
            <a:pPr fontAlgn="ctr"/>
            <a:r>
              <a:rPr lang="en-US" sz="2400" dirty="0">
                <a:effectLst/>
              </a:rPr>
              <a:t>Installing typescript gives us the </a:t>
            </a:r>
            <a:r>
              <a:rPr lang="en-US" sz="1600" dirty="0" err="1">
                <a:solidFill>
                  <a:srgbClr val="DDA147"/>
                </a:solidFill>
                <a:effectLst/>
                <a:latin typeface="Consolas" panose="020B0609020204030204" pitchFamily="49" charset="0"/>
              </a:rPr>
              <a:t>tsc</a:t>
            </a:r>
            <a:r>
              <a:rPr lang="en-US" sz="2400" dirty="0">
                <a:effectLst/>
              </a:rPr>
              <a:t> command, stands for TypeScript Compile.</a:t>
            </a:r>
          </a:p>
          <a:p>
            <a:pPr fontAlgn="ctr"/>
            <a:r>
              <a:rPr lang="en-US" sz="1600" dirty="0" err="1">
                <a:solidFill>
                  <a:srgbClr val="DDA147"/>
                </a:solidFill>
                <a:effectLst/>
                <a:latin typeface="Consolas" panose="020B0609020204030204" pitchFamily="49" charset="0"/>
              </a:rPr>
              <a:t>tsconfig.json</a:t>
            </a:r>
            <a:r>
              <a:rPr lang="en-US" sz="1600" dirty="0">
                <a:solidFill>
                  <a:srgbClr val="DDA147"/>
                </a:solidFill>
                <a:effectLst/>
                <a:latin typeface="Consolas" panose="020B0609020204030204" pitchFamily="49" charset="0"/>
              </a:rPr>
              <a:t> </a:t>
            </a:r>
            <a:r>
              <a:rPr lang="en-US" sz="2400" dirty="0">
                <a:effectLst/>
              </a:rPr>
              <a:t>file - created by running </a:t>
            </a:r>
            <a:r>
              <a:rPr lang="en-US" sz="1600" dirty="0" err="1">
                <a:solidFill>
                  <a:srgbClr val="DDA147"/>
                </a:solidFill>
                <a:effectLst/>
                <a:latin typeface="Consolas" panose="020B0609020204030204" pitchFamily="49" charset="0"/>
              </a:rPr>
              <a:t>tsc</a:t>
            </a:r>
            <a:r>
              <a:rPr lang="en-US" sz="1600" dirty="0">
                <a:solidFill>
                  <a:srgbClr val="DDA147"/>
                </a:solidFill>
                <a:effectLst/>
                <a:latin typeface="Consolas" panose="020B0609020204030204" pitchFamily="49" charset="0"/>
              </a:rPr>
              <a:t> --</a:t>
            </a:r>
            <a:r>
              <a:rPr lang="en-US" sz="1600" dirty="0" err="1">
                <a:solidFill>
                  <a:srgbClr val="DDA147"/>
                </a:solidFill>
                <a:effectLst/>
                <a:latin typeface="Consolas" panose="020B0609020204030204" pitchFamily="49" charset="0"/>
              </a:rPr>
              <a:t>init</a:t>
            </a:r>
            <a:r>
              <a:rPr lang="en-US" sz="2400" dirty="0">
                <a:effectLst/>
              </a:rPr>
              <a:t>, controls how TS compilation works. Some startup kits (e.g. </a:t>
            </a:r>
            <a:r>
              <a:rPr lang="en-US" sz="2400" dirty="0" err="1">
                <a:effectLst/>
              </a:rPr>
              <a:t>NextJS</a:t>
            </a:r>
            <a:r>
              <a:rPr lang="en-US" sz="2400" dirty="0">
                <a:effectLst/>
              </a:rPr>
              <a:t>, Gatsby, CRA) create this for you.</a:t>
            </a:r>
          </a:p>
          <a:p>
            <a:pPr lvl="1" fontAlgn="ctr"/>
            <a:r>
              <a:rPr lang="en-US" sz="2200" dirty="0">
                <a:effectLst/>
              </a:rPr>
              <a:t>More on </a:t>
            </a:r>
            <a:r>
              <a:rPr lang="en-US" sz="2200" dirty="0" err="1">
                <a:effectLst/>
              </a:rPr>
              <a:t>tsconfig</a:t>
            </a:r>
            <a:r>
              <a:rPr lang="en-US" sz="2200" dirty="0">
                <a:effectLst/>
              </a:rPr>
              <a:t>: </a:t>
            </a:r>
            <a:r>
              <a:rPr lang="en-US" sz="2400" dirty="0">
                <a:hlinkClick r:id="rId3"/>
              </a:rPr>
              <a:t>https://www.typescriptlang.org/docs/handbook/tsconfig-json.html</a:t>
            </a:r>
            <a:endParaRPr lang="en-US" sz="2200" dirty="0">
              <a:effectLst/>
            </a:endParaRPr>
          </a:p>
          <a:p>
            <a:pPr fontAlgn="ctr"/>
            <a:r>
              <a:rPr lang="en-US" sz="2400" dirty="0">
                <a:effectLst/>
              </a:rPr>
              <a:t>Later, can install more type definitions (</a:t>
            </a:r>
            <a:r>
              <a:rPr lang="en-US" sz="1600" dirty="0" err="1">
                <a:solidFill>
                  <a:srgbClr val="DDA147"/>
                </a:solidFill>
                <a:effectLst/>
                <a:latin typeface="Consolas" panose="020B0609020204030204" pitchFamily="49" charset="0"/>
              </a:rPr>
              <a:t>npm</a:t>
            </a:r>
            <a:r>
              <a:rPr lang="en-US" sz="1600" dirty="0">
                <a:solidFill>
                  <a:srgbClr val="DDA147"/>
                </a:solidFill>
                <a:effectLst/>
                <a:latin typeface="Consolas" panose="020B0609020204030204" pitchFamily="49" charset="0"/>
              </a:rPr>
              <a:t> </a:t>
            </a:r>
            <a:r>
              <a:rPr lang="en-US" sz="1600" dirty="0" err="1">
                <a:solidFill>
                  <a:srgbClr val="DDA147"/>
                </a:solidFill>
                <a:effectLst/>
                <a:latin typeface="Consolas" panose="020B0609020204030204" pitchFamily="49" charset="0"/>
              </a:rPr>
              <a:t>i</a:t>
            </a:r>
            <a:r>
              <a:rPr lang="en-US" sz="1600" dirty="0">
                <a:solidFill>
                  <a:srgbClr val="DDA147"/>
                </a:solidFill>
                <a:effectLst/>
                <a:latin typeface="Consolas" panose="020B0609020204030204" pitchFamily="49" charset="0"/>
              </a:rPr>
              <a:t> --save-dev @types/node @types/react @types/react-</a:t>
            </a:r>
            <a:r>
              <a:rPr lang="en-US" sz="1600" dirty="0" err="1">
                <a:solidFill>
                  <a:srgbClr val="DDA147"/>
                </a:solidFill>
                <a:effectLst/>
                <a:latin typeface="Consolas" panose="020B0609020204030204" pitchFamily="49" charset="0"/>
              </a:rPr>
              <a:t>dom</a:t>
            </a:r>
            <a:r>
              <a:rPr lang="en-US" sz="1600" dirty="0">
                <a:solidFill>
                  <a:srgbClr val="DDA147"/>
                </a:solidFill>
                <a:effectLst/>
                <a:latin typeface="Consolas" panose="020B0609020204030204" pitchFamily="49" charset="0"/>
              </a:rPr>
              <a:t> @types/jest</a:t>
            </a:r>
            <a:r>
              <a:rPr lang="en-US" sz="2400" dirty="0">
                <a:effectLst/>
              </a:rPr>
              <a:t>)</a:t>
            </a:r>
          </a:p>
          <a:p>
            <a:pPr lvl="1" fontAlgn="ctr"/>
            <a:r>
              <a:rPr lang="en-US" sz="2400" dirty="0">
                <a:effectLst/>
              </a:rPr>
              <a:t>Can also declare your own types</a:t>
            </a:r>
          </a:p>
          <a:p>
            <a:pPr lvl="1" fontAlgn="ctr"/>
            <a:r>
              <a:rPr lang="en-US" sz="2400" dirty="0">
                <a:effectLst/>
              </a:rPr>
              <a:t>By convention, “.</a:t>
            </a:r>
            <a:r>
              <a:rPr lang="en-US" sz="2400" dirty="0" err="1">
                <a:effectLst/>
              </a:rPr>
              <a:t>d.ts</a:t>
            </a:r>
            <a:r>
              <a:rPr lang="en-US" sz="2400" dirty="0">
                <a:effectLst/>
              </a:rPr>
              <a:t>” files provide type information about an API that’s written in </a:t>
            </a:r>
            <a:r>
              <a:rPr lang="en-US" sz="2400" dirty="0" err="1">
                <a:effectLst/>
              </a:rPr>
              <a:t>Javascript</a:t>
            </a:r>
            <a:endParaRPr lang="en-US" sz="2400" dirty="0">
              <a:effectLst/>
            </a:endParaRPr>
          </a:p>
          <a:p>
            <a:pPr fontAlgn="ctr"/>
            <a:r>
              <a:rPr lang="en-US" sz="2600" dirty="0">
                <a:effectLst/>
              </a:rPr>
              <a:t>.</a:t>
            </a:r>
            <a:r>
              <a:rPr lang="en-US" sz="2600" dirty="0" err="1">
                <a:effectLst/>
              </a:rPr>
              <a:t>js.map</a:t>
            </a:r>
            <a:r>
              <a:rPr lang="en-US" sz="2600" dirty="0">
                <a:effectLst/>
              </a:rPr>
              <a:t> files</a:t>
            </a:r>
          </a:p>
          <a:p>
            <a:pPr fontAlgn="ctr"/>
            <a:endParaRPr lang="en-US" sz="2600" dirty="0">
              <a:effectLst/>
            </a:endParaRPr>
          </a:p>
          <a:p>
            <a:endParaRPr lang="en-US" dirty="0"/>
          </a:p>
        </p:txBody>
      </p:sp>
    </p:spTree>
    <p:extLst>
      <p:ext uri="{BB962C8B-B14F-4D97-AF65-F5344CB8AC3E}">
        <p14:creationId xmlns:p14="http://schemas.microsoft.com/office/powerpoint/2010/main" val="2846679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2" name="Picture 1" descr="A picture containing photo, sitting, front, looking&#10;&#10;Description automatically generated">
            <a:extLst>
              <a:ext uri="{FF2B5EF4-FFF2-40B4-BE49-F238E27FC236}">
                <a16:creationId xmlns:a16="http://schemas.microsoft.com/office/drawing/2014/main" id="{478A3012-6B81-4A29-865C-8B63BCBA76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50" y="650463"/>
            <a:ext cx="11950700" cy="5557075"/>
          </a:xfrm>
          <a:prstGeom prst="rect">
            <a:avLst/>
          </a:prstGeom>
          <a:noFill/>
        </p:spPr>
      </p:pic>
    </p:spTree>
    <p:extLst>
      <p:ext uri="{BB962C8B-B14F-4D97-AF65-F5344CB8AC3E}">
        <p14:creationId xmlns:p14="http://schemas.microsoft.com/office/powerpoint/2010/main" val="3937668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4FD47-8D69-48F3-9C7C-27C38EA5F3DB}"/>
              </a:ext>
            </a:extLst>
          </p:cNvPr>
          <p:cNvSpPr>
            <a:spLocks noGrp="1"/>
          </p:cNvSpPr>
          <p:nvPr>
            <p:ph type="title"/>
          </p:nvPr>
        </p:nvSpPr>
        <p:spPr>
          <a:xfrm>
            <a:off x="913795" y="609600"/>
            <a:ext cx="10353762" cy="1261872"/>
          </a:xfrm>
          <a:prstGeom prst="rect">
            <a:avLst/>
          </a:prstGeom>
          <a:effectLst>
            <a:outerShdw blurRad="25400" dir="17880000">
              <a:srgbClr val="000000">
                <a:alpha val="46000"/>
              </a:srgbClr>
            </a:outerShdw>
          </a:effectLst>
        </p:spPr>
        <p:txBody>
          <a:bodyPr anchor="ctr">
            <a:normAutofit/>
          </a:bodyPr>
          <a:lstStyle/>
          <a:p>
            <a:r>
              <a:rPr lang="en-US" dirty="0"/>
              <a:t>Let’s Add React to the Mix!!!</a:t>
            </a:r>
          </a:p>
        </p:txBody>
      </p:sp>
      <p:sp>
        <p:nvSpPr>
          <p:cNvPr id="3" name="Subtitle 2">
            <a:extLst>
              <a:ext uri="{FF2B5EF4-FFF2-40B4-BE49-F238E27FC236}">
                <a16:creationId xmlns:a16="http://schemas.microsoft.com/office/drawing/2014/main" id="{0732A740-C083-4FF9-B13F-4274DED39D27}"/>
              </a:ext>
            </a:extLst>
          </p:cNvPr>
          <p:cNvSpPr>
            <a:spLocks noGrp="1"/>
          </p:cNvSpPr>
          <p:nvPr>
            <p:ph sz="half" idx="1"/>
          </p:nvPr>
        </p:nvSpPr>
        <p:spPr>
          <a:xfrm>
            <a:off x="913795" y="2076450"/>
            <a:ext cx="4856841" cy="3622671"/>
          </a:xfrm>
          <a:prstGeom prst="rect">
            <a:avLst/>
          </a:prstGeom>
          <a:effectLst>
            <a:outerShdw blurRad="25400" dir="17880000">
              <a:srgbClr val="000000">
                <a:alpha val="46000"/>
              </a:srgbClr>
            </a:outerShdw>
          </a:effectLst>
        </p:spPr>
        <p:txBody>
          <a:bodyPr anchor="t">
            <a:normAutofit/>
          </a:bodyPr>
          <a:lstStyle/>
          <a:p>
            <a:r>
              <a:rPr lang="en-US" dirty="0">
                <a:effectLst/>
              </a:rPr>
              <a:t>Up until this point, the presentation has been JS framework agnostic, unless I slipped up and started talking about React.</a:t>
            </a:r>
          </a:p>
          <a:p>
            <a:endParaRPr lang="en-US" dirty="0"/>
          </a:p>
        </p:txBody>
      </p:sp>
      <p:pic>
        <p:nvPicPr>
          <p:cNvPr id="5" name="Content Placeholder 4" descr="A picture containing outdoor, grass, building, sign&#10;&#10;Description automatically generated">
            <a:extLst>
              <a:ext uri="{FF2B5EF4-FFF2-40B4-BE49-F238E27FC236}">
                <a16:creationId xmlns:a16="http://schemas.microsoft.com/office/drawing/2014/main" id="{9F4BBFDC-5841-447A-9AAB-2783A1E04619}"/>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419890" y="2076450"/>
            <a:ext cx="4838619" cy="3622675"/>
          </a:xfrm>
        </p:spPr>
      </p:pic>
    </p:spTree>
    <p:extLst>
      <p:ext uri="{BB962C8B-B14F-4D97-AF65-F5344CB8AC3E}">
        <p14:creationId xmlns:p14="http://schemas.microsoft.com/office/powerpoint/2010/main" val="460064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BF4ED-5192-4D61-877C-63390E658121}"/>
              </a:ext>
            </a:extLst>
          </p:cNvPr>
          <p:cNvSpPr>
            <a:spLocks noGrp="1"/>
          </p:cNvSpPr>
          <p:nvPr>
            <p:ph type="title"/>
          </p:nvPr>
        </p:nvSpPr>
        <p:spPr>
          <a:xfrm>
            <a:off x="913795" y="609600"/>
            <a:ext cx="6140148" cy="1257300"/>
          </a:xfrm>
        </p:spPr>
        <p:txBody>
          <a:bodyPr/>
          <a:lstStyle/>
          <a:p>
            <a:r>
              <a:rPr lang="en-US" dirty="0"/>
              <a:t>TS Demo: with React</a:t>
            </a:r>
          </a:p>
        </p:txBody>
      </p:sp>
      <p:sp>
        <p:nvSpPr>
          <p:cNvPr id="3" name="Content Placeholder 2">
            <a:extLst>
              <a:ext uri="{FF2B5EF4-FFF2-40B4-BE49-F238E27FC236}">
                <a16:creationId xmlns:a16="http://schemas.microsoft.com/office/drawing/2014/main" id="{7D30D717-C9D9-4DA5-B7FE-02EA50498CEA}"/>
              </a:ext>
            </a:extLst>
          </p:cNvPr>
          <p:cNvSpPr>
            <a:spLocks noGrp="1"/>
          </p:cNvSpPr>
          <p:nvPr>
            <p:ph idx="1"/>
          </p:nvPr>
        </p:nvSpPr>
        <p:spPr>
          <a:xfrm>
            <a:off x="913795" y="2076450"/>
            <a:ext cx="6270776" cy="4403663"/>
          </a:xfrm>
        </p:spPr>
        <p:txBody>
          <a:bodyPr>
            <a:normAutofit fontScale="92500" lnSpcReduction="20000"/>
          </a:bodyPr>
          <a:lstStyle/>
          <a:p>
            <a:pPr fontAlgn="ctr"/>
            <a:r>
              <a:rPr lang="en-US" sz="2400" dirty="0">
                <a:effectLst/>
              </a:rPr>
              <a:t>TypeScript + React getting started with Create React App: </a:t>
            </a:r>
            <a:r>
              <a:rPr lang="en-US" sz="2400" dirty="0">
                <a:effectLst/>
                <a:hlinkClick r:id="rId3"/>
              </a:rPr>
              <a:t>https://create-react-app.dev/docs/adding-typescript/</a:t>
            </a:r>
            <a:endParaRPr lang="en-US" sz="2400" dirty="0">
              <a:effectLst/>
            </a:endParaRPr>
          </a:p>
          <a:p>
            <a:pPr lvl="1" fontAlgn="ctr"/>
            <a:r>
              <a:rPr lang="en-US" sz="2000" dirty="0">
                <a:effectLst/>
              </a:rPr>
              <a:t>If creating a new CRA project: </a:t>
            </a:r>
            <a:r>
              <a:rPr lang="en-US" sz="1400" dirty="0" err="1">
                <a:solidFill>
                  <a:srgbClr val="DDA147"/>
                </a:solidFill>
                <a:effectLst/>
                <a:latin typeface="Consolas" panose="020B0609020204030204" pitchFamily="49" charset="0"/>
              </a:rPr>
              <a:t>npm</a:t>
            </a:r>
            <a:r>
              <a:rPr lang="en-US" sz="1400" dirty="0">
                <a:solidFill>
                  <a:srgbClr val="DDA147"/>
                </a:solidFill>
                <a:effectLst/>
                <a:latin typeface="Consolas" panose="020B0609020204030204" pitchFamily="49" charset="0"/>
              </a:rPr>
              <a:t> create-react-app your-app-name-here --template typescript</a:t>
            </a:r>
          </a:p>
          <a:p>
            <a:pPr lvl="1" fontAlgn="ctr"/>
            <a:r>
              <a:rPr lang="en-US" sz="2200" dirty="0">
                <a:effectLst/>
              </a:rPr>
              <a:t>Can also add TS to an existing CRA project (what Atlas did): </a:t>
            </a:r>
            <a:r>
              <a:rPr lang="en-US" sz="1300" dirty="0" err="1">
                <a:solidFill>
                  <a:srgbClr val="DDA147"/>
                </a:solidFill>
                <a:effectLst/>
                <a:latin typeface="Consolas" panose="020B0609020204030204" pitchFamily="49" charset="0"/>
              </a:rPr>
              <a:t>npm</a:t>
            </a:r>
            <a:r>
              <a:rPr lang="en-US" sz="1300" dirty="0">
                <a:solidFill>
                  <a:srgbClr val="DDA147"/>
                </a:solidFill>
                <a:effectLst/>
                <a:latin typeface="Consolas" panose="020B0609020204030204" pitchFamily="49" charset="0"/>
              </a:rPr>
              <a:t> </a:t>
            </a:r>
            <a:r>
              <a:rPr lang="en-US" sz="1300" dirty="0" err="1">
                <a:solidFill>
                  <a:srgbClr val="DDA147"/>
                </a:solidFill>
                <a:effectLst/>
                <a:latin typeface="Consolas" panose="020B0609020204030204" pitchFamily="49" charset="0"/>
              </a:rPr>
              <a:t>i</a:t>
            </a:r>
            <a:r>
              <a:rPr lang="en-US" sz="1300" dirty="0">
                <a:solidFill>
                  <a:srgbClr val="DDA147"/>
                </a:solidFill>
                <a:effectLst/>
                <a:latin typeface="Consolas" panose="020B0609020204030204" pitchFamily="49" charset="0"/>
              </a:rPr>
              <a:t> -g typescript --save-dev </a:t>
            </a:r>
            <a:r>
              <a:rPr lang="en-US" sz="2200" dirty="0">
                <a:effectLst/>
              </a:rPr>
              <a:t>/ </a:t>
            </a:r>
            <a:r>
              <a:rPr lang="en-US" sz="1300" dirty="0">
                <a:solidFill>
                  <a:srgbClr val="DDA147"/>
                </a:solidFill>
                <a:effectLst/>
                <a:latin typeface="Consolas" panose="020B0609020204030204" pitchFamily="49" charset="0"/>
              </a:rPr>
              <a:t>yarn add typescript --dev</a:t>
            </a:r>
            <a:endParaRPr lang="en-US" sz="2200" dirty="0">
              <a:effectLst/>
            </a:endParaRPr>
          </a:p>
          <a:p>
            <a:pPr fontAlgn="ctr"/>
            <a:r>
              <a:rPr lang="en-US" sz="2400" dirty="0">
                <a:effectLst/>
              </a:rPr>
              <a:t>Or; Manual setup of React &amp; Webpack: </a:t>
            </a:r>
            <a:r>
              <a:rPr lang="en-US" sz="2400" dirty="0">
                <a:effectLst/>
                <a:hlinkClick r:id="rId4"/>
              </a:rPr>
              <a:t>https://www.typescriptlang.org/docs/handbook/react-&amp;-webpack.html</a:t>
            </a:r>
            <a:endParaRPr lang="en-US" sz="2400" dirty="0">
              <a:effectLst/>
            </a:endParaRPr>
          </a:p>
          <a:p>
            <a:pPr lvl="1" fontAlgn="ctr"/>
            <a:r>
              <a:rPr lang="en-US" sz="2400" dirty="0">
                <a:effectLst/>
              </a:rPr>
              <a:t>webpack.config.js</a:t>
            </a:r>
          </a:p>
          <a:p>
            <a:pPr lvl="1" fontAlgn="ctr"/>
            <a:r>
              <a:rPr lang="en-US" sz="2400" dirty="0">
                <a:effectLst/>
              </a:rPr>
              <a:t>Outside the scope of this presentation</a:t>
            </a:r>
          </a:p>
          <a:p>
            <a:endParaRPr lang="en-US" dirty="0"/>
          </a:p>
        </p:txBody>
      </p:sp>
      <p:pic>
        <p:nvPicPr>
          <p:cNvPr id="7" name="Picture 6" descr="A close up of a boy&#10;&#10;Description automatically generated">
            <a:extLst>
              <a:ext uri="{FF2B5EF4-FFF2-40B4-BE49-F238E27FC236}">
                <a16:creationId xmlns:a16="http://schemas.microsoft.com/office/drawing/2014/main" id="{C7FD2DEC-EC96-4C7D-AC59-78267F0AF8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0080" y="377886"/>
            <a:ext cx="4303404" cy="6102227"/>
          </a:xfrm>
          <a:prstGeom prst="rect">
            <a:avLst/>
          </a:prstGeom>
        </p:spPr>
      </p:pic>
    </p:spTree>
    <p:extLst>
      <p:ext uri="{BB962C8B-B14F-4D97-AF65-F5344CB8AC3E}">
        <p14:creationId xmlns:p14="http://schemas.microsoft.com/office/powerpoint/2010/main" val="3937070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E2ACF-1D17-4859-A7C6-3F8C5A924BD7}"/>
              </a:ext>
            </a:extLst>
          </p:cNvPr>
          <p:cNvSpPr>
            <a:spLocks noGrp="1"/>
          </p:cNvSpPr>
          <p:nvPr>
            <p:ph type="title"/>
          </p:nvPr>
        </p:nvSpPr>
        <p:spPr/>
        <p:txBody>
          <a:bodyPr/>
          <a:lstStyle/>
          <a:p>
            <a:r>
              <a:rPr lang="en-US" dirty="0"/>
              <a:t>Real Life Examples for Real Life </a:t>
            </a:r>
            <a:r>
              <a:rPr lang="en-US" dirty="0" err="1"/>
              <a:t>Devs</a:t>
            </a:r>
            <a:endParaRPr lang="en-US" dirty="0"/>
          </a:p>
        </p:txBody>
      </p:sp>
      <p:sp>
        <p:nvSpPr>
          <p:cNvPr id="3" name="Content Placeholder 2">
            <a:extLst>
              <a:ext uri="{FF2B5EF4-FFF2-40B4-BE49-F238E27FC236}">
                <a16:creationId xmlns:a16="http://schemas.microsoft.com/office/drawing/2014/main" id="{F66D45DA-20DD-41D9-B5FF-9781BFC45110}"/>
              </a:ext>
            </a:extLst>
          </p:cNvPr>
          <p:cNvSpPr>
            <a:spLocks noGrp="1"/>
          </p:cNvSpPr>
          <p:nvPr>
            <p:ph idx="1"/>
          </p:nvPr>
        </p:nvSpPr>
        <p:spPr>
          <a:xfrm>
            <a:off x="913795" y="2076450"/>
            <a:ext cx="10353762" cy="4171950"/>
          </a:xfrm>
        </p:spPr>
        <p:txBody>
          <a:bodyPr>
            <a:normAutofit fontScale="92500" lnSpcReduction="20000"/>
          </a:bodyPr>
          <a:lstStyle/>
          <a:p>
            <a:pPr fontAlgn="ctr"/>
            <a:r>
              <a:rPr lang="en-US" sz="2400" dirty="0">
                <a:effectLst/>
              </a:rPr>
              <a:t>Some practical code examples from our Atlas CS Site</a:t>
            </a:r>
          </a:p>
          <a:p>
            <a:pPr fontAlgn="ctr"/>
            <a:r>
              <a:rPr lang="en-US" sz="2400" dirty="0">
                <a:effectLst/>
              </a:rPr>
              <a:t>Knowing what is expected on props for a functional component</a:t>
            </a:r>
          </a:p>
          <a:p>
            <a:pPr lvl="1" fontAlgn="ctr"/>
            <a:r>
              <a:rPr lang="en-US" sz="2200" dirty="0">
                <a:effectLst/>
              </a:rPr>
              <a:t>Really helpful for the caller of that component</a:t>
            </a:r>
          </a:p>
          <a:p>
            <a:pPr lvl="1" fontAlgn="ctr"/>
            <a:r>
              <a:rPr lang="en-US" sz="2200" dirty="0">
                <a:effectLst/>
              </a:rPr>
              <a:t>Example: </a:t>
            </a:r>
            <a:r>
              <a:rPr lang="en-US" sz="1600" dirty="0" err="1">
                <a:solidFill>
                  <a:srgbClr val="DDA147"/>
                </a:solidFill>
                <a:effectLst/>
                <a:latin typeface="Consolas" panose="020B0609020204030204" pitchFamily="49" charset="0"/>
              </a:rPr>
              <a:t>FilterPanel.tsx</a:t>
            </a:r>
            <a:endParaRPr lang="en-US" sz="1600" dirty="0">
              <a:solidFill>
                <a:srgbClr val="DDA147"/>
              </a:solidFill>
              <a:effectLst/>
              <a:latin typeface="Consolas" panose="020B0609020204030204" pitchFamily="49" charset="0"/>
            </a:endParaRPr>
          </a:p>
          <a:p>
            <a:pPr fontAlgn="ctr"/>
            <a:r>
              <a:rPr lang="en-US" sz="2400" dirty="0">
                <a:effectLst/>
              </a:rPr>
              <a:t>Makes it pretty obvious to you when you have an unused prop or typo</a:t>
            </a:r>
          </a:p>
          <a:p>
            <a:pPr lvl="1" fontAlgn="ctr"/>
            <a:r>
              <a:rPr lang="en-US" sz="2000" dirty="0">
                <a:effectLst/>
              </a:rPr>
              <a:t>Example: </a:t>
            </a:r>
            <a:r>
              <a:rPr lang="en-US" sz="1600" dirty="0" err="1">
                <a:solidFill>
                  <a:srgbClr val="DDA147"/>
                </a:solidFill>
                <a:effectLst/>
                <a:latin typeface="Consolas" panose="020B0609020204030204" pitchFamily="49" charset="0"/>
              </a:rPr>
              <a:t>RadioInputs.tsx</a:t>
            </a:r>
            <a:endParaRPr lang="en-US" sz="1600" dirty="0">
              <a:solidFill>
                <a:srgbClr val="DDA147"/>
              </a:solidFill>
              <a:effectLst/>
              <a:latin typeface="Consolas" panose="020B0609020204030204" pitchFamily="49" charset="0"/>
            </a:endParaRPr>
          </a:p>
          <a:p>
            <a:pPr lvl="1" fontAlgn="ctr"/>
            <a:r>
              <a:rPr lang="en-US" sz="2000" dirty="0">
                <a:effectLst/>
              </a:rPr>
              <a:t>Calling code was passing in a “Name” value even though it didn’t have to</a:t>
            </a:r>
          </a:p>
          <a:p>
            <a:pPr fontAlgn="ctr"/>
            <a:r>
              <a:rPr lang="en-US" sz="2200" dirty="0">
                <a:effectLst/>
              </a:rPr>
              <a:t>Types can help a dev keep their sanity</a:t>
            </a:r>
          </a:p>
          <a:p>
            <a:pPr lvl="1" fontAlgn="ctr"/>
            <a:r>
              <a:rPr lang="en-US" sz="2000" dirty="0">
                <a:effectLst/>
              </a:rPr>
              <a:t>Example: me when working in </a:t>
            </a:r>
            <a:r>
              <a:rPr lang="en-US" sz="1500" dirty="0" err="1">
                <a:solidFill>
                  <a:srgbClr val="DDA147"/>
                </a:solidFill>
                <a:effectLst/>
                <a:latin typeface="Consolas" panose="020B0609020204030204" pitchFamily="49" charset="0"/>
              </a:rPr>
              <a:t>ReceivedAssetsPage.tsx</a:t>
            </a:r>
            <a:r>
              <a:rPr lang="en-US" sz="2000" dirty="0">
                <a:effectLst/>
              </a:rPr>
              <a:t>, </a:t>
            </a:r>
            <a:r>
              <a:rPr lang="en-US" sz="1500" dirty="0" err="1">
                <a:solidFill>
                  <a:srgbClr val="DDA147"/>
                </a:solidFill>
                <a:effectLst/>
                <a:latin typeface="Consolas" panose="020B0609020204030204" pitchFamily="49" charset="0"/>
              </a:rPr>
              <a:t>ReceivedAssetsTable.tsx</a:t>
            </a:r>
            <a:r>
              <a:rPr lang="en-US" sz="2000" dirty="0">
                <a:effectLst/>
              </a:rPr>
              <a:t>, etc.</a:t>
            </a:r>
          </a:p>
          <a:p>
            <a:pPr lvl="2" fontAlgn="ctr"/>
            <a:r>
              <a:rPr lang="en-US" sz="1700" dirty="0">
                <a:effectLst/>
              </a:rPr>
              <a:t>Follow the flow down from the page component to the table to the pager</a:t>
            </a:r>
          </a:p>
        </p:txBody>
      </p:sp>
    </p:spTree>
    <p:extLst>
      <p:ext uri="{BB962C8B-B14F-4D97-AF65-F5344CB8AC3E}">
        <p14:creationId xmlns:p14="http://schemas.microsoft.com/office/powerpoint/2010/main" val="1459542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ECEB8-6E4B-4A01-9A4B-28DDBD9AFDEB}"/>
              </a:ext>
            </a:extLst>
          </p:cNvPr>
          <p:cNvSpPr>
            <a:spLocks noGrp="1"/>
          </p:cNvSpPr>
          <p:nvPr>
            <p:ph type="title"/>
          </p:nvPr>
        </p:nvSpPr>
        <p:spPr>
          <a:xfrm>
            <a:off x="775099" y="609600"/>
            <a:ext cx="10492458" cy="1257300"/>
          </a:xfrm>
        </p:spPr>
        <p:txBody>
          <a:bodyPr/>
          <a:lstStyle/>
          <a:p>
            <a:r>
              <a:rPr lang="en-US" dirty="0"/>
              <a:t>What Next?</a:t>
            </a:r>
          </a:p>
        </p:txBody>
      </p:sp>
      <p:sp>
        <p:nvSpPr>
          <p:cNvPr id="3" name="Content Placeholder 2">
            <a:extLst>
              <a:ext uri="{FF2B5EF4-FFF2-40B4-BE49-F238E27FC236}">
                <a16:creationId xmlns:a16="http://schemas.microsoft.com/office/drawing/2014/main" id="{2FC591EF-5296-41CC-B6BF-7993B39B9EB5}"/>
              </a:ext>
            </a:extLst>
          </p:cNvPr>
          <p:cNvSpPr>
            <a:spLocks noGrp="1"/>
          </p:cNvSpPr>
          <p:nvPr>
            <p:ph idx="1"/>
          </p:nvPr>
        </p:nvSpPr>
        <p:spPr>
          <a:xfrm>
            <a:off x="4863402" y="2076450"/>
            <a:ext cx="6404154" cy="3714749"/>
          </a:xfrm>
        </p:spPr>
        <p:txBody>
          <a:bodyPr/>
          <a:lstStyle/>
          <a:p>
            <a:r>
              <a:rPr lang="en-US" dirty="0">
                <a:effectLst/>
              </a:rPr>
              <a:t>Consider TS for any user-facing projects moving forward that have JavaScript!</a:t>
            </a:r>
          </a:p>
          <a:p>
            <a:r>
              <a:rPr lang="en-US" dirty="0">
                <a:effectLst/>
              </a:rPr>
              <a:t>…but don't necessarily auto include. Think about whether the tradeoffs are worth it!</a:t>
            </a:r>
          </a:p>
        </p:txBody>
      </p:sp>
      <p:pic>
        <p:nvPicPr>
          <p:cNvPr id="5" name="Picture 4">
            <a:extLst>
              <a:ext uri="{FF2B5EF4-FFF2-40B4-BE49-F238E27FC236}">
                <a16:creationId xmlns:a16="http://schemas.microsoft.com/office/drawing/2014/main" id="{BE1868EB-BA2C-4C0A-A190-2C38767AF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098" y="2076450"/>
            <a:ext cx="3801080" cy="3668741"/>
          </a:xfrm>
          <a:prstGeom prst="rect">
            <a:avLst/>
          </a:prstGeom>
        </p:spPr>
      </p:pic>
    </p:spTree>
    <p:extLst>
      <p:ext uri="{BB962C8B-B14F-4D97-AF65-F5344CB8AC3E}">
        <p14:creationId xmlns:p14="http://schemas.microsoft.com/office/powerpoint/2010/main" val="1833314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EC37B-3B27-431B-BEA3-F749E68B5835}"/>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8D8A40A2-B6A0-44F9-9E0B-776CAE3CA36E}"/>
              </a:ext>
            </a:extLst>
          </p:cNvPr>
          <p:cNvSpPr>
            <a:spLocks noGrp="1"/>
          </p:cNvSpPr>
          <p:nvPr>
            <p:ph idx="1"/>
          </p:nvPr>
        </p:nvSpPr>
        <p:spPr/>
        <p:txBody>
          <a:bodyPr>
            <a:normAutofit/>
          </a:bodyPr>
          <a:lstStyle/>
          <a:p>
            <a:r>
              <a:rPr lang="en-US" dirty="0">
                <a:effectLst/>
              </a:rPr>
              <a:t>Typescript GitHub repo, docs: </a:t>
            </a:r>
            <a:r>
              <a:rPr lang="en-US" dirty="0">
                <a:effectLst/>
                <a:hlinkClick r:id="rId3"/>
              </a:rPr>
              <a:t>https://github.com/microsoft/TypeScript</a:t>
            </a:r>
            <a:endParaRPr lang="en-US" dirty="0">
              <a:effectLst/>
            </a:endParaRPr>
          </a:p>
          <a:p>
            <a:r>
              <a:rPr lang="en-US" dirty="0">
                <a:effectLst/>
              </a:rPr>
              <a:t>TypeScript Basic Types: </a:t>
            </a:r>
            <a:r>
              <a:rPr lang="en-US" dirty="0">
                <a:effectLst/>
                <a:hlinkClick r:id="rId4"/>
              </a:rPr>
              <a:t>https://www.typescriptlang.org/docs/handbook/basic-types.html</a:t>
            </a:r>
            <a:endParaRPr lang="en-US" dirty="0">
              <a:effectLst/>
            </a:endParaRPr>
          </a:p>
          <a:p>
            <a:r>
              <a:rPr lang="en-US" dirty="0">
                <a:effectLst/>
              </a:rPr>
              <a:t>Samples for future reading (some used in this presentation!): </a:t>
            </a:r>
            <a:r>
              <a:rPr lang="en-US" dirty="0">
                <a:effectLst/>
                <a:hlinkClick r:id="rId5"/>
              </a:rPr>
              <a:t>https://github.com/microsoft/TypeScriptSamples</a:t>
            </a:r>
            <a:endParaRPr lang="en-US" dirty="0">
              <a:effectLst/>
            </a:endParaRPr>
          </a:p>
          <a:p>
            <a:r>
              <a:rPr lang="en-US" dirty="0">
                <a:effectLst/>
              </a:rPr>
              <a:t>TypeScript Do's and </a:t>
            </a:r>
            <a:r>
              <a:rPr lang="en-US" dirty="0" err="1">
                <a:effectLst/>
              </a:rPr>
              <a:t>Don't's</a:t>
            </a:r>
            <a:r>
              <a:rPr lang="en-US" dirty="0">
                <a:effectLst/>
              </a:rPr>
              <a:t>: </a:t>
            </a:r>
            <a:r>
              <a:rPr lang="en-US" dirty="0">
                <a:effectLst/>
                <a:hlinkClick r:id="rId6"/>
              </a:rPr>
              <a:t>https://www.typescriptlang.org/docs/handbook/declaration-files/do-s-and-don-ts.html#general-types</a:t>
            </a:r>
            <a:endParaRPr lang="en-US" dirty="0">
              <a:effectLst/>
            </a:endParaRPr>
          </a:p>
        </p:txBody>
      </p:sp>
    </p:spTree>
    <p:extLst>
      <p:ext uri="{BB962C8B-B14F-4D97-AF65-F5344CB8AC3E}">
        <p14:creationId xmlns:p14="http://schemas.microsoft.com/office/powerpoint/2010/main" val="3393129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9783-0AE7-48FC-AFB2-C2D718B94FF7}"/>
              </a:ext>
            </a:extLst>
          </p:cNvPr>
          <p:cNvSpPr>
            <a:spLocks noGrp="1"/>
          </p:cNvSpPr>
          <p:nvPr>
            <p:ph type="title"/>
          </p:nvPr>
        </p:nvSpPr>
        <p:spPr/>
        <p:txBody>
          <a:bodyPr/>
          <a:lstStyle/>
          <a:p>
            <a:r>
              <a:rPr lang="en-US" dirty="0"/>
              <a:t>Additional Resources, React Specific</a:t>
            </a:r>
          </a:p>
        </p:txBody>
      </p:sp>
      <p:sp>
        <p:nvSpPr>
          <p:cNvPr id="3" name="Content Placeholder 2">
            <a:extLst>
              <a:ext uri="{FF2B5EF4-FFF2-40B4-BE49-F238E27FC236}">
                <a16:creationId xmlns:a16="http://schemas.microsoft.com/office/drawing/2014/main" id="{9E47C2F9-35D5-46D3-9DE7-63956E2FA0E7}"/>
              </a:ext>
            </a:extLst>
          </p:cNvPr>
          <p:cNvSpPr>
            <a:spLocks noGrp="1"/>
          </p:cNvSpPr>
          <p:nvPr>
            <p:ph idx="1"/>
          </p:nvPr>
        </p:nvSpPr>
        <p:spPr/>
        <p:txBody>
          <a:bodyPr/>
          <a:lstStyle/>
          <a:p>
            <a:r>
              <a:rPr lang="en-US" dirty="0">
                <a:effectLst/>
              </a:rPr>
              <a:t>React-typescript-</a:t>
            </a:r>
            <a:r>
              <a:rPr lang="en-US" dirty="0" err="1">
                <a:effectLst/>
              </a:rPr>
              <a:t>cheatsheet</a:t>
            </a:r>
            <a:r>
              <a:rPr lang="en-US" dirty="0">
                <a:effectLst/>
              </a:rPr>
              <a:t>: </a:t>
            </a:r>
            <a:r>
              <a:rPr lang="en-US" dirty="0">
                <a:effectLst/>
                <a:hlinkClick r:id="rId3"/>
              </a:rPr>
              <a:t>https://github.com/typescript-cheatsheets/react-typescript-cheatsheet#reacttypescript-cheatsheets</a:t>
            </a:r>
            <a:endParaRPr lang="en-US" dirty="0">
              <a:effectLst/>
            </a:endParaRPr>
          </a:p>
          <a:p>
            <a:r>
              <a:rPr lang="en-US" dirty="0">
                <a:effectLst/>
              </a:rPr>
              <a:t>TypeScript React Starter </a:t>
            </a:r>
            <a:r>
              <a:rPr lang="en-US" dirty="0">
                <a:effectLst/>
                <a:hlinkClick r:id="rId4"/>
              </a:rPr>
              <a:t>https://github.com/Microsoft/TypeScript-React-Starter/blob/master/tsconfig.json</a:t>
            </a:r>
            <a:endParaRPr lang="en-US" dirty="0">
              <a:effectLst/>
            </a:endParaRPr>
          </a:p>
          <a:p>
            <a:endParaRPr lang="en-US" dirty="0"/>
          </a:p>
        </p:txBody>
      </p:sp>
      <p:pic>
        <p:nvPicPr>
          <p:cNvPr id="5" name="Picture 4" descr="A person smiling for the camera&#10;&#10;Description automatically generated">
            <a:extLst>
              <a:ext uri="{FF2B5EF4-FFF2-40B4-BE49-F238E27FC236}">
                <a16:creationId xmlns:a16="http://schemas.microsoft.com/office/drawing/2014/main" id="{E7A92401-571D-4D58-8B3A-210BB06D7A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762798"/>
            <a:ext cx="4605336" cy="2709437"/>
          </a:xfrm>
          <a:prstGeom prst="rect">
            <a:avLst/>
          </a:prstGeom>
        </p:spPr>
      </p:pic>
    </p:spTree>
    <p:extLst>
      <p:ext uri="{BB962C8B-B14F-4D97-AF65-F5344CB8AC3E}">
        <p14:creationId xmlns:p14="http://schemas.microsoft.com/office/powerpoint/2010/main" val="1503569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A Quick Overview</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4006354968"/>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97822-48A6-40DE-B88F-96EAFCF7A5FE}"/>
              </a:ext>
            </a:extLst>
          </p:cNvPr>
          <p:cNvSpPr>
            <a:spLocks noGrp="1"/>
          </p:cNvSpPr>
          <p:nvPr>
            <p:ph type="title"/>
          </p:nvPr>
        </p:nvSpPr>
        <p:spPr/>
        <p:txBody>
          <a:bodyPr/>
          <a:lstStyle/>
          <a:p>
            <a:r>
              <a:rPr lang="en-US" dirty="0"/>
              <a:t>Thank You! Questions or Feedback?</a:t>
            </a:r>
          </a:p>
        </p:txBody>
      </p:sp>
      <p:pic>
        <p:nvPicPr>
          <p:cNvPr id="5" name="Content Placeholder 4" descr="A picture containing outdoor, grass, building, small&#10;&#10;Description automatically generated">
            <a:extLst>
              <a:ext uri="{FF2B5EF4-FFF2-40B4-BE49-F238E27FC236}">
                <a16:creationId xmlns:a16="http://schemas.microsoft.com/office/drawing/2014/main" id="{F344E80E-8232-4BC5-AB36-77A46F8B9D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86077" y="2414375"/>
            <a:ext cx="3010320" cy="3038899"/>
          </a:xfrm>
        </p:spPr>
      </p:pic>
    </p:spTree>
    <p:extLst>
      <p:ext uri="{BB962C8B-B14F-4D97-AF65-F5344CB8AC3E}">
        <p14:creationId xmlns:p14="http://schemas.microsoft.com/office/powerpoint/2010/main" val="2179898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98C8-44B6-4D1A-AE45-BAFC1118D712}"/>
              </a:ext>
            </a:extLst>
          </p:cNvPr>
          <p:cNvSpPr>
            <a:spLocks noGrp="1"/>
          </p:cNvSpPr>
          <p:nvPr>
            <p:ph type="title"/>
          </p:nvPr>
        </p:nvSpPr>
        <p:spPr/>
        <p:txBody>
          <a:bodyPr/>
          <a:lstStyle/>
          <a:p>
            <a:r>
              <a:rPr lang="en-US" dirty="0"/>
              <a:t>Goals of this presentation</a:t>
            </a:r>
          </a:p>
        </p:txBody>
      </p:sp>
      <p:sp>
        <p:nvSpPr>
          <p:cNvPr id="3" name="Content Placeholder 2">
            <a:extLst>
              <a:ext uri="{FF2B5EF4-FFF2-40B4-BE49-F238E27FC236}">
                <a16:creationId xmlns:a16="http://schemas.microsoft.com/office/drawing/2014/main" id="{C45FF8FE-76A7-4EB9-9794-3664ADA8E6EF}"/>
              </a:ext>
            </a:extLst>
          </p:cNvPr>
          <p:cNvSpPr>
            <a:spLocks noGrp="1"/>
          </p:cNvSpPr>
          <p:nvPr>
            <p:ph idx="1"/>
          </p:nvPr>
        </p:nvSpPr>
        <p:spPr/>
        <p:txBody>
          <a:bodyPr/>
          <a:lstStyle/>
          <a:p>
            <a:r>
              <a:rPr lang="en-US" dirty="0"/>
              <a:t>Demystify TypeScript for the entire team</a:t>
            </a:r>
          </a:p>
          <a:p>
            <a:r>
              <a:rPr lang="en-US" dirty="0"/>
              <a:t>Evaluate pros/cons</a:t>
            </a:r>
          </a:p>
          <a:p>
            <a:r>
              <a:rPr lang="en-US" dirty="0"/>
              <a:t>Discuss some practical examples and application</a:t>
            </a:r>
          </a:p>
          <a:p>
            <a:r>
              <a:rPr lang="en-US" dirty="0"/>
              <a:t>Practice my technical speaking/presenting skills!</a:t>
            </a:r>
          </a:p>
          <a:p>
            <a:r>
              <a:rPr lang="en-US" dirty="0"/>
              <a:t>Warning – there are some memes in this presentation</a:t>
            </a:r>
          </a:p>
        </p:txBody>
      </p:sp>
      <p:pic>
        <p:nvPicPr>
          <p:cNvPr id="5" name="Picture 4" descr="A picture containing drawing&#10;&#10;Description automatically generated">
            <a:extLst>
              <a:ext uri="{FF2B5EF4-FFF2-40B4-BE49-F238E27FC236}">
                <a16:creationId xmlns:a16="http://schemas.microsoft.com/office/drawing/2014/main" id="{979D6D04-1D51-45DB-851E-208519E0FB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7750" y="3533856"/>
            <a:ext cx="3186416" cy="2914490"/>
          </a:xfrm>
          <a:prstGeom prst="rect">
            <a:avLst/>
          </a:prstGeom>
        </p:spPr>
      </p:pic>
    </p:spTree>
    <p:extLst>
      <p:ext uri="{BB962C8B-B14F-4D97-AF65-F5344CB8AC3E}">
        <p14:creationId xmlns:p14="http://schemas.microsoft.com/office/powerpoint/2010/main" val="160404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7EB4C-317A-4C7F-A996-2EAAA13B2E4C}"/>
              </a:ext>
            </a:extLst>
          </p:cNvPr>
          <p:cNvSpPr>
            <a:spLocks noGrp="1"/>
          </p:cNvSpPr>
          <p:nvPr>
            <p:ph type="title"/>
          </p:nvPr>
        </p:nvSpPr>
        <p:spPr>
          <a:xfrm>
            <a:off x="913795" y="609600"/>
            <a:ext cx="10353762" cy="1261872"/>
          </a:xfrm>
          <a:prstGeom prst="rect">
            <a:avLst/>
          </a:prstGeom>
          <a:effectLst>
            <a:outerShdw blurRad="25400" dir="17880000">
              <a:srgbClr val="000000">
                <a:alpha val="46000"/>
              </a:srgbClr>
            </a:outerShdw>
          </a:effectLst>
        </p:spPr>
        <p:txBody>
          <a:bodyPr anchor="ctr">
            <a:normAutofit/>
          </a:bodyPr>
          <a:lstStyle/>
          <a:p>
            <a:r>
              <a:rPr lang="en-US" dirty="0"/>
              <a:t>What is everyone’s TypeScript Knowledge?</a:t>
            </a:r>
          </a:p>
        </p:txBody>
      </p:sp>
      <p:sp>
        <p:nvSpPr>
          <p:cNvPr id="3" name="Content Placeholder 2">
            <a:extLst>
              <a:ext uri="{FF2B5EF4-FFF2-40B4-BE49-F238E27FC236}">
                <a16:creationId xmlns:a16="http://schemas.microsoft.com/office/drawing/2014/main" id="{114B2AB6-8C06-4A9F-94F2-F01ADC68073A}"/>
              </a:ext>
            </a:extLst>
          </p:cNvPr>
          <p:cNvSpPr>
            <a:spLocks noGrp="1"/>
          </p:cNvSpPr>
          <p:nvPr>
            <p:ph sz="half" idx="1"/>
          </p:nvPr>
        </p:nvSpPr>
        <p:spPr>
          <a:xfrm>
            <a:off x="913795" y="2076450"/>
            <a:ext cx="4856841" cy="3622671"/>
          </a:xfrm>
          <a:prstGeom prst="rect">
            <a:avLst/>
          </a:prstGeom>
          <a:effectLst>
            <a:outerShdw blurRad="25400" dir="17880000">
              <a:srgbClr val="000000">
                <a:alpha val="46000"/>
              </a:srgbClr>
            </a:outerShdw>
          </a:effectLst>
        </p:spPr>
        <p:txBody>
          <a:bodyPr anchor="t">
            <a:normAutofit/>
          </a:bodyPr>
          <a:lstStyle/>
          <a:p>
            <a:r>
              <a:rPr lang="en-US" dirty="0"/>
              <a:t>Heard of it before?</a:t>
            </a:r>
          </a:p>
          <a:p>
            <a:r>
              <a:rPr lang="en-US" dirty="0"/>
              <a:t>How it relates to JavaScript?</a:t>
            </a:r>
          </a:p>
          <a:p>
            <a:r>
              <a:rPr lang="en-US" dirty="0"/>
              <a:t>Pros/Cons?</a:t>
            </a:r>
          </a:p>
        </p:txBody>
      </p:sp>
      <p:pic>
        <p:nvPicPr>
          <p:cNvPr id="7" name="Picture Placeholder 6" descr="A picture containing window&#10;&#10;Description automatically generated">
            <a:extLst>
              <a:ext uri="{FF2B5EF4-FFF2-40B4-BE49-F238E27FC236}">
                <a16:creationId xmlns:a16="http://schemas.microsoft.com/office/drawing/2014/main" id="{6169E382-9E8B-4225-839B-8A96DEBEB836}"/>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t="10834" r="-1" b="6289"/>
          <a:stretch/>
        </p:blipFill>
        <p:spPr>
          <a:xfrm>
            <a:off x="6410716" y="2076451"/>
            <a:ext cx="4856841" cy="3622672"/>
          </a:xfrm>
          <a:prstGeom prst="rect">
            <a:avLst/>
          </a:prstGeom>
          <a:noFill/>
        </p:spPr>
      </p:pic>
    </p:spTree>
    <p:extLst>
      <p:ext uri="{BB962C8B-B14F-4D97-AF65-F5344CB8AC3E}">
        <p14:creationId xmlns:p14="http://schemas.microsoft.com/office/powerpoint/2010/main" val="4226207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B719F3B-EE5A-4F3A-8143-DC09F916C477}"/>
              </a:ext>
            </a:extLst>
          </p:cNvPr>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anchor="ctr">
            <a:normAutofit fontScale="90000"/>
          </a:bodyPr>
          <a:lstStyle/>
          <a:p>
            <a:r>
              <a:rPr lang="en-US" dirty="0"/>
              <a:t>Syntactical Superset of </a:t>
            </a:r>
            <a:r>
              <a:rPr lang="en-US" dirty="0" err="1"/>
              <a:t>Javascript</a:t>
            </a:r>
            <a:r>
              <a:rPr lang="en-US" dirty="0"/>
              <a:t> (ECMAScript)</a:t>
            </a:r>
          </a:p>
        </p:txBody>
      </p:sp>
      <p:pic>
        <p:nvPicPr>
          <p:cNvPr id="6" name="Picture Placeholder 5" descr="A picture containing room&#10;&#10;Description automatically generated">
            <a:extLst>
              <a:ext uri="{FF2B5EF4-FFF2-40B4-BE49-F238E27FC236}">
                <a16:creationId xmlns:a16="http://schemas.microsoft.com/office/drawing/2014/main" id="{C276ED82-A305-48F8-969A-AFC63051E3D3}"/>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tretch/>
        </p:blipFill>
        <p:spPr>
          <a:xfrm>
            <a:off x="4233301" y="2076450"/>
            <a:ext cx="3714749" cy="3714749"/>
          </a:xfrm>
          <a:prstGeom prst="rect">
            <a:avLst/>
          </a:prstGeom>
          <a:noFill/>
        </p:spPr>
      </p:pic>
    </p:spTree>
    <p:extLst>
      <p:ext uri="{BB962C8B-B14F-4D97-AF65-F5344CB8AC3E}">
        <p14:creationId xmlns:p14="http://schemas.microsoft.com/office/powerpoint/2010/main" val="833713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87CC-5FF4-4066-B180-DE2FB034C052}"/>
              </a:ext>
            </a:extLst>
          </p:cNvPr>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anchor="ctr">
            <a:normAutofit/>
          </a:bodyPr>
          <a:lstStyle/>
          <a:p>
            <a:r>
              <a:rPr lang="en-US" dirty="0"/>
              <a:t>Is it worth?</a:t>
            </a:r>
          </a:p>
        </p:txBody>
      </p:sp>
      <p:sp>
        <p:nvSpPr>
          <p:cNvPr id="9" name="Text Placeholder 2">
            <a:extLst>
              <a:ext uri="{FF2B5EF4-FFF2-40B4-BE49-F238E27FC236}">
                <a16:creationId xmlns:a16="http://schemas.microsoft.com/office/drawing/2014/main" id="{8E672679-E661-4FAC-BA4A-4252C6662BF8}"/>
              </a:ext>
            </a:extLst>
          </p:cNvPr>
          <p:cNvSpPr>
            <a:spLocks noGrp="1"/>
          </p:cNvSpPr>
          <p:nvPr>
            <p:ph type="body" idx="1"/>
          </p:nvPr>
        </p:nvSpPr>
        <p:spPr>
          <a:xfrm>
            <a:off x="1046013" y="1855153"/>
            <a:ext cx="4764764" cy="692494"/>
          </a:xfrm>
        </p:spPr>
        <p:txBody>
          <a:bodyPr/>
          <a:lstStyle/>
          <a:p>
            <a:r>
              <a:rPr lang="en-US" sz="2800" dirty="0"/>
              <a:t>Totally, it’s the bees knees!</a:t>
            </a:r>
          </a:p>
        </p:txBody>
      </p:sp>
      <p:sp>
        <p:nvSpPr>
          <p:cNvPr id="3" name="Content Placeholder 2">
            <a:extLst>
              <a:ext uri="{FF2B5EF4-FFF2-40B4-BE49-F238E27FC236}">
                <a16:creationId xmlns:a16="http://schemas.microsoft.com/office/drawing/2014/main" id="{74119558-46B5-4BBA-912F-859E4E8AC912}"/>
              </a:ext>
            </a:extLst>
          </p:cNvPr>
          <p:cNvSpPr>
            <a:spLocks noGrp="1"/>
          </p:cNvSpPr>
          <p:nvPr>
            <p:ph sz="half" idx="2"/>
          </p:nvPr>
        </p:nvSpPr>
        <p:spPr>
          <a:xfrm>
            <a:off x="1046013" y="2702103"/>
            <a:ext cx="4764764" cy="3043533"/>
          </a:xfrm>
          <a:prstGeom prst="rect">
            <a:avLst/>
          </a:prstGeom>
          <a:effectLst>
            <a:outerShdw blurRad="25400" dir="17880000">
              <a:srgbClr val="000000">
                <a:alpha val="46000"/>
              </a:srgbClr>
            </a:outerShdw>
          </a:effectLst>
        </p:spPr>
        <p:txBody>
          <a:bodyPr anchor="t">
            <a:normAutofit/>
          </a:bodyPr>
          <a:lstStyle/>
          <a:p>
            <a:pPr fontAlgn="ctr"/>
            <a:r>
              <a:rPr lang="en-US" dirty="0">
                <a:effectLst/>
              </a:rPr>
              <a:t>Type safety / Compile-time errors</a:t>
            </a:r>
          </a:p>
          <a:p>
            <a:pPr fontAlgn="ctr"/>
            <a:r>
              <a:rPr lang="en-US" dirty="0">
                <a:effectLst/>
              </a:rPr>
              <a:t>Improvements to </a:t>
            </a:r>
            <a:r>
              <a:rPr lang="en-US" dirty="0" err="1">
                <a:effectLst/>
              </a:rPr>
              <a:t>Intellisense</a:t>
            </a:r>
            <a:r>
              <a:rPr lang="en-US" dirty="0">
                <a:effectLst/>
              </a:rPr>
              <a:t> / Autocomplete / Code Navigation (you get these to some extent in </a:t>
            </a:r>
            <a:r>
              <a:rPr lang="en-US" dirty="0" err="1">
                <a:effectLst/>
              </a:rPr>
              <a:t>VSCode</a:t>
            </a:r>
            <a:r>
              <a:rPr lang="en-US" dirty="0">
                <a:effectLst/>
              </a:rPr>
              <a:t> with just JS, to be fair)</a:t>
            </a:r>
          </a:p>
          <a:p>
            <a:pPr fontAlgn="ctr"/>
            <a:r>
              <a:rPr lang="en-US" dirty="0">
                <a:effectLst/>
              </a:rPr>
              <a:t>More readable code, usually</a:t>
            </a:r>
          </a:p>
          <a:p>
            <a:r>
              <a:rPr lang="en-US" dirty="0"/>
              <a:t>JS files can be renamed to TS files and typed gradually (unless </a:t>
            </a:r>
            <a:r>
              <a:rPr lang="en-US" sz="1400" dirty="0">
                <a:solidFill>
                  <a:srgbClr val="DDA147"/>
                </a:solidFill>
                <a:latin typeface="Consolas" panose="020B0609020204030204" pitchFamily="49" charset="0"/>
              </a:rPr>
              <a:t>--</a:t>
            </a:r>
            <a:r>
              <a:rPr lang="en-US" sz="1400" dirty="0" err="1">
                <a:solidFill>
                  <a:srgbClr val="DDA147"/>
                </a:solidFill>
                <a:latin typeface="Consolas" panose="020B0609020204030204" pitchFamily="49" charset="0"/>
              </a:rPr>
              <a:t>noImplicitAny</a:t>
            </a:r>
            <a:r>
              <a:rPr lang="en-US" dirty="0">
                <a:solidFill>
                  <a:srgbClr val="DDA147"/>
                </a:solidFill>
              </a:rPr>
              <a:t> </a:t>
            </a:r>
            <a:r>
              <a:rPr lang="en-US" dirty="0"/>
              <a:t>flag is enabled in </a:t>
            </a:r>
            <a:r>
              <a:rPr lang="en-US" dirty="0" err="1"/>
              <a:t>tsconfig</a:t>
            </a:r>
            <a:r>
              <a:rPr lang="en-US" dirty="0"/>
              <a:t>)</a:t>
            </a:r>
          </a:p>
        </p:txBody>
      </p:sp>
      <p:pic>
        <p:nvPicPr>
          <p:cNvPr id="12" name="Content Placeholder 11" descr="A picture containing person, photo, cellphone, phone&#10;&#10;Description automatically generated">
            <a:extLst>
              <a:ext uri="{FF2B5EF4-FFF2-40B4-BE49-F238E27FC236}">
                <a16:creationId xmlns:a16="http://schemas.microsoft.com/office/drawing/2014/main" id="{E5A35B74-3DED-4927-8F67-B8E90D011650}"/>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973886" y="2029949"/>
            <a:ext cx="3522663" cy="3522663"/>
          </a:xfrm>
        </p:spPr>
      </p:pic>
    </p:spTree>
    <p:extLst>
      <p:ext uri="{BB962C8B-B14F-4D97-AF65-F5344CB8AC3E}">
        <p14:creationId xmlns:p14="http://schemas.microsoft.com/office/powerpoint/2010/main" val="1032349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87CC-5FF4-4066-B180-DE2FB034C052}"/>
              </a:ext>
            </a:extLst>
          </p:cNvPr>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anchor="ctr">
            <a:normAutofit/>
          </a:bodyPr>
          <a:lstStyle/>
          <a:p>
            <a:r>
              <a:rPr lang="en-US" dirty="0"/>
              <a:t>Is it worth?</a:t>
            </a:r>
          </a:p>
        </p:txBody>
      </p:sp>
      <p:sp>
        <p:nvSpPr>
          <p:cNvPr id="11" name="Text Placeholder 4">
            <a:extLst>
              <a:ext uri="{FF2B5EF4-FFF2-40B4-BE49-F238E27FC236}">
                <a16:creationId xmlns:a16="http://schemas.microsoft.com/office/drawing/2014/main" id="{A35609EC-D361-4371-8B2B-5B5FD63660DF}"/>
              </a:ext>
            </a:extLst>
          </p:cNvPr>
          <p:cNvSpPr>
            <a:spLocks noGrp="1"/>
          </p:cNvSpPr>
          <p:nvPr>
            <p:ph type="body" sz="quarter" idx="3"/>
          </p:nvPr>
        </p:nvSpPr>
        <p:spPr>
          <a:xfrm>
            <a:off x="6363166" y="1855152"/>
            <a:ext cx="4779582" cy="692495"/>
          </a:xfrm>
        </p:spPr>
        <p:txBody>
          <a:bodyPr/>
          <a:lstStyle/>
          <a:p>
            <a:r>
              <a:rPr lang="en-US" sz="2800" dirty="0"/>
              <a:t>I </a:t>
            </a:r>
            <a:r>
              <a:rPr lang="en-US" sz="2800" dirty="0" err="1"/>
              <a:t>dunno</a:t>
            </a:r>
            <a:r>
              <a:rPr lang="en-US" sz="2800" dirty="0"/>
              <a:t>, it has downsides…</a:t>
            </a:r>
          </a:p>
        </p:txBody>
      </p:sp>
      <p:sp>
        <p:nvSpPr>
          <p:cNvPr id="4" name="Content Placeholder 3">
            <a:extLst>
              <a:ext uri="{FF2B5EF4-FFF2-40B4-BE49-F238E27FC236}">
                <a16:creationId xmlns:a16="http://schemas.microsoft.com/office/drawing/2014/main" id="{3C42B296-BEAF-43C6-910F-7CF851C66BBE}"/>
              </a:ext>
            </a:extLst>
          </p:cNvPr>
          <p:cNvSpPr>
            <a:spLocks noGrp="1"/>
          </p:cNvSpPr>
          <p:nvPr>
            <p:ph sz="quarter" idx="4"/>
          </p:nvPr>
        </p:nvSpPr>
        <p:spPr>
          <a:xfrm>
            <a:off x="6363167" y="2702103"/>
            <a:ext cx="4779581" cy="3043533"/>
          </a:xfrm>
          <a:prstGeom prst="rect">
            <a:avLst/>
          </a:prstGeom>
          <a:effectLst>
            <a:outerShdw blurRad="25400" dir="17880000">
              <a:srgbClr val="000000">
                <a:alpha val="46000"/>
              </a:srgbClr>
            </a:outerShdw>
          </a:effectLst>
        </p:spPr>
        <p:txBody>
          <a:bodyPr anchor="t">
            <a:normAutofit/>
          </a:bodyPr>
          <a:lstStyle/>
          <a:p>
            <a:pPr fontAlgn="ctr"/>
            <a:r>
              <a:rPr lang="en-US" dirty="0">
                <a:effectLst/>
              </a:rPr>
              <a:t>Higher learning curve</a:t>
            </a:r>
          </a:p>
          <a:p>
            <a:pPr fontAlgn="ctr"/>
            <a:r>
              <a:rPr lang="en-US" dirty="0">
                <a:effectLst/>
              </a:rPr>
              <a:t>More code (type </a:t>
            </a:r>
            <a:r>
              <a:rPr lang="en-US" dirty="0" err="1">
                <a:effectLst/>
              </a:rPr>
              <a:t>defs</a:t>
            </a:r>
            <a:r>
              <a:rPr lang="en-US" dirty="0">
                <a:effectLst/>
              </a:rPr>
              <a:t>)</a:t>
            </a:r>
          </a:p>
          <a:p>
            <a:pPr fontAlgn="ctr"/>
            <a:r>
              <a:rPr lang="en-US" dirty="0">
                <a:effectLst/>
              </a:rPr>
              <a:t>Takes time to add types</a:t>
            </a:r>
          </a:p>
          <a:p>
            <a:pPr fontAlgn="ctr"/>
            <a:r>
              <a:rPr lang="en-US" dirty="0">
                <a:effectLst/>
              </a:rPr>
              <a:t>More time to set up (but I've already done this)</a:t>
            </a:r>
          </a:p>
          <a:p>
            <a:pPr fontAlgn="ctr"/>
            <a:r>
              <a:rPr lang="en-US" dirty="0">
                <a:effectLst/>
              </a:rPr>
              <a:t>More time to build (though with create-react-app &amp; react-scripts, our build &amp; dev commands remain the same)</a:t>
            </a:r>
          </a:p>
          <a:p>
            <a:endParaRPr lang="en-US" dirty="0"/>
          </a:p>
        </p:txBody>
      </p:sp>
      <p:pic>
        <p:nvPicPr>
          <p:cNvPr id="12" name="Content Placeholder 11" descr="A picture containing person, man, sign, photo&#10;&#10;Description automatically generated">
            <a:extLst>
              <a:ext uri="{FF2B5EF4-FFF2-40B4-BE49-F238E27FC236}">
                <a16:creationId xmlns:a16="http://schemas.microsoft.com/office/drawing/2014/main" id="{0BA809D5-78F6-4378-89D2-840EC57A761A}"/>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106199" y="2090447"/>
            <a:ext cx="4665485" cy="3197516"/>
          </a:xfrm>
        </p:spPr>
      </p:pic>
    </p:spTree>
    <p:extLst>
      <p:ext uri="{BB962C8B-B14F-4D97-AF65-F5344CB8AC3E}">
        <p14:creationId xmlns:p14="http://schemas.microsoft.com/office/powerpoint/2010/main" val="2774399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97ADF-461F-4842-8819-C6455A411FAC}"/>
              </a:ext>
            </a:extLst>
          </p:cNvPr>
          <p:cNvSpPr>
            <a:spLocks noGrp="1"/>
          </p:cNvSpPr>
          <p:nvPr>
            <p:ph type="title"/>
          </p:nvPr>
        </p:nvSpPr>
        <p:spPr>
          <a:xfrm>
            <a:off x="566737" y="419100"/>
            <a:ext cx="11058525" cy="1261872"/>
          </a:xfrm>
          <a:prstGeom prst="rect">
            <a:avLst/>
          </a:prstGeom>
          <a:effectLst>
            <a:outerShdw blurRad="25400" dir="17880000">
              <a:srgbClr val="000000">
                <a:alpha val="46000"/>
              </a:srgbClr>
            </a:outerShdw>
          </a:effectLst>
        </p:spPr>
        <p:txBody>
          <a:bodyPr anchor="ctr">
            <a:normAutofit/>
          </a:bodyPr>
          <a:lstStyle/>
          <a:p>
            <a:r>
              <a:rPr lang="en-US" dirty="0"/>
              <a:t>Tell me more about these Types…</a:t>
            </a:r>
          </a:p>
        </p:txBody>
      </p:sp>
      <p:sp>
        <p:nvSpPr>
          <p:cNvPr id="3" name="Content Placeholder 2">
            <a:extLst>
              <a:ext uri="{FF2B5EF4-FFF2-40B4-BE49-F238E27FC236}">
                <a16:creationId xmlns:a16="http://schemas.microsoft.com/office/drawing/2014/main" id="{88D31B19-E6B3-4258-8B64-C7499E56955A}"/>
              </a:ext>
            </a:extLst>
          </p:cNvPr>
          <p:cNvSpPr>
            <a:spLocks noGrp="1"/>
          </p:cNvSpPr>
          <p:nvPr>
            <p:ph sz="half" idx="1"/>
          </p:nvPr>
        </p:nvSpPr>
        <p:spPr>
          <a:xfrm>
            <a:off x="566738" y="1680972"/>
            <a:ext cx="5995988" cy="4757928"/>
          </a:xfrm>
          <a:prstGeom prst="rect">
            <a:avLst/>
          </a:prstGeom>
          <a:effectLst>
            <a:outerShdw blurRad="25400" dir="17880000">
              <a:srgbClr val="000000">
                <a:alpha val="46000"/>
              </a:srgbClr>
            </a:outerShdw>
          </a:effectLst>
        </p:spPr>
        <p:txBody>
          <a:bodyPr anchor="t">
            <a:normAutofit fontScale="92500" lnSpcReduction="10000"/>
          </a:bodyPr>
          <a:lstStyle/>
          <a:p>
            <a:pPr fontAlgn="ctr">
              <a:lnSpc>
                <a:spcPct val="90000"/>
              </a:lnSpc>
            </a:pPr>
            <a:r>
              <a:rPr lang="en-US" sz="2000" dirty="0">
                <a:effectLst/>
              </a:rPr>
              <a:t>Docs: </a:t>
            </a:r>
            <a:r>
              <a:rPr lang="en-US" sz="2000" dirty="0">
                <a:hlinkClick r:id="rId4"/>
              </a:rPr>
              <a:t>http://www.typescriptlang.org/docs/handbook/basic-types.html</a:t>
            </a:r>
            <a:endParaRPr lang="en-US" sz="2000" dirty="0">
              <a:effectLst/>
            </a:endParaRPr>
          </a:p>
          <a:p>
            <a:pPr fontAlgn="ctr">
              <a:lnSpc>
                <a:spcPct val="90000"/>
              </a:lnSpc>
            </a:pPr>
            <a:r>
              <a:rPr lang="en-US" sz="2000" dirty="0">
                <a:effectLst/>
              </a:rPr>
              <a:t>Shares types you likely know from JavaScript:</a:t>
            </a:r>
          </a:p>
          <a:p>
            <a:pPr lvl="1" fontAlgn="ctr">
              <a:lnSpc>
                <a:spcPct val="90000"/>
              </a:lnSpc>
            </a:pPr>
            <a:r>
              <a:rPr lang="en-US" sz="2000" dirty="0">
                <a:effectLst/>
              </a:rPr>
              <a:t>Boolean</a:t>
            </a:r>
          </a:p>
          <a:p>
            <a:pPr lvl="1" fontAlgn="ctr">
              <a:lnSpc>
                <a:spcPct val="90000"/>
              </a:lnSpc>
            </a:pPr>
            <a:r>
              <a:rPr lang="en-US" sz="2000" dirty="0">
                <a:effectLst/>
              </a:rPr>
              <a:t>Number</a:t>
            </a:r>
          </a:p>
          <a:p>
            <a:pPr lvl="1" fontAlgn="ctr">
              <a:lnSpc>
                <a:spcPct val="90000"/>
              </a:lnSpc>
            </a:pPr>
            <a:r>
              <a:rPr lang="en-US" sz="2000" dirty="0">
                <a:effectLst/>
              </a:rPr>
              <a:t>String</a:t>
            </a:r>
          </a:p>
          <a:p>
            <a:pPr lvl="1" fontAlgn="ctr">
              <a:lnSpc>
                <a:spcPct val="90000"/>
              </a:lnSpc>
            </a:pPr>
            <a:r>
              <a:rPr lang="en-US" sz="2000" dirty="0">
                <a:effectLst/>
              </a:rPr>
              <a:t>Object (non-primitive) – </a:t>
            </a:r>
            <a:r>
              <a:rPr lang="en-US" sz="1400" dirty="0">
                <a:solidFill>
                  <a:srgbClr val="DDA147"/>
                </a:solidFill>
                <a:effectLst/>
                <a:latin typeface="Consolas" panose="020B0609020204030204" pitchFamily="49" charset="0"/>
              </a:rPr>
              <a:t>{}</a:t>
            </a:r>
          </a:p>
          <a:p>
            <a:pPr lvl="1" fontAlgn="ctr">
              <a:lnSpc>
                <a:spcPct val="90000"/>
              </a:lnSpc>
            </a:pPr>
            <a:r>
              <a:rPr lang="en-US" sz="2000" dirty="0">
                <a:effectLst/>
              </a:rPr>
              <a:t>Array (non-primitive) – </a:t>
            </a:r>
            <a:r>
              <a:rPr lang="en-US" sz="1400" dirty="0">
                <a:solidFill>
                  <a:srgbClr val="DDA147"/>
                </a:solidFill>
                <a:effectLst/>
                <a:latin typeface="Consolas" panose="020B0609020204030204" pitchFamily="49" charset="0"/>
              </a:rPr>
              <a:t>[]</a:t>
            </a:r>
          </a:p>
          <a:p>
            <a:pPr lvl="1" fontAlgn="ctr">
              <a:lnSpc>
                <a:spcPct val="90000"/>
              </a:lnSpc>
            </a:pPr>
            <a:r>
              <a:rPr lang="en-US" sz="2000" dirty="0">
                <a:effectLst/>
              </a:rPr>
              <a:t>Null and Undefined – special types that are not very useful alone. All other types can have these as values (if </a:t>
            </a:r>
            <a:r>
              <a:rPr lang="en-US" sz="1400" dirty="0">
                <a:solidFill>
                  <a:srgbClr val="DDA147"/>
                </a:solidFill>
                <a:effectLst/>
                <a:latin typeface="Consolas" panose="020B0609020204030204" pitchFamily="49" charset="0"/>
              </a:rPr>
              <a:t>--</a:t>
            </a:r>
            <a:r>
              <a:rPr lang="en-US" sz="1400" dirty="0" err="1">
                <a:solidFill>
                  <a:srgbClr val="DDA147"/>
                </a:solidFill>
                <a:effectLst/>
                <a:latin typeface="Consolas" panose="020B0609020204030204" pitchFamily="49" charset="0"/>
              </a:rPr>
              <a:t>strictNullChecks</a:t>
            </a:r>
            <a:r>
              <a:rPr lang="en-US" sz="2000" dirty="0">
                <a:effectLst/>
              </a:rPr>
              <a:t> flag is off… otherwise, you explicitly say if you want a nullable string by making the type a union type: </a:t>
            </a:r>
            <a:r>
              <a:rPr lang="en-US" sz="1400" dirty="0">
                <a:solidFill>
                  <a:srgbClr val="DDA147"/>
                </a:solidFill>
                <a:effectLst/>
                <a:latin typeface="Consolas" panose="020B0609020204030204" pitchFamily="49" charset="0"/>
              </a:rPr>
              <a:t>string | null | undefined</a:t>
            </a:r>
            <a:r>
              <a:rPr lang="en-US" sz="2000" dirty="0">
                <a:effectLst/>
              </a:rPr>
              <a:t>)</a:t>
            </a:r>
          </a:p>
          <a:p>
            <a:pPr lvl="1" fontAlgn="ctr">
              <a:lnSpc>
                <a:spcPct val="90000"/>
              </a:lnSpc>
            </a:pPr>
            <a:r>
              <a:rPr lang="en-US" sz="2000" dirty="0">
                <a:effectLst/>
              </a:rPr>
              <a:t>Union Types</a:t>
            </a:r>
          </a:p>
        </p:txBody>
      </p:sp>
      <p:pic>
        <p:nvPicPr>
          <p:cNvPr id="11" name="Content Placeholder 10" descr="A close up of a logo&#10;&#10;Description automatically generated">
            <a:extLst>
              <a:ext uri="{FF2B5EF4-FFF2-40B4-BE49-F238E27FC236}">
                <a16:creationId xmlns:a16="http://schemas.microsoft.com/office/drawing/2014/main" id="{605E2F7F-28A2-403F-9933-02068C16838F}"/>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6767512" y="1939072"/>
            <a:ext cx="4857750" cy="3535480"/>
          </a:xfrm>
        </p:spPr>
      </p:pic>
    </p:spTree>
    <p:extLst>
      <p:ext uri="{BB962C8B-B14F-4D97-AF65-F5344CB8AC3E}">
        <p14:creationId xmlns:p14="http://schemas.microsoft.com/office/powerpoint/2010/main" val="2171317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A4C1F-2579-49E0-A1DC-724D60AEA212}"/>
              </a:ext>
            </a:extLst>
          </p:cNvPr>
          <p:cNvSpPr>
            <a:spLocks noGrp="1"/>
          </p:cNvSpPr>
          <p:nvPr>
            <p:ph type="title"/>
          </p:nvPr>
        </p:nvSpPr>
        <p:spPr>
          <a:xfrm>
            <a:off x="913795" y="609600"/>
            <a:ext cx="10353762" cy="1261872"/>
          </a:xfrm>
          <a:prstGeom prst="rect">
            <a:avLst/>
          </a:prstGeom>
          <a:effectLst>
            <a:outerShdw blurRad="25400" dir="17880000">
              <a:srgbClr val="000000">
                <a:alpha val="46000"/>
              </a:srgbClr>
            </a:outerShdw>
          </a:effectLst>
        </p:spPr>
        <p:txBody>
          <a:bodyPr anchor="ctr">
            <a:normAutofit/>
          </a:bodyPr>
          <a:lstStyle/>
          <a:p>
            <a:r>
              <a:rPr lang="en-US" dirty="0"/>
              <a:t>Types introduced by TypeScript</a:t>
            </a:r>
          </a:p>
        </p:txBody>
      </p:sp>
      <p:pic>
        <p:nvPicPr>
          <p:cNvPr id="12" name="Content Placeholder 11">
            <a:extLst>
              <a:ext uri="{FF2B5EF4-FFF2-40B4-BE49-F238E27FC236}">
                <a16:creationId xmlns:a16="http://schemas.microsoft.com/office/drawing/2014/main" id="{2BAF4437-5392-4D67-B71F-E914CA5DC9D5}"/>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924442" y="1871472"/>
            <a:ext cx="3106440" cy="3622671"/>
          </a:xfrm>
          <a:prstGeom prst="rect">
            <a:avLst/>
          </a:prstGeom>
          <a:noFill/>
        </p:spPr>
      </p:pic>
      <p:sp>
        <p:nvSpPr>
          <p:cNvPr id="3" name="Content Placeholder 2">
            <a:extLst>
              <a:ext uri="{FF2B5EF4-FFF2-40B4-BE49-F238E27FC236}">
                <a16:creationId xmlns:a16="http://schemas.microsoft.com/office/drawing/2014/main" id="{244D05AF-F1D7-4F35-B17B-924C52C48010}"/>
              </a:ext>
            </a:extLst>
          </p:cNvPr>
          <p:cNvSpPr>
            <a:spLocks noGrp="1"/>
          </p:cNvSpPr>
          <p:nvPr>
            <p:ph sz="half" idx="2"/>
          </p:nvPr>
        </p:nvSpPr>
        <p:spPr>
          <a:xfrm>
            <a:off x="4648200" y="1871472"/>
            <a:ext cx="6619358" cy="4119753"/>
          </a:xfrm>
          <a:prstGeom prst="rect">
            <a:avLst/>
          </a:prstGeom>
          <a:effectLst>
            <a:outerShdw blurRad="25400" dir="17880000">
              <a:srgbClr val="000000">
                <a:alpha val="46000"/>
              </a:srgbClr>
            </a:outerShdw>
          </a:effectLst>
        </p:spPr>
        <p:txBody>
          <a:bodyPr anchor="t">
            <a:normAutofit/>
          </a:bodyPr>
          <a:lstStyle/>
          <a:p>
            <a:pPr fontAlgn="ctr">
              <a:lnSpc>
                <a:spcPct val="90000"/>
              </a:lnSpc>
            </a:pPr>
            <a:r>
              <a:rPr lang="en-US" sz="2000" b="1" dirty="0">
                <a:effectLst/>
              </a:rPr>
              <a:t>Tuple</a:t>
            </a:r>
            <a:r>
              <a:rPr lang="en-US" sz="2000" dirty="0">
                <a:effectLst/>
              </a:rPr>
              <a:t> (see example in docs)</a:t>
            </a:r>
          </a:p>
          <a:p>
            <a:pPr fontAlgn="ctr">
              <a:lnSpc>
                <a:spcPct val="90000"/>
              </a:lnSpc>
            </a:pPr>
            <a:r>
              <a:rPr lang="en-US" sz="2000" b="1" dirty="0" err="1">
                <a:effectLst/>
              </a:rPr>
              <a:t>Enum</a:t>
            </a:r>
            <a:r>
              <a:rPr lang="en-US" sz="2000" dirty="0">
                <a:effectLst/>
              </a:rPr>
              <a:t> - helps code readability, but also has some perks</a:t>
            </a:r>
          </a:p>
          <a:p>
            <a:pPr lvl="1" fontAlgn="ctr">
              <a:lnSpc>
                <a:spcPct val="90000"/>
              </a:lnSpc>
            </a:pPr>
            <a:r>
              <a:rPr lang="en-US" sz="1800" dirty="0">
                <a:effectLst/>
              </a:rPr>
              <a:t>String or Numeric Literal Types can be used instead</a:t>
            </a:r>
          </a:p>
          <a:p>
            <a:pPr fontAlgn="ctr">
              <a:lnSpc>
                <a:spcPct val="90000"/>
              </a:lnSpc>
            </a:pPr>
            <a:r>
              <a:rPr lang="en-US" sz="2000" b="1" dirty="0">
                <a:effectLst/>
              </a:rPr>
              <a:t>Any</a:t>
            </a:r>
            <a:r>
              <a:rPr lang="en-US" sz="2000" dirty="0">
                <a:effectLst/>
              </a:rPr>
              <a:t> - the fallback if we don't know the type (dynamic) or want to opt out for some reason – flexibility!</a:t>
            </a:r>
          </a:p>
          <a:p>
            <a:pPr lvl="1" fontAlgn="ctr">
              <a:lnSpc>
                <a:spcPct val="90000"/>
              </a:lnSpc>
            </a:pPr>
            <a:r>
              <a:rPr lang="en-US" sz="2000" dirty="0">
                <a:effectLst/>
              </a:rPr>
              <a:t>Allows us to work with existing JS, gradually move to fully-typed TS.</a:t>
            </a:r>
          </a:p>
          <a:p>
            <a:pPr fontAlgn="ctr">
              <a:lnSpc>
                <a:spcPct val="90000"/>
              </a:lnSpc>
            </a:pPr>
            <a:r>
              <a:rPr lang="en-US" sz="2000" b="1" dirty="0">
                <a:effectLst/>
              </a:rPr>
              <a:t>Void</a:t>
            </a:r>
            <a:r>
              <a:rPr lang="en-US" sz="2000" dirty="0">
                <a:effectLst/>
              </a:rPr>
              <a:t> - absence of having any type at all, typically seen as the return type of functions that don't return any value, e.g. </a:t>
            </a:r>
            <a:r>
              <a:rPr lang="en-US" sz="1600" dirty="0" err="1">
                <a:solidFill>
                  <a:srgbClr val="DDA147"/>
                </a:solidFill>
                <a:effectLst/>
                <a:latin typeface="Consolas" panose="020B0609020204030204" pitchFamily="49" charset="0"/>
              </a:rPr>
              <a:t>onButtonClick</a:t>
            </a:r>
            <a:r>
              <a:rPr lang="en-US" sz="1600" dirty="0">
                <a:solidFill>
                  <a:srgbClr val="DDA147"/>
                </a:solidFill>
                <a:effectLst/>
                <a:latin typeface="Consolas" panose="020B0609020204030204" pitchFamily="49" charset="0"/>
              </a:rPr>
              <a:t>: () =&gt; void;</a:t>
            </a:r>
          </a:p>
          <a:p>
            <a:pPr fontAlgn="ctr">
              <a:lnSpc>
                <a:spcPct val="90000"/>
              </a:lnSpc>
            </a:pPr>
            <a:r>
              <a:rPr lang="en-US" sz="2000" b="1" dirty="0">
                <a:effectLst/>
              </a:rPr>
              <a:t>Never</a:t>
            </a:r>
            <a:r>
              <a:rPr lang="en-US" sz="2000" dirty="0">
                <a:effectLst/>
              </a:rPr>
              <a:t> - the type of values that never occur. Niche use case.</a:t>
            </a:r>
          </a:p>
        </p:txBody>
      </p:sp>
    </p:spTree>
    <p:extLst>
      <p:ext uri="{BB962C8B-B14F-4D97-AF65-F5344CB8AC3E}">
        <p14:creationId xmlns:p14="http://schemas.microsoft.com/office/powerpoint/2010/main" val="229038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2600</Words>
  <Application>Microsoft Office PowerPoint</Application>
  <PresentationFormat>Widescreen</PresentationFormat>
  <Paragraphs>195</Paragraphs>
  <Slides>20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Consolas</vt:lpstr>
      <vt:lpstr>Goudy Old Style</vt:lpstr>
      <vt:lpstr>Wingdings 2</vt:lpstr>
      <vt:lpstr>SlateVTI</vt:lpstr>
      <vt:lpstr>Enhancing your JavaScript with TypeScript</vt:lpstr>
      <vt:lpstr>A Quick Overview</vt:lpstr>
      <vt:lpstr>Goals of this presentation</vt:lpstr>
      <vt:lpstr>What is everyone’s TypeScript Knowledge?</vt:lpstr>
      <vt:lpstr>Syntactical Superset of Javascript (ECMAScript)</vt:lpstr>
      <vt:lpstr>Is it worth?</vt:lpstr>
      <vt:lpstr>Is it worth?</vt:lpstr>
      <vt:lpstr>Tell me more about these Types…</vt:lpstr>
      <vt:lpstr>Types introduced by TypeScript</vt:lpstr>
      <vt:lpstr>For uncertainty in types: Type Checks &amp; Assertions</vt:lpstr>
      <vt:lpstr>TS Demo: Getting Started</vt:lpstr>
      <vt:lpstr>How does TypeScript work? (A peek behind the curtain)</vt:lpstr>
      <vt:lpstr>PowerPoint Presentation</vt:lpstr>
      <vt:lpstr>Let’s Add React to the Mix!!!</vt:lpstr>
      <vt:lpstr>TS Demo: with React</vt:lpstr>
      <vt:lpstr>Real Life Examples for Real Life Devs</vt:lpstr>
      <vt:lpstr>What Next?</vt:lpstr>
      <vt:lpstr>Additional Resources</vt:lpstr>
      <vt:lpstr>Additional Resources, React Specific</vt:lpstr>
      <vt:lpstr>Thank You! Questions or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2020-02-07T18:58:49Z</dcterms:created>
  <dcterms:modified xsi:type="dcterms:W3CDTF">2020-02-07T21:52:21Z</dcterms:modified>
</cp:coreProperties>
</file>