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3" r:id="rId5"/>
    <p:sldId id="277" r:id="rId6"/>
    <p:sldId id="284" r:id="rId7"/>
    <p:sldId id="306" r:id="rId8"/>
    <p:sldId id="297" r:id="rId9"/>
    <p:sldId id="305" r:id="rId10"/>
    <p:sldId id="310" r:id="rId11"/>
    <p:sldId id="311" r:id="rId12"/>
    <p:sldId id="313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elretobey" userId="78cdc6932b310311" providerId="LiveId" clId="{8F8FE433-165E-4329-BC8F-7B0793168E60}"/>
    <pc:docChg chg="modSld">
      <pc:chgData name="Michael Delretobey" userId="78cdc6932b310311" providerId="LiveId" clId="{8F8FE433-165E-4329-BC8F-7B0793168E60}" dt="2020-10-21T00:09:00.029" v="9" actId="20577"/>
      <pc:docMkLst>
        <pc:docMk/>
      </pc:docMkLst>
      <pc:sldChg chg="modSp mod">
        <pc:chgData name="Michael Delretobey" userId="78cdc6932b310311" providerId="LiveId" clId="{8F8FE433-165E-4329-BC8F-7B0793168E60}" dt="2020-10-21T00:09:00.029" v="9" actId="20577"/>
        <pc:sldMkLst>
          <pc:docMk/>
          <pc:sldMk cId="865197865" sldId="310"/>
        </pc:sldMkLst>
        <pc:spChg chg="mod">
          <ac:chgData name="Michael Delretobey" userId="78cdc6932b310311" providerId="LiveId" clId="{8F8FE433-165E-4329-BC8F-7B0793168E60}" dt="2020-10-21T00:09:00.029" v="9" actId="20577"/>
          <ac:spMkLst>
            <pc:docMk/>
            <pc:sldMk cId="865197865" sldId="310"/>
            <ac:spMk id="6" creationId="{E9EA767B-17B2-4C76-B01B-5352810195C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78cdc6932b310311/Documents/Thinkful/Capstone%20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8cdc6932b310311/Documents/Thinkful/Capstone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8cdc6932b310311/Documents/Thinkful/Capstone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8cdc6932b310311/Documents/Thinkful/Capstone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2018 Average Monthly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A6-44BD-9CAF-9046E86CE9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1.xlsx]new_cars_models'!$C$8,'[Capstone 1.xlsx]new_cars_models'!$D$8</c:f>
              <c:strCache>
                <c:ptCount val="2"/>
                <c:pt idx="0">
                  <c:v>Low Cost Vehicles</c:v>
                </c:pt>
                <c:pt idx="1">
                  <c:v>High Cost Vehicles</c:v>
                </c:pt>
              </c:strCache>
            </c:strRef>
          </c:cat>
          <c:val>
            <c:numRef>
              <c:f>'[Capstone 1.xlsx]new_cars_models'!$C$15,'[Capstone 1.xlsx]new_cars_models'!$D$15</c:f>
              <c:numCache>
                <c:formatCode>_([$$-409]* #,##0.00_);_([$$-409]* \(#,##0.00\);_([$$-409]* "-"??_);_(@_)</c:formatCode>
                <c:ptCount val="2"/>
                <c:pt idx="0" formatCode="_(&quot;$&quot;* #,##0.00_);_(&quot;$&quot;* \(#,##0.00\);_(&quot;$&quot;* &quot;-&quot;??_);_(@_)">
                  <c:v>1354.6000833333333</c:v>
                </c:pt>
                <c:pt idx="1">
                  <c:v>1348.1515833333333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6-44BD-9CAF-9046E86CE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1024223"/>
        <c:axId val="1031821679"/>
      </c:barChart>
      <c:catAx>
        <c:axId val="103102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821679"/>
        <c:crosses val="autoZero"/>
        <c:auto val="1"/>
        <c:lblAlgn val="ctr"/>
        <c:lblOffset val="100"/>
        <c:noMultiLvlLbl val="0"/>
      </c:catAx>
      <c:valAx>
        <c:axId val="1031821679"/>
        <c:scaling>
          <c:orientation val="minMax"/>
          <c:max val="14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024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2018 Average Vehicle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4-400F-A96E-DE53A9F588EF}"/>
              </c:ext>
            </c:extLst>
          </c:dPt>
          <c:dLbls>
            <c:dLbl>
              <c:idx val="0"/>
              <c:layout>
                <c:manualLayout>
                  <c:x val="-6.0386473429952132E-3"/>
                  <c:y val="1.45932124785525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136425881547433E-2"/>
                      <c:h val="9.91901801239067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584-400F-A96E-DE53A9F588EF}"/>
                </c:ext>
              </c:extLst>
            </c:dLbl>
            <c:dLbl>
              <c:idx val="1"/>
              <c:layout>
                <c:manualLayout>
                  <c:x val="6.0386473429960546E-4"/>
                  <c:y val="2.91864249571051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5344155350146458E-2"/>
                      <c:h val="7.5841040158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584-400F-A96E-DE53A9F58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1.xlsx]new_cars_models'!$C$8,'[Capstone 1.xlsx]new_cars_models'!$D$8</c:f>
              <c:strCache>
                <c:ptCount val="2"/>
                <c:pt idx="0">
                  <c:v>Low Cost Vehicles</c:v>
                </c:pt>
                <c:pt idx="1">
                  <c:v>High Cost Vehicles</c:v>
                </c:pt>
              </c:strCache>
            </c:strRef>
          </c:cat>
          <c:val>
            <c:numRef>
              <c:f>'[Capstone 1.xlsx]new_cars_models'!$C$16,'[Capstone 1.xlsx]new_cars_models'!$D$16</c:f>
              <c:numCache>
                <c:formatCode>_("$"* #,##0.00_);_("$"* \(#,##0.00\);_("$"* "-"??_);_(@_)</c:formatCode>
                <c:ptCount val="2"/>
                <c:pt idx="0">
                  <c:v>604.70441000000017</c:v>
                </c:pt>
                <c:pt idx="1">
                  <c:v>773.49094999999772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84-400F-A96E-DE53A9F588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4559903"/>
        <c:axId val="766934223"/>
      </c:barChart>
      <c:catAx>
        <c:axId val="774559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934223"/>
        <c:crosses val="autoZero"/>
        <c:auto val="1"/>
        <c:lblAlgn val="ctr"/>
        <c:lblOffset val="100"/>
        <c:noMultiLvlLbl val="0"/>
      </c:catAx>
      <c:valAx>
        <c:axId val="766934223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5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/>
              <a:t>Profit Margin By Vehicle Type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D-46F4-8846-AF02E8F5941E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DD-46F4-8846-AF02E8F5941E}"/>
                </c:ext>
              </c:extLst>
            </c:dLbl>
            <c:dLbl>
              <c:idx val="1"/>
              <c:layout>
                <c:manualLayout>
                  <c:x val="1.8115466544942752E-3"/>
                  <c:y val="6.858821355638193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31219331279242"/>
                      <c:h val="0.2071799524651957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EDD-46F4-8846-AF02E8F594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1.xlsx]new_cars_models'!$C$8,'[Capstone 1.xlsx]new_cars_models'!$D$8</c:f>
              <c:strCache>
                <c:ptCount val="2"/>
                <c:pt idx="0">
                  <c:v>Low Cost Vehicles</c:v>
                </c:pt>
                <c:pt idx="1">
                  <c:v>High Cost Vehicles</c:v>
                </c:pt>
              </c:strCache>
            </c:strRef>
          </c:cat>
          <c:val>
            <c:numRef>
              <c:f>'[Capstone 1.xlsx]new_cars_models'!$C$12,'[Capstone 1.xlsx]new_cars_models'!$D$12</c:f>
              <c:numCache>
                <c:formatCode>0.00%</c:formatCode>
                <c:ptCount val="2"/>
                <c:pt idx="0">
                  <c:v>0.55359192913086697</c:v>
                </c:pt>
                <c:pt idx="1">
                  <c:v>0.42625817485039408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DD-46F4-8846-AF02E8F59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8140911"/>
        <c:axId val="671233007"/>
      </c:barChart>
      <c:catAx>
        <c:axId val="68814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233007"/>
        <c:crosses val="autoZero"/>
        <c:auto val="1"/>
        <c:lblAlgn val="ctr"/>
        <c:lblOffset val="100"/>
        <c:noMultiLvlLbl val="0"/>
      </c:catAx>
      <c:valAx>
        <c:axId val="67123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14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/>
              <a:t>Strategy 1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04-484F-9403-11AC84010ED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04-484F-9403-11AC84010ED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04-484F-9403-11AC84010ED5}"/>
              </c:ext>
            </c:extLst>
          </c:dPt>
          <c:cat>
            <c:strRef>
              <c:f>'[Capstone 1.xlsx]new_cars_models'!$B$9,'[Capstone 1.xlsx]new_cars_models'!$B$10,'[Capstone 1.xlsx]new_cars_models'!$B$11,'[Capstone 1.xlsx]new_cars_models'!$B$24,'[Capstone 1.xlsx]new_cars_models'!$B$25,'[Capstone 1.xlsx]new_cars_models'!$B$26</c:f>
              <c:strCache>
                <c:ptCount val="6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  <c:pt idx="3">
                  <c:v>Revenue</c:v>
                </c:pt>
                <c:pt idx="4">
                  <c:v>Cost</c:v>
                </c:pt>
                <c:pt idx="5">
                  <c:v>Profit</c:v>
                </c:pt>
              </c:strCache>
            </c:strRef>
          </c:cat>
          <c:val>
            <c:numRef>
              <c:f>'[Capstone 1.xlsx]new_cars_models'!$E$9,'[Capstone 1.xlsx]new_cars_models'!$E$10,'[Capstone 1.xlsx]new_cars_models'!$E$11,'[Capstone 1.xlsx]new_cars_models'!$E$24,'[Capstone 1.xlsx]new_cars_models'!$E$25,'[Capstone 1.xlsx]new_cars_models'!$E$26</c:f>
              <c:numCache>
                <c:formatCode>_([$$-409]* #,##0_);_([$$-409]* \(#,##0\);_([$$-409]* "-"??_);_(@_)</c:formatCode>
                <c:ptCount val="6"/>
                <c:pt idx="0">
                  <c:v>64866040</c:v>
                </c:pt>
                <c:pt idx="1">
                  <c:v>33076688.639999952</c:v>
                </c:pt>
                <c:pt idx="2">
                  <c:v>31789351.360000048</c:v>
                </c:pt>
                <c:pt idx="3" formatCode="_(&quot;$&quot;* #,##0_);_(&quot;$&quot;* \(#,##0\);_(&quot;$&quot;* &quot;-&quot;??_);_(@_)">
                  <c:v>81121241</c:v>
                </c:pt>
                <c:pt idx="4" formatCode="_(&quot;$&quot;* #,##0_);_(&quot;$&quot;* \(#,##0\);_(&quot;$&quot;* &quot;-&quot;??_);_(@_)">
                  <c:v>40333141.55999995</c:v>
                </c:pt>
                <c:pt idx="5" formatCode="_(&quot;$&quot;* #,##0_);_(&quot;$&quot;* \(#,##0\);_(&quot;$&quot;* &quot;-&quot;??_);_(@_)">
                  <c:v>40788099.44000005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04-484F-9403-11AC84010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8309263"/>
        <c:axId val="866171103"/>
      </c:barChart>
      <c:catAx>
        <c:axId val="125830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171103"/>
        <c:crosses val="autoZero"/>
        <c:auto val="1"/>
        <c:lblAlgn val="ctr"/>
        <c:lblOffset val="100"/>
        <c:noMultiLvlLbl val="0"/>
      </c:catAx>
      <c:valAx>
        <c:axId val="86617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_);_([$$-409]* \(#,##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309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Strategy 2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45-44C8-B61F-BA70A79A310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45-44C8-B61F-BA70A79A310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45-44C8-B61F-BA70A79A3102}"/>
              </c:ext>
            </c:extLst>
          </c:dPt>
          <c:cat>
            <c:strRef>
              <c:f>'[Capstone 1.xlsx]new_cars_models'!$B$9,'[Capstone 1.xlsx]new_cars_models'!$B$10,'[Capstone 1.xlsx]new_cars_models'!$B$11,'[Capstone 1.xlsx]new_cars_models'!$B$33,'[Capstone 1.xlsx]new_cars_models'!$B$34,'[Capstone 1.xlsx]new_cars_models'!$B$35</c:f>
              <c:strCache>
                <c:ptCount val="6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  <c:pt idx="3">
                  <c:v>Revenue</c:v>
                </c:pt>
                <c:pt idx="4">
                  <c:v>Cost</c:v>
                </c:pt>
                <c:pt idx="5">
                  <c:v>Profit</c:v>
                </c:pt>
              </c:strCache>
            </c:strRef>
          </c:cat>
          <c:val>
            <c:numRef>
              <c:f>'[Capstone 1.xlsx]new_cars_models'!$E$9,'[Capstone 1.xlsx]new_cars_models'!$E$10,'[Capstone 1.xlsx]new_cars_models'!$E$11,'[Capstone 1.xlsx]new_cars_models'!$E$33,'[Capstone 1.xlsx]new_cars_models'!$E$34,'[Capstone 1.xlsx]new_cars_models'!$E$35</c:f>
              <c:numCache>
                <c:formatCode>_([$$-409]* #,##0_);_([$$-409]* \(#,##0\);_([$$-409]* "-"??_);_(@_)</c:formatCode>
                <c:ptCount val="6"/>
                <c:pt idx="0">
                  <c:v>64866040</c:v>
                </c:pt>
                <c:pt idx="1">
                  <c:v>33076688.639999952</c:v>
                </c:pt>
                <c:pt idx="2">
                  <c:v>31789351.360000048</c:v>
                </c:pt>
                <c:pt idx="3" formatCode="_(&quot;$&quot;* #,##0_);_(&quot;$&quot;* \(#,##0\);_(&quot;$&quot;* &quot;-&quot;??_);_(@_)">
                  <c:v>65020804</c:v>
                </c:pt>
                <c:pt idx="4" formatCode="_(&quot;$&quot;* #,##0_);_(&quot;$&quot;* \(#,##0\);_(&quot;$&quot;* &quot;-&quot;??_);_(@_)">
                  <c:v>29025811.680000007</c:v>
                </c:pt>
                <c:pt idx="5" formatCode="_(&quot;$&quot;* #,##0_);_(&quot;$&quot;* \(#,##0\);_(&quot;$&quot;* &quot;-&quot;??_);_(@_)">
                  <c:v>35994992.319999993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45-44C8-B61F-BA70A79A3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6994399"/>
        <c:axId val="1012618175"/>
      </c:barChart>
      <c:catAx>
        <c:axId val="105699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618175"/>
        <c:crosses val="autoZero"/>
        <c:auto val="1"/>
        <c:lblAlgn val="ctr"/>
        <c:lblOffset val="100"/>
        <c:noMultiLvlLbl val="0"/>
      </c:catAx>
      <c:valAx>
        <c:axId val="101261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_);_([$$-409]* \(#,##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994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/>
              <a:t>Strategy 3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FA-4101-AE0E-55BAA847E0F7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FA-4101-AE0E-55BAA847E0F7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FA-4101-AE0E-55BAA847E0F7}"/>
              </c:ext>
            </c:extLst>
          </c:dPt>
          <c:cat>
            <c:strRef>
              <c:f>'[Capstone 1.xlsx]new_cars_models'!$B$9,'[Capstone 1.xlsx]new_cars_models'!$B$10,'[Capstone 1.xlsx]new_cars_models'!$B$11,'[Capstone 1.xlsx]new_cars_models'!$B$42,'[Capstone 1.xlsx]new_cars_models'!$B$43,'[Capstone 1.xlsx]new_cars_models'!$B$44</c:f>
              <c:strCache>
                <c:ptCount val="6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  <c:pt idx="3">
                  <c:v>Revenue</c:v>
                </c:pt>
                <c:pt idx="4">
                  <c:v>Cost</c:v>
                </c:pt>
                <c:pt idx="5">
                  <c:v>Profit</c:v>
                </c:pt>
              </c:strCache>
            </c:strRef>
          </c:cat>
          <c:val>
            <c:numRef>
              <c:f>'[Capstone 1.xlsx]new_cars_models'!$E$9,'[Capstone 1.xlsx]new_cars_models'!$E$10,'[Capstone 1.xlsx]new_cars_models'!$E$11,'[Capstone 1.xlsx]new_cars_models'!$E$42,'[Capstone 1.xlsx]new_cars_models'!$E$43,'[Capstone 1.xlsx]new_cars_models'!$E$44</c:f>
              <c:numCache>
                <c:formatCode>_([$$-409]* #,##0_);_([$$-409]* \(#,##0\);_([$$-409]* "-"??_);_(@_)</c:formatCode>
                <c:ptCount val="6"/>
                <c:pt idx="0">
                  <c:v>64866040</c:v>
                </c:pt>
                <c:pt idx="1">
                  <c:v>33076688.639999952</c:v>
                </c:pt>
                <c:pt idx="2">
                  <c:v>31789351.360000048</c:v>
                </c:pt>
                <c:pt idx="3" formatCode="_(&quot;$&quot;* #,##0_);_(&quot;$&quot;* \(#,##0\);_(&quot;$&quot;* &quot;-&quot;??_);_(@_)">
                  <c:v>64943422</c:v>
                </c:pt>
                <c:pt idx="4" formatCode="_(&quot;$&quot;* #,##0_);_(&quot;$&quot;* \(#,##0\);_(&quot;$&quot;* &quot;-&quot;??_);_(@_)">
                  <c:v>31051250.159999978</c:v>
                </c:pt>
                <c:pt idx="5" formatCode="_(&quot;$&quot;* #,##0_);_(&quot;$&quot;* \(#,##0\);_(&quot;$&quot;* &quot;-&quot;??_);_(@_)">
                  <c:v>33892171.840000018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FA-4101-AE0E-55BAA847E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4366735"/>
        <c:axId val="747741455"/>
      </c:barChart>
      <c:catAx>
        <c:axId val="77436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741455"/>
        <c:crosses val="autoZero"/>
        <c:auto val="1"/>
        <c:lblAlgn val="ctr"/>
        <c:lblOffset val="100"/>
        <c:noMultiLvlLbl val="0"/>
      </c:catAx>
      <c:valAx>
        <c:axId val="74774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_);_([$$-409]* \(#,##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366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Strategy 4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BC-4FA9-8F1C-576AB0D5596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BC-4FA9-8F1C-576AB0D5596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BC-4FA9-8F1C-576AB0D5596B}"/>
              </c:ext>
            </c:extLst>
          </c:dPt>
          <c:cat>
            <c:strRef>
              <c:f>'[Capstone 1.xlsx]new_cars_models'!$B$9,'[Capstone 1.xlsx]new_cars_models'!$B$10,'[Capstone 1.xlsx]new_cars_models'!$B$11,'[Capstone 1.xlsx]new_cars_models'!$B$54,'[Capstone 1.xlsx]new_cars_models'!$B$55,'[Capstone 1.xlsx]new_cars_models'!$B$56</c:f>
              <c:strCache>
                <c:ptCount val="6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  <c:pt idx="3">
                  <c:v>Revenue</c:v>
                </c:pt>
                <c:pt idx="4">
                  <c:v>Cost</c:v>
                </c:pt>
                <c:pt idx="5">
                  <c:v>Profit</c:v>
                </c:pt>
              </c:strCache>
            </c:strRef>
          </c:cat>
          <c:val>
            <c:numRef>
              <c:f>'[Capstone 1.xlsx]new_cars_models'!$E$9,'[Capstone 1.xlsx]new_cars_models'!$E$10,'[Capstone 1.xlsx]new_cars_models'!$E$11,'[Capstone 1.xlsx]new_cars_models'!$E$54,'[Capstone 1.xlsx]new_cars_models'!$E$55,'[Capstone 1.xlsx]new_cars_models'!$E$56</c:f>
              <c:numCache>
                <c:formatCode>_([$$-409]* #,##0_);_([$$-409]* \(#,##0\);_([$$-409]* "-"??_);_(@_)</c:formatCode>
                <c:ptCount val="6"/>
                <c:pt idx="0">
                  <c:v>64866040</c:v>
                </c:pt>
                <c:pt idx="1">
                  <c:v>33076688.639999952</c:v>
                </c:pt>
                <c:pt idx="2">
                  <c:v>31789351.360000048</c:v>
                </c:pt>
                <c:pt idx="3" formatCode="_(&quot;$&quot;* #,##0_);_(&quot;$&quot;* \(#,##0\);_(&quot;$&quot;* &quot;-&quot;??_);_(@_)">
                  <c:v>66138275.866999999</c:v>
                </c:pt>
                <c:pt idx="4" formatCode="_(&quot;$&quot;* #,##0_);_(&quot;$&quot;* \(#,##0\);_(&quot;$&quot;* &quot;-&quot;??_);_(@_)">
                  <c:v>31331444.273639943</c:v>
                </c:pt>
                <c:pt idx="5" formatCode="_(&quot;$&quot;* #,##0_);_(&quot;$&quot;* \(#,##0\);_(&quot;$&quot;* &quot;-&quot;??_);_(@_)">
                  <c:v>34806831.593360052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BC-4FA9-8F1C-576AB0D55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5202735"/>
        <c:axId val="1254784015"/>
      </c:barChart>
      <c:catAx>
        <c:axId val="77520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784015"/>
        <c:crosses val="autoZero"/>
        <c:auto val="1"/>
        <c:lblAlgn val="ctr"/>
        <c:lblOffset val="100"/>
        <c:noMultiLvlLbl val="0"/>
      </c:catAx>
      <c:valAx>
        <c:axId val="125478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_);_([$$-409]* \(#,##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20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F67-4420-B749-5A57B544B71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67-4420-B749-5A57B544B71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F67-4420-B749-5A57B544B71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67-4420-B749-5A57B544B714}"/>
              </c:ext>
            </c:extLst>
          </c:dPt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4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0.49009999999999998</c:v>
                </c:pt>
                <c:pt idx="1">
                  <c:v>0.50280000000000002</c:v>
                </c:pt>
                <c:pt idx="2">
                  <c:v>0.55359999999999998</c:v>
                </c:pt>
                <c:pt idx="3">
                  <c:v>0.52190000000000003</c:v>
                </c:pt>
                <c:pt idx="4">
                  <c:v>0.52629999999999999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7-4420-B749-5A57B544B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725536"/>
        <c:axId val="1332481040"/>
      </c:barChart>
      <c:catAx>
        <c:axId val="133172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481040"/>
        <c:crosses val="autoZero"/>
        <c:auto val="1"/>
        <c:lblAlgn val="ctr"/>
        <c:lblOffset val="100"/>
        <c:noMultiLvlLbl val="0"/>
      </c:catAx>
      <c:valAx>
        <c:axId val="133248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72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9E03F-1D2D-4137-879B-050C63CD67D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7DF1B-FAE7-4608-8952-91DC4A6F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Revenue Loss and Cost Savings are already calculated into overall Revenue and Cost on this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7DF1B-FAE7-4608-8952-91DC4A6F66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F4E8-E365-4A8E-90AB-E29FDAA2D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6BA7F-8E60-41AC-B61F-B8B9D89D9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3B30-1039-45DC-9062-AA78C1A7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625C7-BFA2-40B7-9E78-9EEB5394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DE3C-50E7-4749-9FC7-0009724E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58A5-B908-40E7-A945-FAF4D467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412BF-4C60-49D1-9447-9C870204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0A21-4C9A-4223-AAD2-BF559AB8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EF90-F465-4BCF-AA22-3F25C588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736B-426C-4BD2-AE61-6CBE1B54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2508A-E41C-46DD-8FE3-13E8CB2B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34AEE-8A2D-49FE-993E-CEA56118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F3C6-EEDA-4374-9A0B-9C5E6307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8AB6-32F6-4FCC-8782-38A3C94C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3C61-DBE2-4D02-AFB6-32CC03DC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165-B58A-4709-94D1-3892703C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DC2E-1347-4E34-8DB4-33D5DDF1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2718A-54C9-4AC7-A6B8-A0A84F8F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2B25-9E83-468C-B52B-01FB4D2E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A54CF-1A62-48F1-AB15-025044BB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7AE1-C3BF-4529-973F-422F7060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6F1C-0DE9-4D0D-BECE-F9053633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0443-7B99-4224-8857-1A622492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04AD-77BA-4722-A3E4-FDCC0213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AF39-0B66-45D2-89F8-6517FC78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2BB9-7C68-4831-8E27-393410C4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07A6-F53D-4FE2-B19A-BD8FDEE33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2D7F-214C-49DD-8DCF-61D3F450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D0120-8BDC-4AE3-A699-A868D72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07DDE-2205-405C-B790-3548F9D0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E06B3-D07C-4855-80AE-4C88212E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ABD1-99B5-43F1-9A42-F48491CB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72893-8A04-438E-B9A4-091EF1F40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75439-3FBA-4B3D-AEBD-2C8D8CF8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DDD01-DAFC-4F43-AD9E-35D82843A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B9AD9-0AEE-4485-9338-131B3CEDD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9C3C3-527D-4DFA-B394-01170BD5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E7027-8E8B-4DBA-A3C2-BAA6AD85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ACF47-BD03-49D5-95D2-02501B9A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0B2-9EF0-4BD2-B133-F50D05FA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94F92-AEC6-495B-8D07-595D86E9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BBF5E-69BE-4EA7-82A2-91258607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6A42D-2CEF-4BAA-8535-DE9EC7D7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98D2F-F857-48AE-BE6D-B42BBDE9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E625F-7F25-43F5-BB2A-32D7FD0B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C72C-A53A-4D8A-AF2F-377403F6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84AD-048F-4260-8701-7B90BD26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18B9-4514-4238-9E23-E6AEA8A63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3746-E80E-4DE9-A0A7-D9B74E9EE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944E8-AE1E-4262-956A-F11314F8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CC21-00BA-4C1C-A7F1-4C9C739F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562CF-F9AA-4179-B5E2-BB2127F4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AD46-2E34-4D83-B7D0-7962F9FD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67AC9-7A6A-4F98-914E-F5680603C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C0623-A7D9-45AC-BEAF-0764565C0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6B76D-4E36-48B6-8F1C-E1AD00C1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0A4A2-64AD-40B9-81D5-05719663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12645-BF69-4573-A508-0431EEE1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D1A8D-56A3-40BF-B263-2253A8AC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85F8A-AA5E-486A-8337-E617E4D7E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888E-9613-498C-83EC-2041B04A9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9A09-F05A-4A74-80F1-7AEFCE96F6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620C-6F0F-445C-9D19-C92CC308E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CE3F-55F1-454A-99E4-78DBC9CD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3297-94A9-43BB-B883-9115ED4F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06D-48B6-4756-9FE7-F04C3A859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Year Fleet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AA7B-ABD3-474F-B5E6-893918FE5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Strategies to improve profitability of car fleet</a:t>
            </a:r>
          </a:p>
        </p:txBody>
      </p:sp>
    </p:spTree>
    <p:extLst>
      <p:ext uri="{BB962C8B-B14F-4D97-AF65-F5344CB8AC3E}">
        <p14:creationId xmlns:p14="http://schemas.microsoft.com/office/powerpoint/2010/main" val="224529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BA8F57-5CAE-4732-A91E-565382DB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A767B-17B2-4C76-B01B-53528101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1 if planning to expand</a:t>
            </a:r>
          </a:p>
          <a:p>
            <a:r>
              <a:rPr lang="en-US" dirty="0"/>
              <a:t>Strategy 2 for highest potential profit margin</a:t>
            </a:r>
          </a:p>
          <a:p>
            <a:r>
              <a:rPr lang="en-US" dirty="0"/>
              <a:t>Strategy 4 for improving overall efficiency</a:t>
            </a:r>
          </a:p>
        </p:txBody>
      </p:sp>
    </p:spTree>
    <p:extLst>
      <p:ext uri="{BB962C8B-B14F-4D97-AF65-F5344CB8AC3E}">
        <p14:creationId xmlns:p14="http://schemas.microsoft.com/office/powerpoint/2010/main" val="86519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8B7F-1D6D-4BCB-AF51-0F11F61F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0FE285-AB85-4E82-85C1-D51BEFF89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956" y="1757146"/>
            <a:ext cx="9519729" cy="37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0462-D370-48F0-9AC2-EBB31CD9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2FEDF5-0413-4189-95F8-5EFBDD13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236" y="1408400"/>
            <a:ext cx="6191250" cy="141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FAD1FB-A04D-4AD7-BC03-844FA12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36" y="2964296"/>
            <a:ext cx="6191250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21C36E-42A2-4DDB-AFE6-A08C7026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36" y="4520192"/>
            <a:ext cx="619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1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2205-006F-4797-9861-0F938FEF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1C6D1-49B5-4B4A-8F35-930916BB0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265" y="1692780"/>
            <a:ext cx="10646629" cy="34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56DA27-28F9-4611-A2F3-26C88FBF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improve profitability?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19ECEFD-3D5E-4ADA-B598-D3C32520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 vehicles </a:t>
            </a:r>
          </a:p>
          <a:p>
            <a:r>
              <a:rPr lang="en-US" dirty="0"/>
              <a:t>High cost vehicles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A2CB5A-0052-4A65-9759-E8656D3DB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335869"/>
              </p:ext>
            </p:extLst>
          </p:nvPr>
        </p:nvGraphicFramePr>
        <p:xfrm>
          <a:off x="4466946" y="2057399"/>
          <a:ext cx="5185053" cy="329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28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6A58-EA7A-4F1F-9F0A-774BB510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8D15AD-A4EF-43CB-AE9A-CF0ED0EC5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750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481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8136-BF24-4220-8FB0-14985471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1F1104-306A-45B9-BAE6-773C7EACA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488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99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8BA-F2A9-4D24-A074-A8B030D5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44236"/>
          </a:xfrm>
        </p:spPr>
        <p:txBody>
          <a:bodyPr/>
          <a:lstStyle/>
          <a:p>
            <a:pPr algn="ctr"/>
            <a:r>
              <a:rPr lang="en-US" dirty="0"/>
              <a:t>Strategy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F4D12-0F00-41AD-8B73-A19EF661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size of low cost fleet by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Retain high cost fleet as is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Upfront cost may be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ongoing cost of all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revenue and profit of all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volume of cars allows for future expansion into new markets</a:t>
            </a:r>
          </a:p>
          <a:p>
            <a:pPr lvl="1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8EB9C8-BE51-4DC2-A81C-366639C26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772035"/>
              </p:ext>
            </p:extLst>
          </p:nvPr>
        </p:nvGraphicFramePr>
        <p:xfrm>
          <a:off x="4772025" y="694602"/>
          <a:ext cx="649224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004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8BA-F2A9-4D24-A074-A8B030D5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44236"/>
          </a:xfrm>
        </p:spPr>
        <p:txBody>
          <a:bodyPr/>
          <a:lstStyle/>
          <a:p>
            <a:pPr algn="ctr"/>
            <a:r>
              <a:rPr lang="en-US" dirty="0"/>
              <a:t>Strategy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F4D12-0F00-41AD-8B73-A19EF661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 all of the high cost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inventory of low cost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loss of customer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Lowest ongoing cost 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profit margin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2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9DE7291-00D0-4FE4-9D6A-89BC02238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07055"/>
              </p:ext>
            </p:extLst>
          </p:nvPr>
        </p:nvGraphicFramePr>
        <p:xfrm>
          <a:off x="4611255" y="731549"/>
          <a:ext cx="649224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747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8BA-F2A9-4D24-A074-A8B030D5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442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Strategy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F4D12-0F00-41AD-8B73-A19EF661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 half of high cost fleet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low cost fleet by 50%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 of high cost vehicles may not cover all of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Lowers cost while keeping revenue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not alienate customer base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B071D-8006-482D-8AB8-1E6FD45438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33806" y="685800"/>
          <a:ext cx="649224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70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8BA-F2A9-4D24-A074-A8B030D5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442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Strategy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F4D12-0F00-41AD-8B73-A19EF661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 off underperforming vehicles (&lt;30%)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sold inventory with low cost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guarantee new cars wont be low 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profit margin on low and high cost vehicles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Increases revenue, profit, profit margin, and decreases ongoing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66DD28-06BD-4F41-9552-66CFF8936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88044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6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FA6614-41EA-4D99-A426-62F63DE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3490"/>
            <a:ext cx="3932237" cy="976745"/>
          </a:xfrm>
        </p:spPr>
        <p:txBody>
          <a:bodyPr/>
          <a:lstStyle/>
          <a:p>
            <a:pPr algn="ctr"/>
            <a:r>
              <a:rPr lang="en-US" dirty="0"/>
              <a:t>Profitability Comparison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10B6995-CB48-472E-AC31-640EE5AC6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807093"/>
              </p:ext>
            </p:extLst>
          </p:nvPr>
        </p:nvGraphicFramePr>
        <p:xfrm>
          <a:off x="5180012" y="995363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1D94F2-F5C5-45FD-9F08-9FF6A2834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Strategy 1 achieves highest gross profit, with lowest profit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Strategy 2 achieves highest profit margin, with biggest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Strategy 3 is a solid middle 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Strategy 4 improves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305</Words>
  <Application>Microsoft Office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New Year Fleet Update</vt:lpstr>
      <vt:lpstr>How can we improve profitability?</vt:lpstr>
      <vt:lpstr>Cost</vt:lpstr>
      <vt:lpstr>Profitability</vt:lpstr>
      <vt:lpstr>Strategy 1</vt:lpstr>
      <vt:lpstr>Strategy 2</vt:lpstr>
      <vt:lpstr>Strategy 3</vt:lpstr>
      <vt:lpstr>Strategy 4</vt:lpstr>
      <vt:lpstr>Profitability Comparison</vt:lpstr>
      <vt:lpstr>Results</vt:lpstr>
      <vt:lpstr>Appendix</vt:lpstr>
      <vt:lpstr>Appendix cont.</vt:lpstr>
      <vt:lpstr>Appendix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Year Fleet Update</dc:title>
  <dc:creator>Michael Delretobey</dc:creator>
  <cp:lastModifiedBy>Michael Delretobey</cp:lastModifiedBy>
  <cp:revision>17</cp:revision>
  <dcterms:created xsi:type="dcterms:W3CDTF">2020-09-15T17:17:02Z</dcterms:created>
  <dcterms:modified xsi:type="dcterms:W3CDTF">2020-10-21T00:09:33Z</dcterms:modified>
</cp:coreProperties>
</file>