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2.xlsx]charts!PivotTable1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Sale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charts!$C$50:$C$51</c:f>
              <c:strCache>
                <c:ptCount val="1"/>
                <c:pt idx="0">
                  <c:v>Q1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charts!$B$52:$B$56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charts!$C$52:$C$56</c:f>
              <c:numCache>
                <c:formatCode>General</c:formatCode>
                <c:ptCount val="4"/>
                <c:pt idx="0">
                  <c:v>202796.08108108109</c:v>
                </c:pt>
                <c:pt idx="1">
                  <c:v>194108.88235294117</c:v>
                </c:pt>
                <c:pt idx="2">
                  <c:v>194165.2</c:v>
                </c:pt>
                <c:pt idx="3">
                  <c:v>198477.23529411765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4-4CC6-9694-C0A41E9A6715}"/>
            </c:ext>
          </c:extLst>
        </c:ser>
        <c:ser>
          <c:idx val="1"/>
          <c:order val="1"/>
          <c:tx>
            <c:strRef>
              <c:f>charts!$D$50:$D$51</c:f>
              <c:strCache>
                <c:ptCount val="1"/>
                <c:pt idx="0">
                  <c:v>Q2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charts!$B$52:$B$56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charts!$D$52:$D$56</c:f>
              <c:numCache>
                <c:formatCode>General</c:formatCode>
                <c:ptCount val="4"/>
                <c:pt idx="0">
                  <c:v>178034.72413793104</c:v>
                </c:pt>
                <c:pt idx="1">
                  <c:v>183660.13461538462</c:v>
                </c:pt>
                <c:pt idx="2">
                  <c:v>180404.88235294117</c:v>
                </c:pt>
                <c:pt idx="3">
                  <c:v>184213.31730769231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34-4CC6-9694-C0A41E9A6715}"/>
            </c:ext>
          </c:extLst>
        </c:ser>
        <c:ser>
          <c:idx val="2"/>
          <c:order val="2"/>
          <c:tx>
            <c:strRef>
              <c:f>charts!$E$50:$E$51</c:f>
              <c:strCache>
                <c:ptCount val="1"/>
                <c:pt idx="0">
                  <c:v>Q3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charts!$B$52:$B$56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charts!$E$52:$E$56</c:f>
              <c:numCache>
                <c:formatCode>General</c:formatCode>
                <c:ptCount val="4"/>
                <c:pt idx="0">
                  <c:v>203421.908045977</c:v>
                </c:pt>
                <c:pt idx="1">
                  <c:v>203933.48749999999</c:v>
                </c:pt>
                <c:pt idx="2">
                  <c:v>192360.30136986301</c:v>
                </c:pt>
                <c:pt idx="3">
                  <c:v>204632.54022988505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34-4CC6-9694-C0A41E9A6715}"/>
            </c:ext>
          </c:extLst>
        </c:ser>
        <c:ser>
          <c:idx val="3"/>
          <c:order val="3"/>
          <c:tx>
            <c:strRef>
              <c:f>charts!$F$50:$F$51</c:f>
              <c:strCache>
                <c:ptCount val="1"/>
                <c:pt idx="0">
                  <c:v>Q4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charts!$B$52:$B$56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charts!$F$52:$F$56</c:f>
              <c:numCache>
                <c:formatCode>General</c:formatCode>
                <c:ptCount val="4"/>
                <c:pt idx="0">
                  <c:v>195140.80434782608</c:v>
                </c:pt>
                <c:pt idx="1">
                  <c:v>217345.83673469388</c:v>
                </c:pt>
                <c:pt idx="2">
                  <c:v>185985.44</c:v>
                </c:pt>
                <c:pt idx="3">
                  <c:v>187101.02222222224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34-4CC6-9694-C0A41E9A6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9845440"/>
        <c:axId val="1970325296"/>
      </c:lineChart>
      <c:catAx>
        <c:axId val="19698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325296"/>
        <c:crosses val="autoZero"/>
        <c:auto val="1"/>
        <c:lblAlgn val="ctr"/>
        <c:lblOffset val="100"/>
        <c:noMultiLvlLbl val="0"/>
      </c:catAx>
      <c:valAx>
        <c:axId val="1970325296"/>
        <c:scaling>
          <c:orientation val="minMax"/>
          <c:min val="1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&quot;K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84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2.xlsx]charts!PivotTable2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charts!$C$61:$C$62</c:f>
              <c:strCache>
                <c:ptCount val="1"/>
                <c:pt idx="0">
                  <c:v>Q1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charts!$B$63:$B$67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charts!$C$63:$C$67</c:f>
              <c:numCache>
                <c:formatCode>General</c:formatCode>
                <c:ptCount val="4"/>
                <c:pt idx="0">
                  <c:v>7503455</c:v>
                </c:pt>
                <c:pt idx="1">
                  <c:v>6599702</c:v>
                </c:pt>
                <c:pt idx="2">
                  <c:v>5824956</c:v>
                </c:pt>
                <c:pt idx="3">
                  <c:v>6748226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3E-462A-9FC7-E0F829CFA5AA}"/>
            </c:ext>
          </c:extLst>
        </c:ser>
        <c:ser>
          <c:idx val="1"/>
          <c:order val="1"/>
          <c:tx>
            <c:strRef>
              <c:f>charts!$D$61:$D$62</c:f>
              <c:strCache>
                <c:ptCount val="1"/>
                <c:pt idx="0">
                  <c:v>Q2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charts!$B$63:$B$67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charts!$D$63:$D$67</c:f>
              <c:numCache>
                <c:formatCode>General</c:formatCode>
                <c:ptCount val="4"/>
                <c:pt idx="0">
                  <c:v>15489021</c:v>
                </c:pt>
                <c:pt idx="1">
                  <c:v>19100654</c:v>
                </c:pt>
                <c:pt idx="2">
                  <c:v>15334415</c:v>
                </c:pt>
                <c:pt idx="3">
                  <c:v>19158185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3E-462A-9FC7-E0F829CFA5AA}"/>
            </c:ext>
          </c:extLst>
        </c:ser>
        <c:ser>
          <c:idx val="2"/>
          <c:order val="2"/>
          <c:tx>
            <c:strRef>
              <c:f>charts!$E$61:$E$62</c:f>
              <c:strCache>
                <c:ptCount val="1"/>
                <c:pt idx="0">
                  <c:v>Q3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charts!$B$63:$B$67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charts!$E$63:$E$67</c:f>
              <c:numCache>
                <c:formatCode>General</c:formatCode>
                <c:ptCount val="4"/>
                <c:pt idx="0">
                  <c:v>17697706</c:v>
                </c:pt>
                <c:pt idx="1">
                  <c:v>16314679</c:v>
                </c:pt>
                <c:pt idx="2">
                  <c:v>14042302</c:v>
                </c:pt>
                <c:pt idx="3">
                  <c:v>17803031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3E-462A-9FC7-E0F829CFA5AA}"/>
            </c:ext>
          </c:extLst>
        </c:ser>
        <c:ser>
          <c:idx val="3"/>
          <c:order val="3"/>
          <c:tx>
            <c:strRef>
              <c:f>charts!$F$61:$F$62</c:f>
              <c:strCache>
                <c:ptCount val="1"/>
                <c:pt idx="0">
                  <c:v>Q4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charts!$B$63:$B$67</c:f>
              <c:strCache>
                <c:ptCount val="4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</c:strCache>
            </c:strRef>
          </c:cat>
          <c:val>
            <c:numRef>
              <c:f>charts!$F$63:$F$67</c:f>
              <c:numCache>
                <c:formatCode>General</c:formatCode>
                <c:ptCount val="4"/>
                <c:pt idx="0">
                  <c:v>8976477</c:v>
                </c:pt>
                <c:pt idx="1">
                  <c:v>10649946</c:v>
                </c:pt>
                <c:pt idx="2">
                  <c:v>9299272</c:v>
                </c:pt>
                <c:pt idx="3">
                  <c:v>8419546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3E-462A-9FC7-E0F829CFA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65280"/>
        <c:axId val="110119680"/>
      </c:lineChart>
      <c:catAx>
        <c:axId val="20986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19680"/>
        <c:crosses val="autoZero"/>
        <c:auto val="1"/>
        <c:lblAlgn val="ctr"/>
        <c:lblOffset val="100"/>
        <c:noMultiLvlLbl val="0"/>
      </c:catAx>
      <c:valAx>
        <c:axId val="1101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#,,&quot;M&quot;;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66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24759405074368"/>
          <c:y val="7.407407407407407E-2"/>
          <c:w val="0.85219685039370074"/>
          <c:h val="0.85847333665024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BA-4E5B-BBD8-CF09A50BF321}"/>
              </c:ext>
            </c:extLst>
          </c:dPt>
          <c:errBars>
            <c:errBarType val="both"/>
            <c:errValType val="cust"/>
            <c:noEndCap val="0"/>
            <c:plus>
              <c:numRef>
                <c:f>'[Capstone 2.xlsx]AB testing'!$B$18:$C$18</c:f>
                <c:numCache>
                  <c:formatCode>General</c:formatCode>
                  <c:ptCount val="2"/>
                  <c:pt idx="0">
                    <c:v>4571.7714230423217</c:v>
                  </c:pt>
                  <c:pt idx="1">
                    <c:v>6620.961712999373</c:v>
                  </c:pt>
                </c:numCache>
              </c:numRef>
            </c:plus>
            <c:minus>
              <c:numRef>
                <c:f>'[Capstone 2.xlsx]AB testing'!$B$19:$C$19</c:f>
                <c:numCache>
                  <c:formatCode>General</c:formatCode>
                  <c:ptCount val="2"/>
                  <c:pt idx="0">
                    <c:v>4571.7714230423217</c:v>
                  </c:pt>
                  <c:pt idx="1">
                    <c:v>6620.961712999373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'[Capstone 2.xlsx]AB testing'!$B$5:$C$5</c:f>
              <c:strCache>
                <c:ptCount val="2"/>
                <c:pt idx="0">
                  <c:v>Built after 1946</c:v>
                </c:pt>
                <c:pt idx="1">
                  <c:v>Built before 1946</c:v>
                </c:pt>
              </c:strCache>
            </c:strRef>
          </c:cat>
          <c:val>
            <c:numRef>
              <c:f>'[Capstone 2.xlsx]AB testing'!$B$6:$C$6</c:f>
              <c:numCache>
                <c:formatCode>General</c:formatCode>
                <c:ptCount val="2"/>
                <c:pt idx="0">
                  <c:v>192197.53389830509</c:v>
                </c:pt>
                <c:pt idx="1">
                  <c:v>133399.48571428572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BA-4E5B-BBD8-CF09A50BF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3623216"/>
        <c:axId val="1760872624"/>
      </c:barChart>
      <c:catAx>
        <c:axId val="183362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872624"/>
        <c:crosses val="autoZero"/>
        <c:auto val="1"/>
        <c:lblAlgn val="ctr"/>
        <c:lblOffset val="100"/>
        <c:noMultiLvlLbl val="0"/>
      </c:catAx>
      <c:valAx>
        <c:axId val="1760872624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62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D5-4849-9803-C070CEB23FD4}"/>
              </c:ext>
            </c:extLst>
          </c:dPt>
          <c:errBars>
            <c:errBarType val="both"/>
            <c:errValType val="cust"/>
            <c:noEndCap val="0"/>
            <c:plus>
              <c:numRef>
                <c:f>'[Capstone 2.xlsx]AB testing'!$B$76:$C$76</c:f>
                <c:numCache>
                  <c:formatCode>General</c:formatCode>
                  <c:ptCount val="2"/>
                  <c:pt idx="0">
                    <c:v>8919.957156134371</c:v>
                  </c:pt>
                  <c:pt idx="1">
                    <c:v>4996.1927068048835</c:v>
                  </c:pt>
                </c:numCache>
              </c:numRef>
            </c:plus>
            <c:minus>
              <c:numRef>
                <c:f>'[Capstone 2.xlsx]AB testing'!$B$77:$C$77</c:f>
                <c:numCache>
                  <c:formatCode>General</c:formatCode>
                  <c:ptCount val="2"/>
                  <c:pt idx="0">
                    <c:v>8919.957156134371</c:v>
                  </c:pt>
                  <c:pt idx="1">
                    <c:v>4996.1927068048835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'[Capstone 2.xlsx]AB testing'!$B$63:$C$63</c:f>
              <c:strCache>
                <c:ptCount val="2"/>
                <c:pt idx="0">
                  <c:v>Remodeled</c:v>
                </c:pt>
                <c:pt idx="1">
                  <c:v>Not Remodeled</c:v>
                </c:pt>
              </c:strCache>
            </c:strRef>
          </c:cat>
          <c:val>
            <c:numRef>
              <c:f>'[Capstone 2.xlsx]AB testing'!$B$64:$C$64</c:f>
              <c:numCache>
                <c:formatCode>General</c:formatCode>
                <c:ptCount val="2"/>
                <c:pt idx="0">
                  <c:v>209853.78365384616</c:v>
                </c:pt>
                <c:pt idx="1">
                  <c:v>182583.65968586388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D5-4849-9803-C070CEB23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823440"/>
        <c:axId val="1825900448"/>
      </c:barChart>
      <c:catAx>
        <c:axId val="189382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900448"/>
        <c:crosses val="autoZero"/>
        <c:auto val="1"/>
        <c:lblAlgn val="ctr"/>
        <c:lblOffset val="100"/>
        <c:noMultiLvlLbl val="0"/>
      </c:catAx>
      <c:valAx>
        <c:axId val="1825900448"/>
        <c:scaling>
          <c:orientation val="minMax"/>
          <c:min val="100000"/>
        </c:scaling>
        <c:delete val="0"/>
        <c:axPos val="l"/>
        <c:numFmt formatCode="##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82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114F-AC9C-4DA3-8290-7AD1CE2F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BA060-0194-446D-B115-0495F228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B2A7-F530-435A-9EBA-1F9C6A71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A61E-33A9-4CF9-BE6C-BD59C43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FED0-6A7A-40CE-B1BA-0EF9C6C4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2A06-CA53-4889-9E24-54768B51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7C76-AB3A-4EDB-93B5-50425EF4C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84C9-5CBA-4515-9F85-78B7ACF5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7C33-8E27-47B1-BB1B-C8C54C9C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CEFB-DB87-49BE-97C7-1F3B32F6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3E4BA-6B32-41FF-90D6-69F65AA79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A465-45A3-41E5-A3DF-264CB150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77A6-5B5E-4021-8FF4-F25DDBE2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7D2F-47FC-4253-BB1C-B1388B6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3923-7130-4CF6-8B27-2DDC247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65E6-FD49-4B57-B100-3731A822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BB93-E300-4CDB-8E4C-E1C2F34C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0D6B-17BA-4B7C-B877-BBE8122C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1614-9D96-4D0E-93D3-6EF53657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5A8E-F45C-458C-9136-07EECB0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5046-503F-4364-BF36-93AC6435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4233-1DE8-46AC-812F-B6EBCA6A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4045-F0F4-46B4-8A80-5AAFC045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F709-ECB3-4F96-B99F-5DC506D7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C415-1414-4677-AA37-404B5BD4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C957-83DB-45F3-81A6-B9BDA93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A407-B557-4916-86F0-76C369DF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FFE5-4481-4313-8D06-39AB4DC0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06FF-E551-4E5E-A484-E8A5EC2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28BD-D636-46C2-BBC2-A284B32A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ED1E-6D91-4B02-B378-091E505F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DAFB-B774-4A13-8314-60DBF370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D59A-68C5-47D6-9313-9C87234C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6BBA6-FA51-4D3D-B496-65351A6E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38BE-3977-4E7F-9752-A77A74870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51D5-840D-4BF7-9A7B-CC17FE13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01940-94CA-43C1-ACE4-9481F191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61EF6-BA01-47D1-9BC3-CF06BE7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BB522-A052-4DA8-9004-8B89FCDE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1E88-B781-4652-9FFC-9F70D1B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155C4-3BEC-4383-9CA3-E7B6293F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43EA2-E589-413E-8947-0F6D7975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EAB40-952A-419C-956F-BB4E884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CCEE7-1C62-4B0D-9671-2BBDA754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4A3F3-ABB7-4BEF-AE98-9476856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1E87-16A9-471C-9A1C-9A3FE5A0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98F-9299-48CF-9390-74BBA58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434F-1078-4EF0-A456-08791484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D0EBF-B3F2-48CE-90E3-576B396C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3E11-E82E-4E1C-AE6B-1DD73432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1E1F1-8F3F-44AB-A514-976357FB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1171A-FF08-4A43-9C66-44BF30E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227-CC5A-4F09-BA61-2D48371E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5743C-A01C-43C4-BB87-B802FD8BF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4515-1EB8-466E-9219-10E3DA21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750C-A4DE-4A95-9818-62E8BC45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092EF-D334-4AA0-A03F-85504A29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2AAD-0AA7-4F34-812F-E2B9374B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5540D-910D-4F71-9F0B-236B82C0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4F13-9849-4BD4-8153-26DE3703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5F4B-64E6-4118-8EB8-E92E43A1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71CA-43CA-4A04-84FE-F15BB11608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01F4-4C98-4DF6-AB80-B59838AF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73BB-3A4A-4BA6-8E7D-DEC3C9885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A766-54FD-4598-AD77-C42A8A1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0F9D-D2AE-4C6C-9971-4F6BE93E3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 Investment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2BAB4-B1D9-4200-A9C1-3E90C8C16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2011 Property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247505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9A57-5179-499A-B6DE-4E0810A6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733C-D1DA-4200-9085-7E8FCCC8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over 1400 records of property sales in Ames city from 2006-2010</a:t>
            </a:r>
          </a:p>
          <a:p>
            <a:r>
              <a:rPr lang="en-US" dirty="0"/>
              <a:t>Tested for differences in sales records between: </a:t>
            </a:r>
          </a:p>
          <a:p>
            <a:pPr lvl="1"/>
            <a:r>
              <a:rPr lang="en-US" dirty="0"/>
              <a:t>old and new properties </a:t>
            </a:r>
          </a:p>
          <a:p>
            <a:pPr lvl="1"/>
            <a:r>
              <a:rPr lang="en-US" dirty="0"/>
              <a:t>remodeled properties </a:t>
            </a:r>
          </a:p>
          <a:p>
            <a:pPr lvl="1"/>
            <a:r>
              <a:rPr lang="en-US" dirty="0"/>
              <a:t>residential vs. non residential</a:t>
            </a:r>
          </a:p>
          <a:p>
            <a:pPr lvl="1"/>
            <a:r>
              <a:rPr lang="en-US" dirty="0"/>
              <a:t>regular vs. irregular lot shape</a:t>
            </a:r>
          </a:p>
          <a:p>
            <a:r>
              <a:rPr lang="en-US" dirty="0"/>
              <a:t>Also tested for variance in the timing of sales between quarters and between years</a:t>
            </a:r>
          </a:p>
        </p:txBody>
      </p:sp>
    </p:spTree>
    <p:extLst>
      <p:ext uri="{BB962C8B-B14F-4D97-AF65-F5344CB8AC3E}">
        <p14:creationId xmlns:p14="http://schemas.microsoft.com/office/powerpoint/2010/main" val="21441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C027B-B4C5-4D4E-83B9-8495FFE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C51AB-753E-406D-BAAD-CDF2E0A9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 </a:t>
            </a:r>
          </a:p>
          <a:p>
            <a:pPr lvl="1"/>
            <a:r>
              <a:rPr lang="en-US" dirty="0"/>
              <a:t>Best Quarter for purchasing </a:t>
            </a:r>
          </a:p>
          <a:p>
            <a:pPr lvl="1"/>
            <a:r>
              <a:rPr lang="en-US" dirty="0"/>
              <a:t>Best Quarter for liquidation</a:t>
            </a:r>
          </a:p>
          <a:p>
            <a:r>
              <a:rPr lang="en-US" dirty="0"/>
              <a:t>Pricing factors</a:t>
            </a:r>
          </a:p>
          <a:p>
            <a:pPr lvl="1"/>
            <a:r>
              <a:rPr lang="en-US" dirty="0"/>
              <a:t>Found most significance in age of property and remodeling status</a:t>
            </a:r>
          </a:p>
        </p:txBody>
      </p:sp>
    </p:spTree>
    <p:extLst>
      <p:ext uri="{BB962C8B-B14F-4D97-AF65-F5344CB8AC3E}">
        <p14:creationId xmlns:p14="http://schemas.microsoft.com/office/powerpoint/2010/main" val="28909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CD820EC-7B03-4B66-8220-5542FDF4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E8A2B3-E4CA-458C-BDBB-ED8B340718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191052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CC51C8E-4ACD-4E64-BA70-69D8CA935C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619333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835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91721-3918-402E-87FD-5BB9F9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50994" cy="1128319"/>
          </a:xfrm>
        </p:spPr>
        <p:txBody>
          <a:bodyPr/>
          <a:lstStyle/>
          <a:p>
            <a:r>
              <a:rPr lang="en-US" dirty="0"/>
              <a:t>Year property was built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22B629-44F9-41AB-8385-5092B31B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03352"/>
            <a:ext cx="3932237" cy="19273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built after 1945 are valued significantly higher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only holding properties newer than 1945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properties are valuable for new construction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0B565A-F917-46DA-BD89-362086531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13223"/>
              </p:ext>
            </p:extLst>
          </p:nvPr>
        </p:nvGraphicFramePr>
        <p:xfrm>
          <a:off x="4890782" y="987426"/>
          <a:ext cx="6464606" cy="485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408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CA0B-780E-45B4-A617-0842637A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06490"/>
          </a:xfrm>
        </p:spPr>
        <p:txBody>
          <a:bodyPr/>
          <a:lstStyle/>
          <a:p>
            <a:pPr algn="ctr"/>
            <a:r>
              <a:rPr lang="en-US" dirty="0"/>
              <a:t>Remodeled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E8B9-4BA9-4FB5-9041-F5B1C04E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Remodeled properties built after 1945 also show more value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in price found when age of property is not considered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*axis modified for easier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518C3A-CEFB-468D-84F7-C5C1D76876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F4429D-AC8C-49BA-84BC-D57D27AE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95200-9D45-4315-A6A0-24E89696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remodeled properties built after 1945</a:t>
            </a:r>
          </a:p>
          <a:p>
            <a:r>
              <a:rPr lang="en-US" dirty="0"/>
              <a:t>Purchase window ranges from Q1-Q2</a:t>
            </a:r>
          </a:p>
          <a:p>
            <a:pPr lvl="1"/>
            <a:r>
              <a:rPr lang="en-US" dirty="0"/>
              <a:t>Q1 will average higher cost, but allows for more flexible negotiation due to low sale volume</a:t>
            </a:r>
          </a:p>
          <a:p>
            <a:pPr lvl="1"/>
            <a:r>
              <a:rPr lang="en-US" dirty="0"/>
              <a:t>Q2 allows for less flexibility, but more volume to choose from and lower cost on average</a:t>
            </a:r>
          </a:p>
          <a:p>
            <a:endParaRPr lang="en-US" dirty="0"/>
          </a:p>
          <a:p>
            <a:r>
              <a:rPr lang="en-US" dirty="0"/>
              <a:t>Property liquidation should occur in Q3 due to a reasonably high average price and sale volume combined</a:t>
            </a:r>
          </a:p>
        </p:txBody>
      </p:sp>
    </p:spTree>
    <p:extLst>
      <p:ext uri="{BB962C8B-B14F-4D97-AF65-F5344CB8AC3E}">
        <p14:creationId xmlns:p14="http://schemas.microsoft.com/office/powerpoint/2010/main" val="9115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Q1 Investment Planning</vt:lpstr>
      <vt:lpstr>Introduction</vt:lpstr>
      <vt:lpstr>Considerations </vt:lpstr>
      <vt:lpstr>Timing </vt:lpstr>
      <vt:lpstr>Year property was built</vt:lpstr>
      <vt:lpstr>Remodeled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Investment Planning</dc:title>
  <dc:creator>Michael Delretobey</dc:creator>
  <cp:lastModifiedBy>Michael Delretobey</cp:lastModifiedBy>
  <cp:revision>8</cp:revision>
  <dcterms:created xsi:type="dcterms:W3CDTF">2020-11-02T16:29:26Z</dcterms:created>
  <dcterms:modified xsi:type="dcterms:W3CDTF">2020-11-04T17:09:03Z</dcterms:modified>
</cp:coreProperties>
</file>