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2" r:id="rId12"/>
    <p:sldId id="273" r:id="rId13"/>
    <p:sldId id="271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 autoAdjust="0"/>
    <p:restoredTop sz="94660"/>
  </p:normalViewPr>
  <p:slideViewPr>
    <p:cSldViewPr snapToGrid="0">
      <p:cViewPr varScale="1">
        <p:scale>
          <a:sx n="30" d="100"/>
          <a:sy n="30" d="100"/>
        </p:scale>
        <p:origin x="4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34E4D7-A4F6-4E22-A2FC-92F47B6210A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AA9FE7-51DE-45E3-BA99-4F7B410F81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Checking Auto-Driving Car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Dembinski</a:t>
            </a:r>
          </a:p>
        </p:txBody>
      </p:sp>
    </p:spTree>
    <p:extLst>
      <p:ext uri="{BB962C8B-B14F-4D97-AF65-F5344CB8AC3E}">
        <p14:creationId xmlns:p14="http://schemas.microsoft.com/office/powerpoint/2010/main" val="79855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  <a:p>
            <a:pPr lvl="1"/>
            <a:r>
              <a:rPr lang="en-US" dirty="0"/>
              <a:t>Must always return control to driver.</a:t>
            </a:r>
          </a:p>
          <a:p>
            <a:pPr lvl="1"/>
            <a:r>
              <a:rPr lang="en-US" dirty="0"/>
              <a:t>Must always end up out of a breach situation.</a:t>
            </a:r>
          </a:p>
          <a:p>
            <a:r>
              <a:rPr lang="en-US" dirty="0"/>
              <a:t>Safety</a:t>
            </a:r>
          </a:p>
          <a:p>
            <a:pPr lvl="1"/>
            <a:r>
              <a:rPr lang="en-US" dirty="0"/>
              <a:t>Must never cause a lane breach with mitigative actions.</a:t>
            </a:r>
          </a:p>
        </p:txBody>
      </p:sp>
    </p:spTree>
    <p:extLst>
      <p:ext uri="{BB962C8B-B14F-4D97-AF65-F5344CB8AC3E}">
        <p14:creationId xmlns:p14="http://schemas.microsoft.com/office/powerpoint/2010/main" val="108742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simulation and code review</a:t>
            </a:r>
          </a:p>
          <a:p>
            <a:pPr lvl="1"/>
            <a:r>
              <a:rPr lang="en-US" dirty="0"/>
              <a:t>Ran the iterative simulation to confirm proper behavior</a:t>
            </a:r>
          </a:p>
          <a:p>
            <a:pPr lvl="1"/>
            <a:r>
              <a:rPr lang="en-US" dirty="0"/>
              <a:t>Also created validation specifications for this effort as well</a:t>
            </a:r>
          </a:p>
          <a:p>
            <a:pPr lvl="2"/>
            <a:r>
              <a:rPr lang="en-US" dirty="0"/>
              <a:t>Example breach must always be after a warning/closing situation</a:t>
            </a:r>
          </a:p>
          <a:p>
            <a:r>
              <a:rPr lang="en-US" dirty="0"/>
              <a:t>Global Model</a:t>
            </a:r>
          </a:p>
          <a:p>
            <a:pPr lvl="1"/>
            <a:r>
              <a:rPr lang="en-US" dirty="0"/>
              <a:t>All variables in model are bools</a:t>
            </a:r>
          </a:p>
          <a:p>
            <a:pPr lvl="1"/>
            <a:r>
              <a:rPr lang="en-US" dirty="0"/>
              <a:t>Created a global model to test all specifications against</a:t>
            </a:r>
          </a:p>
          <a:p>
            <a:pPr lvl="2"/>
            <a:r>
              <a:rPr lang="en-US" dirty="0"/>
              <a:t>Both spec and !spec must be false somewhere within the model</a:t>
            </a:r>
          </a:p>
          <a:p>
            <a:pPr lvl="2"/>
            <a:r>
              <a:rPr lang="en-US" dirty="0"/>
              <a:t>If spec is always true, then spec is pointless</a:t>
            </a:r>
          </a:p>
          <a:p>
            <a:pPr lvl="2"/>
            <a:r>
              <a:rPr lang="en-US" dirty="0"/>
              <a:t>If !spec is always true, then spec is </a:t>
            </a:r>
            <a:r>
              <a:rPr lang="en-US" dirty="0" err="1"/>
              <a:t>unsatisfiable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processes take place.</a:t>
            </a:r>
          </a:p>
          <a:p>
            <a:pPr lvl="1"/>
            <a:r>
              <a:rPr lang="en-US" dirty="0"/>
              <a:t>Collision Prediction.</a:t>
            </a:r>
          </a:p>
          <a:p>
            <a:pPr lvl="1"/>
            <a:r>
              <a:rPr lang="en-US" dirty="0"/>
              <a:t>Risk Assessment.</a:t>
            </a:r>
          </a:p>
          <a:p>
            <a:pPr lvl="1"/>
            <a:r>
              <a:rPr lang="en-US" dirty="0"/>
              <a:t>Avoidance Maneuver.</a:t>
            </a:r>
          </a:p>
          <a:p>
            <a:r>
              <a:rPr lang="en-US" dirty="0"/>
              <a:t>Collision Prediction</a:t>
            </a:r>
          </a:p>
          <a:p>
            <a:pPr lvl="1"/>
            <a:r>
              <a:rPr lang="en-US" dirty="0"/>
              <a:t>This process will determine whether or not a collision is imminent.  </a:t>
            </a:r>
          </a:p>
          <a:p>
            <a:pPr lvl="1"/>
            <a:r>
              <a:rPr lang="en-US" dirty="0"/>
              <a:t>It will predict a collision from either the front, back, left, or right.</a:t>
            </a:r>
          </a:p>
          <a:p>
            <a:r>
              <a:rPr lang="en-US" dirty="0"/>
              <a:t>Risk Assessment</a:t>
            </a:r>
          </a:p>
          <a:p>
            <a:pPr lvl="1"/>
            <a:r>
              <a:rPr lang="en-US" dirty="0"/>
              <a:t>Determines the danger of taking a maneuver to the front, back, left, or right.</a:t>
            </a:r>
          </a:p>
          <a:p>
            <a:r>
              <a:rPr lang="en-US" dirty="0"/>
              <a:t>Avoidance Maneuver.</a:t>
            </a:r>
          </a:p>
          <a:p>
            <a:pPr lvl="1"/>
            <a:r>
              <a:rPr lang="en-US" dirty="0"/>
              <a:t>Takes the lowest risk maneuver in order to avoid a collision if possible.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that mitigative actions take place very quickly.  </a:t>
            </a:r>
          </a:p>
          <a:p>
            <a:r>
              <a:rPr lang="en-US" dirty="0"/>
              <a:t>With this assumption these process do not run concurrently</a:t>
            </a:r>
          </a:p>
          <a:p>
            <a:pPr lvl="1"/>
            <a:r>
              <a:rPr lang="en-US" dirty="0"/>
              <a:t>If monitor spots a situation, then a risk assessment is conducted.</a:t>
            </a:r>
          </a:p>
          <a:p>
            <a:pPr lvl="1"/>
            <a:r>
              <a:rPr lang="en-US" dirty="0"/>
              <a:t>Dependent on that assessment then the appropriate action is taken.</a:t>
            </a:r>
          </a:p>
          <a:p>
            <a:r>
              <a:rPr lang="en-US" dirty="0"/>
              <a:t>Must make sure model allows for the possibility of a collision.</a:t>
            </a:r>
          </a:p>
        </p:txBody>
      </p:sp>
    </p:spTree>
    <p:extLst>
      <p:ext uri="{BB962C8B-B14F-4D97-AF65-F5344CB8AC3E}">
        <p14:creationId xmlns:p14="http://schemas.microsoft.com/office/powerpoint/2010/main" val="20223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  <a:p>
            <a:pPr lvl="1"/>
            <a:r>
              <a:rPr lang="en-US" dirty="0"/>
              <a:t>Must always take the lowest risk situation</a:t>
            </a:r>
          </a:p>
          <a:p>
            <a:pPr lvl="1"/>
            <a:r>
              <a:rPr lang="en-US" dirty="0"/>
              <a:t>Favor right swerve and braking in risk ties</a:t>
            </a:r>
          </a:p>
          <a:p>
            <a:r>
              <a:rPr lang="en-US" dirty="0"/>
              <a:t>Liveness</a:t>
            </a:r>
          </a:p>
          <a:p>
            <a:pPr lvl="1"/>
            <a:r>
              <a:rPr lang="en-US" dirty="0"/>
              <a:t>Must always return control back to the human or end up crashed</a:t>
            </a:r>
          </a:p>
        </p:txBody>
      </p:sp>
    </p:spTree>
    <p:extLst>
      <p:ext uri="{BB962C8B-B14F-4D97-AF65-F5344CB8AC3E}">
        <p14:creationId xmlns:p14="http://schemas.microsoft.com/office/powerpoint/2010/main" val="341655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simulation and code review</a:t>
            </a:r>
          </a:p>
          <a:p>
            <a:pPr lvl="1"/>
            <a:r>
              <a:rPr lang="en-US" dirty="0"/>
              <a:t>Ran the iterative simulation to confirm proper behavior</a:t>
            </a:r>
          </a:p>
          <a:p>
            <a:pPr lvl="1"/>
            <a:r>
              <a:rPr lang="en-US" dirty="0"/>
              <a:t>Also created validation specifications for this effort as well</a:t>
            </a:r>
          </a:p>
          <a:p>
            <a:pPr lvl="2"/>
            <a:r>
              <a:rPr lang="en-US" dirty="0"/>
              <a:t>Example: a collision is possible, or nothing is capable of happening.</a:t>
            </a:r>
          </a:p>
          <a:p>
            <a:r>
              <a:rPr lang="en-US" dirty="0"/>
              <a:t>Global Model</a:t>
            </a:r>
          </a:p>
          <a:p>
            <a:pPr lvl="1"/>
            <a:r>
              <a:rPr lang="en-US" dirty="0"/>
              <a:t>All variables in model are bools</a:t>
            </a:r>
          </a:p>
          <a:p>
            <a:pPr lvl="1"/>
            <a:r>
              <a:rPr lang="en-US" dirty="0"/>
              <a:t>Created a global model to test all specifications against</a:t>
            </a:r>
          </a:p>
          <a:p>
            <a:pPr lvl="2"/>
            <a:r>
              <a:rPr lang="en-US" dirty="0"/>
              <a:t>Both spec and !spec must be false somewhere within the model</a:t>
            </a:r>
          </a:p>
          <a:p>
            <a:pPr lvl="2"/>
            <a:r>
              <a:rPr lang="en-US" dirty="0"/>
              <a:t>If spec is always true, then spec is pointless</a:t>
            </a:r>
          </a:p>
          <a:p>
            <a:pPr lvl="2"/>
            <a:r>
              <a:rPr lang="en-US" dirty="0"/>
              <a:t>If !spec is always true, then spec is </a:t>
            </a:r>
            <a:r>
              <a:rPr lang="en-US" dirty="0" err="1"/>
              <a:t>unsatisfiable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5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determine what to call when?</a:t>
            </a:r>
          </a:p>
          <a:p>
            <a:r>
              <a:rPr lang="en-US" dirty="0"/>
              <a:t>This was simplest model given my assumptions</a:t>
            </a:r>
          </a:p>
          <a:p>
            <a:pPr lvl="1"/>
            <a:r>
              <a:rPr lang="en-US" dirty="0"/>
              <a:t>These are the only three automatic processes</a:t>
            </a:r>
          </a:p>
          <a:p>
            <a:pPr lvl="1"/>
            <a:r>
              <a:rPr lang="en-US" dirty="0"/>
              <a:t>Only one necessitates emergency maneuvers</a:t>
            </a:r>
          </a:p>
          <a:p>
            <a:pPr lvl="1"/>
            <a:r>
              <a:rPr lang="en-US" dirty="0"/>
              <a:t>Speed control is assumed to be turned on</a:t>
            </a:r>
          </a:p>
          <a:p>
            <a:pPr lvl="2"/>
            <a:r>
              <a:rPr lang="en-US" dirty="0"/>
              <a:t>This is a constant process </a:t>
            </a:r>
          </a:p>
          <a:p>
            <a:r>
              <a:rPr lang="en-US" dirty="0"/>
              <a:t>Two processes</a:t>
            </a:r>
          </a:p>
          <a:p>
            <a:pPr lvl="1"/>
            <a:r>
              <a:rPr lang="en-US" dirty="0"/>
              <a:t>One for monitoring control requests</a:t>
            </a:r>
          </a:p>
          <a:p>
            <a:pPr lvl="1"/>
            <a:r>
              <a:rPr lang="en-US" dirty="0"/>
              <a:t>One for dishing out authority</a:t>
            </a:r>
          </a:p>
        </p:txBody>
      </p:sp>
    </p:spTree>
    <p:extLst>
      <p:ext uri="{BB962C8B-B14F-4D97-AF65-F5344CB8AC3E}">
        <p14:creationId xmlns:p14="http://schemas.microsoft.com/office/powerpoint/2010/main" val="371272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process runs a number of if guards</a:t>
            </a:r>
          </a:p>
          <a:p>
            <a:pPr lvl="1"/>
            <a:r>
              <a:rPr lang="en-US" dirty="0"/>
              <a:t>One for each truth statement</a:t>
            </a:r>
          </a:p>
          <a:p>
            <a:pPr lvl="1"/>
            <a:r>
              <a:rPr lang="en-US" dirty="0"/>
              <a:t>Assuming that speed control is a near constant task this leaves only 4 situations.</a:t>
            </a:r>
          </a:p>
          <a:p>
            <a:pPr lvl="1"/>
            <a:r>
              <a:rPr lang="en-US" dirty="0"/>
              <a:t>Depending on the truth statement the steering and speed controls are dished out appropriately.</a:t>
            </a:r>
          </a:p>
          <a:p>
            <a:pPr lvl="2"/>
            <a:r>
              <a:rPr lang="en-US" dirty="0"/>
              <a:t>Collision avoidance is always given priority and then the other two receive equal priority given that they control two different things.</a:t>
            </a:r>
          </a:p>
          <a:p>
            <a:pPr lvl="1"/>
            <a:r>
              <a:rPr lang="en-US" dirty="0"/>
              <a:t>All features are allowed to push a warning at any time.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6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  <a:p>
            <a:pPr lvl="1"/>
            <a:r>
              <a:rPr lang="en-US" dirty="0"/>
              <a:t>Must always result in human control again</a:t>
            </a:r>
          </a:p>
          <a:p>
            <a:r>
              <a:rPr lang="en-US" dirty="0"/>
              <a:t>Safety</a:t>
            </a:r>
          </a:p>
          <a:p>
            <a:pPr lvl="1"/>
            <a:r>
              <a:rPr lang="en-US" dirty="0"/>
              <a:t>Never give two items control of the same item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94590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simulation and code review</a:t>
            </a:r>
          </a:p>
          <a:p>
            <a:pPr lvl="1"/>
            <a:r>
              <a:rPr lang="en-US" dirty="0"/>
              <a:t>Ran the iterative simulation to confirm proper behavior</a:t>
            </a:r>
          </a:p>
          <a:p>
            <a:pPr lvl="1"/>
            <a:r>
              <a:rPr lang="en-US" dirty="0"/>
              <a:t>Also created validation specifications for this effort as well</a:t>
            </a:r>
          </a:p>
          <a:p>
            <a:pPr lvl="2"/>
            <a:r>
              <a:rPr lang="en-US" dirty="0"/>
              <a:t>Example: []!accelerate &amp;&amp; decelerate</a:t>
            </a:r>
          </a:p>
          <a:p>
            <a:r>
              <a:rPr lang="en-US" dirty="0"/>
              <a:t>Global Model</a:t>
            </a:r>
          </a:p>
          <a:p>
            <a:pPr lvl="1"/>
            <a:r>
              <a:rPr lang="en-US" dirty="0"/>
              <a:t>All variables in model are bools</a:t>
            </a:r>
          </a:p>
          <a:p>
            <a:pPr lvl="1"/>
            <a:r>
              <a:rPr lang="en-US" dirty="0"/>
              <a:t>Created a global model to test all specifications against</a:t>
            </a:r>
          </a:p>
          <a:p>
            <a:pPr lvl="2"/>
            <a:r>
              <a:rPr lang="en-US" dirty="0"/>
              <a:t>Both spec and !spec must be false somewhere within the model</a:t>
            </a:r>
          </a:p>
          <a:p>
            <a:pPr lvl="2"/>
            <a:r>
              <a:rPr lang="en-US" dirty="0"/>
              <a:t>If spec is always true, then spec is pointless</a:t>
            </a:r>
          </a:p>
          <a:p>
            <a:pPr lvl="2"/>
            <a:r>
              <a:rPr lang="en-US" dirty="0"/>
              <a:t>If !spec is always true, then spec is </a:t>
            </a:r>
            <a:r>
              <a:rPr lang="en-US" dirty="0" err="1"/>
              <a:t>unsatisfiable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Spin, I modeled, validated, and verified three different features of auto-driving cars.  As well as command organization.</a:t>
            </a:r>
          </a:p>
          <a:p>
            <a:pPr lvl="1"/>
            <a:r>
              <a:rPr lang="en-US" dirty="0"/>
              <a:t>Collision Avoidance.</a:t>
            </a:r>
          </a:p>
          <a:p>
            <a:pPr lvl="1"/>
            <a:r>
              <a:rPr lang="en-US" dirty="0"/>
              <a:t>Adaptive Cruise Control.</a:t>
            </a:r>
          </a:p>
          <a:p>
            <a:pPr lvl="1"/>
            <a:r>
              <a:rPr lang="en-US" dirty="0"/>
              <a:t>Lane Assistance</a:t>
            </a:r>
          </a:p>
          <a:p>
            <a:pPr lvl="1"/>
            <a:r>
              <a:rPr lang="en-US" dirty="0"/>
              <a:t>Command Distribution</a:t>
            </a:r>
          </a:p>
          <a:p>
            <a:r>
              <a:rPr lang="en-US" dirty="0"/>
              <a:t>Will discuss the individual models as well as the validation/verification efforts.  Then will report results.</a:t>
            </a:r>
          </a:p>
          <a:p>
            <a:r>
              <a:rPr lang="en-US" dirty="0"/>
              <a:t>First, why is this an important project?</a:t>
            </a:r>
          </a:p>
        </p:txBody>
      </p:sp>
    </p:spTree>
    <p:extLst>
      <p:ext uri="{BB962C8B-B14F-4D97-AF65-F5344CB8AC3E}">
        <p14:creationId xmlns:p14="http://schemas.microsoft.com/office/powerpoint/2010/main" val="139648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 after iterating on the design of the models and the specifications, I ended with models that successfully ran with no errors against the appropriate specs.</a:t>
            </a:r>
          </a:p>
          <a:p>
            <a:r>
              <a:rPr lang="en-US" dirty="0"/>
              <a:t>This was mostly a design/modelling project</a:t>
            </a:r>
          </a:p>
          <a:p>
            <a:r>
              <a:rPr lang="en-US" dirty="0"/>
              <a:t>The models themselves are the result</a:t>
            </a:r>
          </a:p>
        </p:txBody>
      </p:sp>
    </p:spTree>
    <p:extLst>
      <p:ext uri="{BB962C8B-B14F-4D97-AF65-F5344CB8AC3E}">
        <p14:creationId xmlns:p14="http://schemas.microsoft.com/office/powerpoint/2010/main" val="4242082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could easily lead in to developing models for more features to define a fully automated system.</a:t>
            </a:r>
          </a:p>
          <a:p>
            <a:r>
              <a:rPr lang="en-US" dirty="0"/>
              <a:t>Could also lead into lower level models</a:t>
            </a:r>
          </a:p>
          <a:p>
            <a:pPr lvl="1"/>
            <a:r>
              <a:rPr lang="en-US" dirty="0"/>
              <a:t>Design the risk assessment model</a:t>
            </a:r>
          </a:p>
          <a:p>
            <a:pPr lvl="1"/>
            <a:r>
              <a:rPr lang="en-US" dirty="0"/>
              <a:t>Design the lane reading model</a:t>
            </a:r>
          </a:p>
          <a:p>
            <a:pPr lvl="1"/>
            <a:r>
              <a:rPr lang="en-US" dirty="0"/>
              <a:t>Design the car </a:t>
            </a:r>
            <a:r>
              <a:rPr lang="en-US"/>
              <a:t>monitor model</a:t>
            </a:r>
          </a:p>
        </p:txBody>
      </p:sp>
    </p:spTree>
    <p:extLst>
      <p:ext uri="{BB962C8B-B14F-4D97-AF65-F5344CB8AC3E}">
        <p14:creationId xmlns:p14="http://schemas.microsoft.com/office/powerpoint/2010/main" val="193530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cars are becoming more relevant.</a:t>
            </a:r>
          </a:p>
          <a:p>
            <a:pPr lvl="1"/>
            <a:r>
              <a:rPr lang="en-US" dirty="0"/>
              <a:t>Tesla</a:t>
            </a:r>
          </a:p>
          <a:p>
            <a:pPr lvl="1"/>
            <a:r>
              <a:rPr lang="en-US" dirty="0"/>
              <a:t>Google self driving car</a:t>
            </a:r>
          </a:p>
          <a:p>
            <a:pPr lvl="1"/>
            <a:r>
              <a:rPr lang="en-US" dirty="0"/>
              <a:t>Semi-autonomous vehicles</a:t>
            </a:r>
          </a:p>
          <a:p>
            <a:r>
              <a:rPr lang="en-US" dirty="0"/>
              <a:t>They all have certain common features.</a:t>
            </a:r>
          </a:p>
          <a:p>
            <a:pPr lvl="1"/>
            <a:r>
              <a:rPr lang="en-US" dirty="0"/>
              <a:t>The implementation design must be ensured to be safe.</a:t>
            </a:r>
          </a:p>
          <a:p>
            <a:pPr lvl="1"/>
            <a:r>
              <a:rPr lang="en-US" dirty="0"/>
              <a:t>This project has been a case of proving the need for formal methods in the system design phase.</a:t>
            </a:r>
          </a:p>
        </p:txBody>
      </p:sp>
    </p:spTree>
    <p:extLst>
      <p:ext uri="{BB962C8B-B14F-4D97-AF65-F5344CB8AC3E}">
        <p14:creationId xmlns:p14="http://schemas.microsoft.com/office/powerpoint/2010/main" val="391915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began with a series of assumptions that simplified the problem scope to make it a feasible project.</a:t>
            </a:r>
          </a:p>
          <a:p>
            <a:pPr lvl="1"/>
            <a:r>
              <a:rPr lang="en-US" dirty="0"/>
              <a:t>Semi-autonomous car</a:t>
            </a:r>
          </a:p>
          <a:p>
            <a:pPr lvl="2"/>
            <a:r>
              <a:rPr lang="en-US" dirty="0"/>
              <a:t>Only contains the auto driving features discussed here</a:t>
            </a:r>
          </a:p>
          <a:p>
            <a:pPr lvl="2"/>
            <a:r>
              <a:rPr lang="en-US" dirty="0"/>
              <a:t>Must always return to human control</a:t>
            </a:r>
          </a:p>
          <a:p>
            <a:pPr lvl="2"/>
            <a:r>
              <a:rPr lang="en-US" dirty="0"/>
              <a:t>Must always warn before stealing control</a:t>
            </a:r>
          </a:p>
          <a:p>
            <a:pPr lvl="1"/>
            <a:r>
              <a:rPr lang="en-US" dirty="0"/>
              <a:t>High level system design</a:t>
            </a:r>
          </a:p>
          <a:p>
            <a:pPr lvl="2"/>
            <a:r>
              <a:rPr lang="en-US" dirty="0"/>
              <a:t>No worrying about how to actually see another car</a:t>
            </a:r>
          </a:p>
          <a:p>
            <a:pPr lvl="2"/>
            <a:r>
              <a:rPr lang="en-US" dirty="0"/>
              <a:t>No worrying about sensor observer design</a:t>
            </a:r>
          </a:p>
          <a:p>
            <a:pPr lvl="2"/>
            <a:r>
              <a:rPr lang="en-US" dirty="0"/>
              <a:t>No worrying about feedback control design</a:t>
            </a:r>
          </a:p>
          <a:p>
            <a:pPr lvl="2"/>
            <a:r>
              <a:rPr lang="en-US" dirty="0"/>
              <a:t>Solely a system design effort using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23408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Speed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as a 3 process system.</a:t>
            </a:r>
          </a:p>
          <a:p>
            <a:pPr lvl="1"/>
            <a:r>
              <a:rPr lang="en-US" dirty="0"/>
              <a:t>Process 1 -&gt; Searching</a:t>
            </a:r>
          </a:p>
          <a:p>
            <a:pPr lvl="2"/>
            <a:r>
              <a:rPr lang="en-US" dirty="0"/>
              <a:t>This process searches for whether there is a car ahead or not</a:t>
            </a:r>
          </a:p>
          <a:p>
            <a:pPr lvl="2"/>
            <a:r>
              <a:rPr lang="en-US" dirty="0"/>
              <a:t>Will randomly set this to true or false</a:t>
            </a:r>
          </a:p>
          <a:p>
            <a:pPr lvl="1"/>
            <a:r>
              <a:rPr lang="en-US" dirty="0"/>
              <a:t>Process 2 -&gt; Monitor</a:t>
            </a:r>
          </a:p>
          <a:p>
            <a:pPr lvl="2"/>
            <a:r>
              <a:rPr lang="en-US" dirty="0"/>
              <a:t>If there is a car ahead this will monitor whether the gap is growing or shrinking, and whether this car is at the targeting following distance or not.</a:t>
            </a:r>
          </a:p>
          <a:p>
            <a:pPr lvl="2"/>
            <a:r>
              <a:rPr lang="en-US" dirty="0"/>
              <a:t>Runs parallel to searching</a:t>
            </a:r>
          </a:p>
          <a:p>
            <a:pPr lvl="1"/>
            <a:r>
              <a:rPr lang="en-US" dirty="0"/>
              <a:t>Process 3 -&gt; Control</a:t>
            </a:r>
          </a:p>
          <a:p>
            <a:pPr lvl="2"/>
            <a:r>
              <a:rPr lang="en-US" dirty="0"/>
              <a:t>Given certain monitor conditions this process will either accelerate or decelerate in response to the current state.</a:t>
            </a:r>
          </a:p>
          <a:p>
            <a:pPr lvl="2"/>
            <a:r>
              <a:rPr lang="en-US" dirty="0"/>
              <a:t>Guards dependent on monitor, runs parallel to other two processes.</a:t>
            </a:r>
          </a:p>
        </p:txBody>
      </p:sp>
    </p:spTree>
    <p:extLst>
      <p:ext uri="{BB962C8B-B14F-4D97-AF65-F5344CB8AC3E}">
        <p14:creationId xmlns:p14="http://schemas.microsoft.com/office/powerpoint/2010/main" val="36061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  <a:p>
            <a:pPr lvl="1"/>
            <a:r>
              <a:rPr lang="en-US" dirty="0"/>
              <a:t>Must always eventually correct to not being too close.</a:t>
            </a:r>
          </a:p>
          <a:p>
            <a:pPr lvl="1"/>
            <a:r>
              <a:rPr lang="en-US" dirty="0"/>
              <a:t>Must always eventually correct to not being too far.</a:t>
            </a:r>
          </a:p>
          <a:p>
            <a:r>
              <a:rPr lang="en-US" dirty="0"/>
              <a:t>Safety</a:t>
            </a:r>
          </a:p>
          <a:p>
            <a:pPr lvl="1"/>
            <a:r>
              <a:rPr lang="en-US" dirty="0"/>
              <a:t>If too close must either decelerate or have car ahead be false.</a:t>
            </a:r>
          </a:p>
          <a:p>
            <a:pPr lvl="2"/>
            <a:r>
              <a:rPr lang="en-US" dirty="0"/>
              <a:t>This is tricky, must account for situations where car leaves lane while too close leading to no car ahead and no requirement for follow distance.</a:t>
            </a:r>
          </a:p>
        </p:txBody>
      </p:sp>
    </p:spTree>
    <p:extLst>
      <p:ext uri="{BB962C8B-B14F-4D97-AF65-F5344CB8AC3E}">
        <p14:creationId xmlns:p14="http://schemas.microsoft.com/office/powerpoint/2010/main" val="43714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simulation and code review</a:t>
            </a:r>
          </a:p>
          <a:p>
            <a:pPr lvl="1"/>
            <a:r>
              <a:rPr lang="en-US" dirty="0"/>
              <a:t>Ran the iterative simulation to confirm proper behavior</a:t>
            </a:r>
          </a:p>
          <a:p>
            <a:pPr lvl="1"/>
            <a:r>
              <a:rPr lang="en-US" dirty="0"/>
              <a:t>Also created validation specifications for this effort as well</a:t>
            </a:r>
          </a:p>
          <a:p>
            <a:pPr lvl="2"/>
            <a:r>
              <a:rPr lang="en-US" dirty="0"/>
              <a:t>Example: []!accelerate &amp;&amp; decelerate</a:t>
            </a:r>
          </a:p>
          <a:p>
            <a:r>
              <a:rPr lang="en-US" dirty="0"/>
              <a:t>Global Model</a:t>
            </a:r>
          </a:p>
          <a:p>
            <a:pPr lvl="1"/>
            <a:r>
              <a:rPr lang="en-US" dirty="0"/>
              <a:t>All variables in model are bools</a:t>
            </a:r>
          </a:p>
          <a:p>
            <a:pPr lvl="1"/>
            <a:r>
              <a:rPr lang="en-US" dirty="0"/>
              <a:t>Created a global model to test all specifications against</a:t>
            </a:r>
          </a:p>
          <a:p>
            <a:pPr lvl="2"/>
            <a:r>
              <a:rPr lang="en-US" dirty="0"/>
              <a:t>Both spec and !spec must be false somewhere within the model</a:t>
            </a:r>
          </a:p>
          <a:p>
            <a:pPr lvl="2"/>
            <a:r>
              <a:rPr lang="en-US" dirty="0"/>
              <a:t>If spec is always true, then spec is pointless</a:t>
            </a:r>
          </a:p>
          <a:p>
            <a:pPr lvl="2"/>
            <a:r>
              <a:rPr lang="en-US" dirty="0"/>
              <a:t>If !spec is always true, then spec is </a:t>
            </a:r>
            <a:r>
              <a:rPr lang="en-US" dirty="0" err="1"/>
              <a:t>unsatisfiable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Assist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as 3 processes as well, similar to adaptive speed control.</a:t>
            </a:r>
          </a:p>
          <a:p>
            <a:r>
              <a:rPr lang="en-US" dirty="0"/>
              <a:t>Instead of maintaining gap with front car, maintain pacing between lane lines.</a:t>
            </a:r>
          </a:p>
          <a:p>
            <a:r>
              <a:rPr lang="en-US" dirty="0"/>
              <a:t>Must be able to account for no line situation, narrowing lanes, breached lanes, flakey line reading, and warning driver.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Assist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1 -&gt; Reading</a:t>
            </a:r>
          </a:p>
          <a:p>
            <a:pPr lvl="1"/>
            <a:r>
              <a:rPr lang="en-US" dirty="0"/>
              <a:t>Determines if the lines are being seen or not.</a:t>
            </a:r>
          </a:p>
          <a:p>
            <a:r>
              <a:rPr lang="en-US" dirty="0"/>
              <a:t>Process 2 -&gt; Monitor</a:t>
            </a:r>
          </a:p>
          <a:p>
            <a:pPr lvl="1"/>
            <a:r>
              <a:rPr lang="en-US" dirty="0"/>
              <a:t>This process monitors the distance to the left line and the right line and whether they are increasing or decreasing.</a:t>
            </a:r>
          </a:p>
          <a:p>
            <a:pPr lvl="1"/>
            <a:r>
              <a:rPr lang="en-US" dirty="0"/>
              <a:t>Also monitors for the case of a breach of the lane line.</a:t>
            </a:r>
          </a:p>
          <a:p>
            <a:r>
              <a:rPr lang="en-US" dirty="0"/>
              <a:t>Process 3 -&gt; Control</a:t>
            </a:r>
          </a:p>
          <a:p>
            <a:pPr lvl="1"/>
            <a:r>
              <a:rPr lang="en-US" dirty="0"/>
              <a:t>This process runs dependent on the Monitor</a:t>
            </a:r>
          </a:p>
          <a:p>
            <a:pPr lvl="1"/>
            <a:r>
              <a:rPr lang="en-US" dirty="0"/>
              <a:t>Warns the driver if approaching lane breach.</a:t>
            </a:r>
          </a:p>
          <a:p>
            <a:pPr lvl="1"/>
            <a:r>
              <a:rPr lang="en-US" dirty="0"/>
              <a:t>If breach happens, warns driver and takes mitigative action.</a:t>
            </a:r>
          </a:p>
        </p:txBody>
      </p:sp>
    </p:spTree>
    <p:extLst>
      <p:ext uri="{BB962C8B-B14F-4D97-AF65-F5344CB8AC3E}">
        <p14:creationId xmlns:p14="http://schemas.microsoft.com/office/powerpoint/2010/main" val="1237394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1281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Model Checking Auto-Driving Car Features</vt:lpstr>
      <vt:lpstr>Overview</vt:lpstr>
      <vt:lpstr>Project Motivation</vt:lpstr>
      <vt:lpstr>Assumptions</vt:lpstr>
      <vt:lpstr>Adaptive Speed Control</vt:lpstr>
      <vt:lpstr>Specifications</vt:lpstr>
      <vt:lpstr>Validation</vt:lpstr>
      <vt:lpstr>Lane Assist</vt:lpstr>
      <vt:lpstr>Lane Assist</vt:lpstr>
      <vt:lpstr>Specifications</vt:lpstr>
      <vt:lpstr>Validation</vt:lpstr>
      <vt:lpstr>Collision Avoidance</vt:lpstr>
      <vt:lpstr>Collision Avoidance</vt:lpstr>
      <vt:lpstr>Specifications</vt:lpstr>
      <vt:lpstr>Validation</vt:lpstr>
      <vt:lpstr>High Level Decision Making</vt:lpstr>
      <vt:lpstr>High Level</vt:lpstr>
      <vt:lpstr>Specifications</vt:lpstr>
      <vt:lpstr>Validation</vt:lpstr>
      <vt:lpstr>Results 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Auto-Driving Car Features</dc:title>
  <dc:creator>michael dembinski</dc:creator>
  <cp:lastModifiedBy>michael dembinski</cp:lastModifiedBy>
  <cp:revision>12</cp:revision>
  <dcterms:created xsi:type="dcterms:W3CDTF">2017-04-11T15:19:33Z</dcterms:created>
  <dcterms:modified xsi:type="dcterms:W3CDTF">2017-04-27T14:32:30Z</dcterms:modified>
</cp:coreProperties>
</file>