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310" r:id="rId4"/>
    <p:sldId id="301" r:id="rId5"/>
    <p:sldId id="311" r:id="rId6"/>
    <p:sldId id="302" r:id="rId7"/>
    <p:sldId id="307" r:id="rId8"/>
    <p:sldId id="308" r:id="rId9"/>
    <p:sldId id="312" r:id="rId10"/>
    <p:sldId id="303" r:id="rId11"/>
    <p:sldId id="313" r:id="rId12"/>
    <p:sldId id="316" r:id="rId13"/>
    <p:sldId id="314" r:id="rId14"/>
    <p:sldId id="31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D440A-0D34-7DD7-0D4B-C195CC6F85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FCB7B1-3FEC-31A0-7396-0A43B9BD7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B6186A-7820-DCBB-F732-9B14563E3070}"/>
              </a:ext>
            </a:extLst>
          </p:cNvPr>
          <p:cNvSpPr>
            <a:spLocks noGrp="1"/>
          </p:cNvSpPr>
          <p:nvPr>
            <p:ph type="dt" sz="half" idx="10"/>
          </p:nvPr>
        </p:nvSpPr>
        <p:spPr/>
        <p:txBody>
          <a:bodyPr/>
          <a:lstStyle/>
          <a:p>
            <a:fld id="{31C191B3-3415-4C06-A87E-1F791B10A98B}"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8C2AA615-FC16-C389-E2C5-66A0C7B627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9F4ABC-9E7C-C381-6DB5-38E922C2CAD9}"/>
              </a:ext>
            </a:extLst>
          </p:cNvPr>
          <p:cNvSpPr>
            <a:spLocks noGrp="1"/>
          </p:cNvSpPr>
          <p:nvPr>
            <p:ph type="sldNum" sz="quarter" idx="12"/>
          </p:nvPr>
        </p:nvSpPr>
        <p:spPr/>
        <p:txBody>
          <a:bodyPr/>
          <a:lstStyle/>
          <a:p>
            <a:fld id="{63688584-BEF9-416C-A702-01EAACE300C9}" type="slidenum">
              <a:rPr lang="zh-CN" altLang="en-US" smtClean="0"/>
              <a:t>‹#›</a:t>
            </a:fld>
            <a:endParaRPr lang="zh-CN" altLang="en-US"/>
          </a:p>
        </p:txBody>
      </p:sp>
    </p:spTree>
    <p:extLst>
      <p:ext uri="{BB962C8B-B14F-4D97-AF65-F5344CB8AC3E}">
        <p14:creationId xmlns:p14="http://schemas.microsoft.com/office/powerpoint/2010/main" val="3201296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BBB7A-70CE-5571-0EF4-DA932461E4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E3174A5-FCEA-B8E1-04D6-55496E8B63E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7CE3E3-7B8B-DFC1-3347-942490C40C15}"/>
              </a:ext>
            </a:extLst>
          </p:cNvPr>
          <p:cNvSpPr>
            <a:spLocks noGrp="1"/>
          </p:cNvSpPr>
          <p:nvPr>
            <p:ph type="dt" sz="half" idx="10"/>
          </p:nvPr>
        </p:nvSpPr>
        <p:spPr/>
        <p:txBody>
          <a:bodyPr/>
          <a:lstStyle/>
          <a:p>
            <a:fld id="{31C191B3-3415-4C06-A87E-1F791B10A98B}"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428AA1BD-FAF7-6A66-518E-21D1F2B4A4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A67085-B209-BD97-65A3-1CC7384C70BC}"/>
              </a:ext>
            </a:extLst>
          </p:cNvPr>
          <p:cNvSpPr>
            <a:spLocks noGrp="1"/>
          </p:cNvSpPr>
          <p:nvPr>
            <p:ph type="sldNum" sz="quarter" idx="12"/>
          </p:nvPr>
        </p:nvSpPr>
        <p:spPr/>
        <p:txBody>
          <a:bodyPr/>
          <a:lstStyle/>
          <a:p>
            <a:fld id="{63688584-BEF9-416C-A702-01EAACE300C9}" type="slidenum">
              <a:rPr lang="zh-CN" altLang="en-US" smtClean="0"/>
              <a:t>‹#›</a:t>
            </a:fld>
            <a:endParaRPr lang="zh-CN" altLang="en-US"/>
          </a:p>
        </p:txBody>
      </p:sp>
    </p:spTree>
    <p:extLst>
      <p:ext uri="{BB962C8B-B14F-4D97-AF65-F5344CB8AC3E}">
        <p14:creationId xmlns:p14="http://schemas.microsoft.com/office/powerpoint/2010/main" val="169481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E4E781C-7C29-81AE-765E-900F40CC6D8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F682B5-0C55-FC19-BC7C-5F75267006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76085A-DE34-5DFE-5DD2-90939DEE9FA5}"/>
              </a:ext>
            </a:extLst>
          </p:cNvPr>
          <p:cNvSpPr>
            <a:spLocks noGrp="1"/>
          </p:cNvSpPr>
          <p:nvPr>
            <p:ph type="dt" sz="half" idx="10"/>
          </p:nvPr>
        </p:nvSpPr>
        <p:spPr/>
        <p:txBody>
          <a:bodyPr/>
          <a:lstStyle/>
          <a:p>
            <a:fld id="{31C191B3-3415-4C06-A87E-1F791B10A98B}"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3CABBAC2-E8EF-1953-F45A-6990D06AA3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AD3BF-5F8E-6587-11DE-ECD9AB13CADA}"/>
              </a:ext>
            </a:extLst>
          </p:cNvPr>
          <p:cNvSpPr>
            <a:spLocks noGrp="1"/>
          </p:cNvSpPr>
          <p:nvPr>
            <p:ph type="sldNum" sz="quarter" idx="12"/>
          </p:nvPr>
        </p:nvSpPr>
        <p:spPr/>
        <p:txBody>
          <a:bodyPr/>
          <a:lstStyle/>
          <a:p>
            <a:fld id="{63688584-BEF9-416C-A702-01EAACE300C9}" type="slidenum">
              <a:rPr lang="zh-CN" altLang="en-US" smtClean="0"/>
              <a:t>‹#›</a:t>
            </a:fld>
            <a:endParaRPr lang="zh-CN" altLang="en-US"/>
          </a:p>
        </p:txBody>
      </p:sp>
    </p:spTree>
    <p:extLst>
      <p:ext uri="{BB962C8B-B14F-4D97-AF65-F5344CB8AC3E}">
        <p14:creationId xmlns:p14="http://schemas.microsoft.com/office/powerpoint/2010/main" val="1432664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E6544-AB8E-2090-314B-BCA7D53DA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77E7D1-2187-2E2F-3E6E-E9701973830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5439A3-F1C3-FF78-F35F-547F6618D298}"/>
              </a:ext>
            </a:extLst>
          </p:cNvPr>
          <p:cNvSpPr>
            <a:spLocks noGrp="1"/>
          </p:cNvSpPr>
          <p:nvPr>
            <p:ph type="dt" sz="half" idx="10"/>
          </p:nvPr>
        </p:nvSpPr>
        <p:spPr/>
        <p:txBody>
          <a:bodyPr/>
          <a:lstStyle/>
          <a:p>
            <a:fld id="{31C191B3-3415-4C06-A87E-1F791B10A98B}"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221A8D6A-35E6-B29E-E469-F491B16CBE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3A29D9-6F73-ADC6-FB67-AEBB7C0B07B6}"/>
              </a:ext>
            </a:extLst>
          </p:cNvPr>
          <p:cNvSpPr>
            <a:spLocks noGrp="1"/>
          </p:cNvSpPr>
          <p:nvPr>
            <p:ph type="sldNum" sz="quarter" idx="12"/>
          </p:nvPr>
        </p:nvSpPr>
        <p:spPr/>
        <p:txBody>
          <a:bodyPr/>
          <a:lstStyle/>
          <a:p>
            <a:fld id="{63688584-BEF9-416C-A702-01EAACE300C9}" type="slidenum">
              <a:rPr lang="zh-CN" altLang="en-US" smtClean="0"/>
              <a:t>‹#›</a:t>
            </a:fld>
            <a:endParaRPr lang="zh-CN" altLang="en-US"/>
          </a:p>
        </p:txBody>
      </p:sp>
    </p:spTree>
    <p:extLst>
      <p:ext uri="{BB962C8B-B14F-4D97-AF65-F5344CB8AC3E}">
        <p14:creationId xmlns:p14="http://schemas.microsoft.com/office/powerpoint/2010/main" val="411454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72596-E71F-8CA7-5E36-427A7649046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B50083-14D6-BEB8-7612-CE56D0E1B9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23820D8-B8FA-508E-0DE7-C9DA56429D4D}"/>
              </a:ext>
            </a:extLst>
          </p:cNvPr>
          <p:cNvSpPr>
            <a:spLocks noGrp="1"/>
          </p:cNvSpPr>
          <p:nvPr>
            <p:ph type="dt" sz="half" idx="10"/>
          </p:nvPr>
        </p:nvSpPr>
        <p:spPr/>
        <p:txBody>
          <a:bodyPr/>
          <a:lstStyle/>
          <a:p>
            <a:fld id="{31C191B3-3415-4C06-A87E-1F791B10A98B}"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6049570E-2F85-3CA8-AF52-5CCF64BDD4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171450-1490-158E-A197-9D8DF29A1581}"/>
              </a:ext>
            </a:extLst>
          </p:cNvPr>
          <p:cNvSpPr>
            <a:spLocks noGrp="1"/>
          </p:cNvSpPr>
          <p:nvPr>
            <p:ph type="sldNum" sz="quarter" idx="12"/>
          </p:nvPr>
        </p:nvSpPr>
        <p:spPr/>
        <p:txBody>
          <a:bodyPr/>
          <a:lstStyle/>
          <a:p>
            <a:fld id="{63688584-BEF9-416C-A702-01EAACE300C9}" type="slidenum">
              <a:rPr lang="zh-CN" altLang="en-US" smtClean="0"/>
              <a:t>‹#›</a:t>
            </a:fld>
            <a:endParaRPr lang="zh-CN" altLang="en-US"/>
          </a:p>
        </p:txBody>
      </p:sp>
    </p:spTree>
    <p:extLst>
      <p:ext uri="{BB962C8B-B14F-4D97-AF65-F5344CB8AC3E}">
        <p14:creationId xmlns:p14="http://schemas.microsoft.com/office/powerpoint/2010/main" val="3190917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007D7-E825-E3D8-F639-33AEE68600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A18DC2-22E1-9DB7-CA40-B1F7666E63A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631BB22-D345-4F5F-237D-AF089A5FD4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4D23824-D6B6-0D01-5E86-672D7343E977}"/>
              </a:ext>
            </a:extLst>
          </p:cNvPr>
          <p:cNvSpPr>
            <a:spLocks noGrp="1"/>
          </p:cNvSpPr>
          <p:nvPr>
            <p:ph type="dt" sz="half" idx="10"/>
          </p:nvPr>
        </p:nvSpPr>
        <p:spPr/>
        <p:txBody>
          <a:bodyPr/>
          <a:lstStyle/>
          <a:p>
            <a:fld id="{31C191B3-3415-4C06-A87E-1F791B10A98B}" type="datetimeFigureOut">
              <a:rPr lang="zh-CN" altLang="en-US" smtClean="0"/>
              <a:t>2022/9/16</a:t>
            </a:fld>
            <a:endParaRPr lang="zh-CN" altLang="en-US"/>
          </a:p>
        </p:txBody>
      </p:sp>
      <p:sp>
        <p:nvSpPr>
          <p:cNvPr id="6" name="页脚占位符 5">
            <a:extLst>
              <a:ext uri="{FF2B5EF4-FFF2-40B4-BE49-F238E27FC236}">
                <a16:creationId xmlns:a16="http://schemas.microsoft.com/office/drawing/2014/main" id="{C1CBE624-64E1-DBA5-0C45-1F8B650DDA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76AA6C-F6F8-CC67-B7AE-333E3F33CA7E}"/>
              </a:ext>
            </a:extLst>
          </p:cNvPr>
          <p:cNvSpPr>
            <a:spLocks noGrp="1"/>
          </p:cNvSpPr>
          <p:nvPr>
            <p:ph type="sldNum" sz="quarter" idx="12"/>
          </p:nvPr>
        </p:nvSpPr>
        <p:spPr/>
        <p:txBody>
          <a:bodyPr/>
          <a:lstStyle/>
          <a:p>
            <a:fld id="{63688584-BEF9-416C-A702-01EAACE300C9}" type="slidenum">
              <a:rPr lang="zh-CN" altLang="en-US" smtClean="0"/>
              <a:t>‹#›</a:t>
            </a:fld>
            <a:endParaRPr lang="zh-CN" altLang="en-US"/>
          </a:p>
        </p:txBody>
      </p:sp>
    </p:spTree>
    <p:extLst>
      <p:ext uri="{BB962C8B-B14F-4D97-AF65-F5344CB8AC3E}">
        <p14:creationId xmlns:p14="http://schemas.microsoft.com/office/powerpoint/2010/main" val="2429079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C5231-6D9D-2047-3F4B-E367FE95C7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3FFB123-74D6-031A-4CC3-731F3E56F6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6C8F36C-B151-2AFB-5D77-F25848DE93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F7A415D-CABC-752A-2709-F21D96D8A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558D4D9-53C3-9EA3-7262-A8FC8852F60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AD86E1-A325-B5E6-28F4-FF94ADB6FA6B}"/>
              </a:ext>
            </a:extLst>
          </p:cNvPr>
          <p:cNvSpPr>
            <a:spLocks noGrp="1"/>
          </p:cNvSpPr>
          <p:nvPr>
            <p:ph type="dt" sz="half" idx="10"/>
          </p:nvPr>
        </p:nvSpPr>
        <p:spPr/>
        <p:txBody>
          <a:bodyPr/>
          <a:lstStyle/>
          <a:p>
            <a:fld id="{31C191B3-3415-4C06-A87E-1F791B10A98B}" type="datetimeFigureOut">
              <a:rPr lang="zh-CN" altLang="en-US" smtClean="0"/>
              <a:t>2022/9/16</a:t>
            </a:fld>
            <a:endParaRPr lang="zh-CN" altLang="en-US"/>
          </a:p>
        </p:txBody>
      </p:sp>
      <p:sp>
        <p:nvSpPr>
          <p:cNvPr id="8" name="页脚占位符 7">
            <a:extLst>
              <a:ext uri="{FF2B5EF4-FFF2-40B4-BE49-F238E27FC236}">
                <a16:creationId xmlns:a16="http://schemas.microsoft.com/office/drawing/2014/main" id="{C98CB864-9A15-86E3-D245-31817F33A3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BC0F20-64E8-ACF9-C7FE-EE99C8ED182F}"/>
              </a:ext>
            </a:extLst>
          </p:cNvPr>
          <p:cNvSpPr>
            <a:spLocks noGrp="1"/>
          </p:cNvSpPr>
          <p:nvPr>
            <p:ph type="sldNum" sz="quarter" idx="12"/>
          </p:nvPr>
        </p:nvSpPr>
        <p:spPr/>
        <p:txBody>
          <a:bodyPr/>
          <a:lstStyle/>
          <a:p>
            <a:fld id="{63688584-BEF9-416C-A702-01EAACE300C9}" type="slidenum">
              <a:rPr lang="zh-CN" altLang="en-US" smtClean="0"/>
              <a:t>‹#›</a:t>
            </a:fld>
            <a:endParaRPr lang="zh-CN" altLang="en-US"/>
          </a:p>
        </p:txBody>
      </p:sp>
    </p:spTree>
    <p:extLst>
      <p:ext uri="{BB962C8B-B14F-4D97-AF65-F5344CB8AC3E}">
        <p14:creationId xmlns:p14="http://schemas.microsoft.com/office/powerpoint/2010/main" val="3812302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A29AA-60AE-9613-EFF5-4D20DDE724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559C4E4-2777-005F-02E8-FF488C641D5B}"/>
              </a:ext>
            </a:extLst>
          </p:cNvPr>
          <p:cNvSpPr>
            <a:spLocks noGrp="1"/>
          </p:cNvSpPr>
          <p:nvPr>
            <p:ph type="dt" sz="half" idx="10"/>
          </p:nvPr>
        </p:nvSpPr>
        <p:spPr/>
        <p:txBody>
          <a:bodyPr/>
          <a:lstStyle/>
          <a:p>
            <a:fld id="{31C191B3-3415-4C06-A87E-1F791B10A98B}" type="datetimeFigureOut">
              <a:rPr lang="zh-CN" altLang="en-US" smtClean="0"/>
              <a:t>2022/9/16</a:t>
            </a:fld>
            <a:endParaRPr lang="zh-CN" altLang="en-US"/>
          </a:p>
        </p:txBody>
      </p:sp>
      <p:sp>
        <p:nvSpPr>
          <p:cNvPr id="4" name="页脚占位符 3">
            <a:extLst>
              <a:ext uri="{FF2B5EF4-FFF2-40B4-BE49-F238E27FC236}">
                <a16:creationId xmlns:a16="http://schemas.microsoft.com/office/drawing/2014/main" id="{18975105-00E6-7DC6-09F2-01DA742AAC6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1CA66A6-7F1A-3D6B-7AE9-E01A677E731F}"/>
              </a:ext>
            </a:extLst>
          </p:cNvPr>
          <p:cNvSpPr>
            <a:spLocks noGrp="1"/>
          </p:cNvSpPr>
          <p:nvPr>
            <p:ph type="sldNum" sz="quarter" idx="12"/>
          </p:nvPr>
        </p:nvSpPr>
        <p:spPr/>
        <p:txBody>
          <a:bodyPr/>
          <a:lstStyle/>
          <a:p>
            <a:fld id="{63688584-BEF9-416C-A702-01EAACE300C9}" type="slidenum">
              <a:rPr lang="zh-CN" altLang="en-US" smtClean="0"/>
              <a:t>‹#›</a:t>
            </a:fld>
            <a:endParaRPr lang="zh-CN" altLang="en-US"/>
          </a:p>
        </p:txBody>
      </p:sp>
    </p:spTree>
    <p:extLst>
      <p:ext uri="{BB962C8B-B14F-4D97-AF65-F5344CB8AC3E}">
        <p14:creationId xmlns:p14="http://schemas.microsoft.com/office/powerpoint/2010/main" val="70104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7D4AFB5-40BB-E947-FEE5-56C861D90C23}"/>
              </a:ext>
            </a:extLst>
          </p:cNvPr>
          <p:cNvSpPr>
            <a:spLocks noGrp="1"/>
          </p:cNvSpPr>
          <p:nvPr>
            <p:ph type="dt" sz="half" idx="10"/>
          </p:nvPr>
        </p:nvSpPr>
        <p:spPr/>
        <p:txBody>
          <a:bodyPr/>
          <a:lstStyle/>
          <a:p>
            <a:fld id="{31C191B3-3415-4C06-A87E-1F791B10A98B}" type="datetimeFigureOut">
              <a:rPr lang="zh-CN" altLang="en-US" smtClean="0"/>
              <a:t>2022/9/16</a:t>
            </a:fld>
            <a:endParaRPr lang="zh-CN" altLang="en-US"/>
          </a:p>
        </p:txBody>
      </p:sp>
      <p:sp>
        <p:nvSpPr>
          <p:cNvPr id="3" name="页脚占位符 2">
            <a:extLst>
              <a:ext uri="{FF2B5EF4-FFF2-40B4-BE49-F238E27FC236}">
                <a16:creationId xmlns:a16="http://schemas.microsoft.com/office/drawing/2014/main" id="{CA1DE488-34D4-D867-CF4A-AD8ED9191FB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F7742FE-02DD-1FE5-C853-71A672CCD183}"/>
              </a:ext>
            </a:extLst>
          </p:cNvPr>
          <p:cNvSpPr>
            <a:spLocks noGrp="1"/>
          </p:cNvSpPr>
          <p:nvPr>
            <p:ph type="sldNum" sz="quarter" idx="12"/>
          </p:nvPr>
        </p:nvSpPr>
        <p:spPr/>
        <p:txBody>
          <a:bodyPr/>
          <a:lstStyle/>
          <a:p>
            <a:fld id="{63688584-BEF9-416C-A702-01EAACE300C9}" type="slidenum">
              <a:rPr lang="zh-CN" altLang="en-US" smtClean="0"/>
              <a:t>‹#›</a:t>
            </a:fld>
            <a:endParaRPr lang="zh-CN" altLang="en-US"/>
          </a:p>
        </p:txBody>
      </p:sp>
    </p:spTree>
    <p:extLst>
      <p:ext uri="{BB962C8B-B14F-4D97-AF65-F5344CB8AC3E}">
        <p14:creationId xmlns:p14="http://schemas.microsoft.com/office/powerpoint/2010/main" val="227710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88074A-7764-A9DE-2519-25EB3144D8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98B89F7-63AD-C598-B30A-85D3DBFE79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FDB04E5-F11A-C47F-A98B-98A4A1106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DC8AF0-BC72-A8D9-B27D-4E7DE1DE1E3A}"/>
              </a:ext>
            </a:extLst>
          </p:cNvPr>
          <p:cNvSpPr>
            <a:spLocks noGrp="1"/>
          </p:cNvSpPr>
          <p:nvPr>
            <p:ph type="dt" sz="half" idx="10"/>
          </p:nvPr>
        </p:nvSpPr>
        <p:spPr/>
        <p:txBody>
          <a:bodyPr/>
          <a:lstStyle/>
          <a:p>
            <a:fld id="{31C191B3-3415-4C06-A87E-1F791B10A98B}" type="datetimeFigureOut">
              <a:rPr lang="zh-CN" altLang="en-US" smtClean="0"/>
              <a:t>2022/9/16</a:t>
            </a:fld>
            <a:endParaRPr lang="zh-CN" altLang="en-US"/>
          </a:p>
        </p:txBody>
      </p:sp>
      <p:sp>
        <p:nvSpPr>
          <p:cNvPr id="6" name="页脚占位符 5">
            <a:extLst>
              <a:ext uri="{FF2B5EF4-FFF2-40B4-BE49-F238E27FC236}">
                <a16:creationId xmlns:a16="http://schemas.microsoft.com/office/drawing/2014/main" id="{3E823210-FE1E-6DA2-D6D5-545AB88F0A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A1DAB5-D3E6-7AA1-0E10-C189C3AF1B3F}"/>
              </a:ext>
            </a:extLst>
          </p:cNvPr>
          <p:cNvSpPr>
            <a:spLocks noGrp="1"/>
          </p:cNvSpPr>
          <p:nvPr>
            <p:ph type="sldNum" sz="quarter" idx="12"/>
          </p:nvPr>
        </p:nvSpPr>
        <p:spPr/>
        <p:txBody>
          <a:bodyPr/>
          <a:lstStyle/>
          <a:p>
            <a:fld id="{63688584-BEF9-416C-A702-01EAACE300C9}" type="slidenum">
              <a:rPr lang="zh-CN" altLang="en-US" smtClean="0"/>
              <a:t>‹#›</a:t>
            </a:fld>
            <a:endParaRPr lang="zh-CN" altLang="en-US"/>
          </a:p>
        </p:txBody>
      </p:sp>
    </p:spTree>
    <p:extLst>
      <p:ext uri="{BB962C8B-B14F-4D97-AF65-F5344CB8AC3E}">
        <p14:creationId xmlns:p14="http://schemas.microsoft.com/office/powerpoint/2010/main" val="342374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E26F7-D97E-B2B5-F908-4D50263445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CCB5169-00B1-B8FC-11AD-8672C2584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3A28E06-8A0C-BF9B-AFA3-4B1071C20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FDB2DA0-5B27-7734-BA76-574251C526A9}"/>
              </a:ext>
            </a:extLst>
          </p:cNvPr>
          <p:cNvSpPr>
            <a:spLocks noGrp="1"/>
          </p:cNvSpPr>
          <p:nvPr>
            <p:ph type="dt" sz="half" idx="10"/>
          </p:nvPr>
        </p:nvSpPr>
        <p:spPr/>
        <p:txBody>
          <a:bodyPr/>
          <a:lstStyle/>
          <a:p>
            <a:fld id="{31C191B3-3415-4C06-A87E-1F791B10A98B}" type="datetimeFigureOut">
              <a:rPr lang="zh-CN" altLang="en-US" smtClean="0"/>
              <a:t>2022/9/16</a:t>
            </a:fld>
            <a:endParaRPr lang="zh-CN" altLang="en-US"/>
          </a:p>
        </p:txBody>
      </p:sp>
      <p:sp>
        <p:nvSpPr>
          <p:cNvPr id="6" name="页脚占位符 5">
            <a:extLst>
              <a:ext uri="{FF2B5EF4-FFF2-40B4-BE49-F238E27FC236}">
                <a16:creationId xmlns:a16="http://schemas.microsoft.com/office/drawing/2014/main" id="{E6B11851-3CBF-5BBC-F577-101A8B955D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B59E28-E74D-62AE-E36E-9CA89BC3FCA8}"/>
              </a:ext>
            </a:extLst>
          </p:cNvPr>
          <p:cNvSpPr>
            <a:spLocks noGrp="1"/>
          </p:cNvSpPr>
          <p:nvPr>
            <p:ph type="sldNum" sz="quarter" idx="12"/>
          </p:nvPr>
        </p:nvSpPr>
        <p:spPr/>
        <p:txBody>
          <a:bodyPr/>
          <a:lstStyle/>
          <a:p>
            <a:fld id="{63688584-BEF9-416C-A702-01EAACE300C9}" type="slidenum">
              <a:rPr lang="zh-CN" altLang="en-US" smtClean="0"/>
              <a:t>‹#›</a:t>
            </a:fld>
            <a:endParaRPr lang="zh-CN" altLang="en-US"/>
          </a:p>
        </p:txBody>
      </p:sp>
    </p:spTree>
    <p:extLst>
      <p:ext uri="{BB962C8B-B14F-4D97-AF65-F5344CB8AC3E}">
        <p14:creationId xmlns:p14="http://schemas.microsoft.com/office/powerpoint/2010/main" val="152027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6DD1C55-A494-D0B9-A106-4B7542AED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DCFEBF-29AA-266F-AA1E-8AF34F957E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40F80F-DDCD-29D7-55FB-4FCCDF3C2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191B3-3415-4C06-A87E-1F791B10A98B}"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B7498100-0388-7729-74D9-A4A7FCD80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5A17637-F5E3-9B53-3B29-8976578F65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88584-BEF9-416C-A702-01EAACE300C9}" type="slidenum">
              <a:rPr lang="zh-CN" altLang="en-US" smtClean="0"/>
              <a:t>‹#›</a:t>
            </a:fld>
            <a:endParaRPr lang="zh-CN" altLang="en-US"/>
          </a:p>
        </p:txBody>
      </p:sp>
    </p:spTree>
    <p:extLst>
      <p:ext uri="{BB962C8B-B14F-4D97-AF65-F5344CB8AC3E}">
        <p14:creationId xmlns:p14="http://schemas.microsoft.com/office/powerpoint/2010/main" val="2326724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4F4063-E345-7CC4-2FCA-ED1960EA7AD5}"/>
              </a:ext>
            </a:extLst>
          </p:cNvPr>
          <p:cNvSpPr>
            <a:spLocks noGrp="1"/>
          </p:cNvSpPr>
          <p:nvPr>
            <p:ph type="ctrTitle"/>
          </p:nvPr>
        </p:nvSpPr>
        <p:spPr/>
        <p:txBody>
          <a:bodyPr/>
          <a:lstStyle/>
          <a:p>
            <a:r>
              <a:rPr lang="en-US" altLang="zh-CN" dirty="0"/>
              <a:t>Different Algorithms for Few-shot Learning</a:t>
            </a:r>
            <a:endParaRPr lang="zh-CN" altLang="en-US" dirty="0"/>
          </a:p>
        </p:txBody>
      </p:sp>
    </p:spTree>
    <p:extLst>
      <p:ext uri="{BB962C8B-B14F-4D97-AF65-F5344CB8AC3E}">
        <p14:creationId xmlns:p14="http://schemas.microsoft.com/office/powerpoint/2010/main" val="13015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3164" y="396556"/>
            <a:ext cx="7763229" cy="1125094"/>
          </a:xfrm>
          <a:prstGeom prst="rect">
            <a:avLst/>
          </a:prstGeom>
        </p:spPr>
        <p:txBody>
          <a:bodyPr vert="horz" wrap="square" lIns="0" tIns="16933" rIns="0" bIns="0" rtlCol="0" anchor="ctr">
            <a:spAutoFit/>
          </a:bodyPr>
          <a:lstStyle/>
          <a:p>
            <a:pPr marL="16933"/>
            <a:r>
              <a:rPr b="1" spc="-7" dirty="0">
                <a:latin typeface="Calibri"/>
                <a:ea typeface="+mn-ea"/>
                <a:cs typeface="Calibri"/>
              </a:rPr>
              <a:t>Metric-based</a:t>
            </a:r>
            <a:br>
              <a:rPr lang="en-US" spc="-7" dirty="0">
                <a:latin typeface="Calibri"/>
                <a:ea typeface="+mn-ea"/>
                <a:cs typeface="Calibri"/>
              </a:rPr>
            </a:br>
            <a:r>
              <a:rPr lang="en-US" altLang="zh-CN" sz="3600" spc="-7" dirty="0">
                <a:solidFill>
                  <a:srgbClr val="A5A5A5"/>
                </a:solidFill>
                <a:uFill>
                  <a:solidFill>
                    <a:srgbClr val="A5A5A5"/>
                  </a:solidFill>
                </a:uFill>
                <a:latin typeface="Calibri"/>
                <a:cs typeface="Calibri"/>
              </a:rPr>
              <a:t>Matching</a:t>
            </a:r>
            <a:r>
              <a:rPr lang="en-US" altLang="zh-CN" sz="3600" spc="-33" dirty="0">
                <a:solidFill>
                  <a:srgbClr val="A5A5A5"/>
                </a:solidFill>
                <a:uFill>
                  <a:solidFill>
                    <a:srgbClr val="A5A5A5"/>
                  </a:solidFill>
                </a:uFill>
                <a:latin typeface="Calibri"/>
                <a:cs typeface="Calibri"/>
              </a:rPr>
              <a:t> </a:t>
            </a:r>
            <a:r>
              <a:rPr lang="en-US" altLang="zh-CN" sz="3600" spc="-7" dirty="0">
                <a:solidFill>
                  <a:srgbClr val="A5A5A5"/>
                </a:solidFill>
                <a:uFill>
                  <a:solidFill>
                    <a:srgbClr val="A5A5A5"/>
                  </a:solidFill>
                </a:uFill>
                <a:latin typeface="Calibri"/>
                <a:cs typeface="Calibri"/>
              </a:rPr>
              <a:t>network</a:t>
            </a:r>
            <a:endParaRPr spc="-7" dirty="0">
              <a:latin typeface="Calibri"/>
              <a:ea typeface="+mn-ea"/>
              <a:cs typeface="Calibri"/>
            </a:endParaRPr>
          </a:p>
        </p:txBody>
      </p:sp>
      <p:sp>
        <p:nvSpPr>
          <p:cNvPr id="3" name="object 3"/>
          <p:cNvSpPr txBox="1"/>
          <p:nvPr/>
        </p:nvSpPr>
        <p:spPr>
          <a:xfrm>
            <a:off x="1095564" y="1936495"/>
            <a:ext cx="2580640" cy="427532"/>
          </a:xfrm>
          <a:prstGeom prst="rect">
            <a:avLst/>
          </a:prstGeom>
        </p:spPr>
        <p:txBody>
          <a:bodyPr vert="horz" wrap="square" lIns="0" tIns="16933" rIns="0" bIns="0" rtlCol="0">
            <a:spAutoFit/>
          </a:bodyPr>
          <a:lstStyle/>
          <a:p>
            <a:pPr marL="16933">
              <a:spcBef>
                <a:spcPts val="133"/>
              </a:spcBef>
            </a:pPr>
            <a:r>
              <a:rPr sz="2667" spc="-7" dirty="0">
                <a:latin typeface="Calibri"/>
                <a:cs typeface="Calibri"/>
              </a:rPr>
              <a:t>Learn</a:t>
            </a:r>
            <a:r>
              <a:rPr sz="2667" spc="-33" dirty="0">
                <a:latin typeface="Calibri"/>
                <a:cs typeface="Calibri"/>
              </a:rPr>
              <a:t> </a:t>
            </a:r>
            <a:r>
              <a:rPr sz="2667" dirty="0">
                <a:latin typeface="Calibri"/>
                <a:cs typeface="Calibri"/>
              </a:rPr>
              <a:t>to</a:t>
            </a:r>
            <a:r>
              <a:rPr sz="2667" spc="-40" dirty="0">
                <a:latin typeface="Calibri"/>
                <a:cs typeface="Calibri"/>
              </a:rPr>
              <a:t> </a:t>
            </a:r>
            <a:r>
              <a:rPr sz="2667" spc="-7" dirty="0">
                <a:solidFill>
                  <a:srgbClr val="FF0000"/>
                </a:solidFill>
                <a:latin typeface="Calibri"/>
                <a:cs typeface="Calibri"/>
              </a:rPr>
              <a:t>compare!</a:t>
            </a:r>
            <a:endParaRPr sz="2667">
              <a:latin typeface="Calibri"/>
              <a:cs typeface="Calibri"/>
            </a:endParaRPr>
          </a:p>
        </p:txBody>
      </p:sp>
      <p:sp>
        <p:nvSpPr>
          <p:cNvPr id="4" name="object 4"/>
          <p:cNvSpPr txBox="1">
            <a:spLocks noGrp="1"/>
          </p:cNvSpPr>
          <p:nvPr>
            <p:ph type="body" idx="1"/>
          </p:nvPr>
        </p:nvSpPr>
        <p:spPr>
          <a:xfrm>
            <a:off x="1117600" y="2434167"/>
            <a:ext cx="14020800" cy="1604712"/>
          </a:xfrm>
          <a:prstGeom prst="rect">
            <a:avLst/>
          </a:prstGeom>
        </p:spPr>
        <p:txBody>
          <a:bodyPr vert="horz" wrap="square" lIns="0" tIns="118533" rIns="0" bIns="0" rtlCol="0">
            <a:spAutoFit/>
          </a:bodyPr>
          <a:lstStyle/>
          <a:p>
            <a:pPr marL="474121" indent="-457189">
              <a:lnSpc>
                <a:spcPct val="100000"/>
              </a:lnSpc>
              <a:spcBef>
                <a:spcPts val="800"/>
              </a:spcBef>
              <a:buClr>
                <a:srgbClr val="000000"/>
              </a:buClr>
              <a:buSzPct val="90000"/>
              <a:buFont typeface="Arial MT"/>
              <a:buChar char="•"/>
              <a:tabLst>
                <a:tab pos="473275" algn="l"/>
                <a:tab pos="474121" algn="l"/>
              </a:tabLst>
            </a:pPr>
            <a:r>
              <a:rPr dirty="0">
                <a:solidFill>
                  <a:srgbClr val="A5A5A5"/>
                </a:solidFill>
              </a:rPr>
              <a:t>Siamese</a:t>
            </a:r>
            <a:r>
              <a:rPr spc="-40" dirty="0">
                <a:solidFill>
                  <a:srgbClr val="A5A5A5"/>
                </a:solidFill>
              </a:rPr>
              <a:t> </a:t>
            </a:r>
            <a:r>
              <a:rPr spc="-7" dirty="0">
                <a:solidFill>
                  <a:srgbClr val="A5A5A5"/>
                </a:solidFill>
              </a:rPr>
              <a:t>network</a:t>
            </a:r>
          </a:p>
          <a:p>
            <a:pPr marL="474121" indent="-457189">
              <a:lnSpc>
                <a:spcPct val="100000"/>
              </a:lnSpc>
              <a:spcBef>
                <a:spcPts val="667"/>
              </a:spcBef>
              <a:buClr>
                <a:srgbClr val="000000"/>
              </a:buClr>
              <a:buSzPct val="90000"/>
              <a:buFont typeface="Arial MT"/>
              <a:buChar char="•"/>
              <a:tabLst>
                <a:tab pos="473275" algn="l"/>
                <a:tab pos="474121" algn="l"/>
              </a:tabLst>
            </a:pPr>
            <a:r>
              <a:rPr spc="-7" dirty="0">
                <a:solidFill>
                  <a:srgbClr val="A5A5A5"/>
                </a:solidFill>
              </a:rPr>
              <a:t>Prototypical</a:t>
            </a:r>
            <a:r>
              <a:rPr spc="-20" dirty="0">
                <a:solidFill>
                  <a:srgbClr val="A5A5A5"/>
                </a:solidFill>
              </a:rPr>
              <a:t> </a:t>
            </a:r>
            <a:r>
              <a:rPr spc="-7" dirty="0">
                <a:solidFill>
                  <a:srgbClr val="A5A5A5"/>
                </a:solidFill>
              </a:rPr>
              <a:t>network</a:t>
            </a:r>
          </a:p>
          <a:p>
            <a:pPr marL="474121" indent="-457189">
              <a:lnSpc>
                <a:spcPct val="100000"/>
              </a:lnSpc>
              <a:spcBef>
                <a:spcPts val="800"/>
              </a:spcBef>
              <a:buClr>
                <a:srgbClr val="000000"/>
              </a:buClr>
              <a:buSzPct val="90000"/>
              <a:buFont typeface="Arial MT"/>
              <a:buChar char="•"/>
              <a:tabLst>
                <a:tab pos="473275" algn="l"/>
                <a:tab pos="474121" algn="l"/>
              </a:tabLst>
            </a:pPr>
            <a:r>
              <a:rPr b="1" u="sng" spc="-7" dirty="0">
                <a:solidFill>
                  <a:srgbClr val="A5A5A5"/>
                </a:solidFill>
                <a:uFill>
                  <a:solidFill>
                    <a:srgbClr val="A5A5A5"/>
                  </a:solidFill>
                </a:uFill>
                <a:latin typeface="Calibri"/>
                <a:cs typeface="Calibri"/>
              </a:rPr>
              <a:t>Matching</a:t>
            </a:r>
            <a:r>
              <a:rPr b="1" u="sng" spc="-33" dirty="0">
                <a:solidFill>
                  <a:srgbClr val="A5A5A5"/>
                </a:solidFill>
                <a:uFill>
                  <a:solidFill>
                    <a:srgbClr val="A5A5A5"/>
                  </a:solidFill>
                </a:uFill>
                <a:latin typeface="Calibri"/>
                <a:cs typeface="Calibri"/>
              </a:rPr>
              <a:t> </a:t>
            </a:r>
            <a:r>
              <a:rPr b="1" u="sng" spc="-7" dirty="0">
                <a:solidFill>
                  <a:srgbClr val="A5A5A5"/>
                </a:solidFill>
                <a:uFill>
                  <a:solidFill>
                    <a:srgbClr val="A5A5A5"/>
                  </a:solidFill>
                </a:uFill>
                <a:latin typeface="Calibri"/>
                <a:cs typeface="Calibri"/>
              </a:rPr>
              <a:t>network</a:t>
            </a:r>
          </a:p>
        </p:txBody>
      </p:sp>
      <p:pic>
        <p:nvPicPr>
          <p:cNvPr id="6" name="object 6"/>
          <p:cNvPicPr/>
          <p:nvPr/>
        </p:nvPicPr>
        <p:blipFill>
          <a:blip r:embed="rId2" cstate="print"/>
          <a:stretch>
            <a:fillRect/>
          </a:stretch>
        </p:blipFill>
        <p:spPr>
          <a:xfrm>
            <a:off x="4819904" y="3043935"/>
            <a:ext cx="7351776" cy="3287776"/>
          </a:xfrm>
          <a:prstGeom prst="rect">
            <a:avLst/>
          </a:prstGeom>
        </p:spPr>
      </p:pic>
    </p:spTree>
    <p:extLst>
      <p:ext uri="{BB962C8B-B14F-4D97-AF65-F5344CB8AC3E}">
        <p14:creationId xmlns:p14="http://schemas.microsoft.com/office/powerpoint/2010/main" val="226470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901DA-24A3-8219-5D92-B22B7D57F8D0}"/>
              </a:ext>
            </a:extLst>
          </p:cNvPr>
          <p:cNvSpPr>
            <a:spLocks noGrp="1"/>
          </p:cNvSpPr>
          <p:nvPr>
            <p:ph type="title"/>
          </p:nvPr>
        </p:nvSpPr>
        <p:spPr/>
        <p:txBody>
          <a:bodyPr/>
          <a:lstStyle/>
          <a:p>
            <a:r>
              <a:rPr lang="en-US" altLang="zh-CN" b="1" spc="-7" dirty="0">
                <a:latin typeface="Calibri"/>
                <a:ea typeface="+mn-ea"/>
                <a:cs typeface="Calibri"/>
              </a:rPr>
              <a:t>Metric-based</a:t>
            </a:r>
            <a:br>
              <a:rPr lang="en-US" altLang="zh-CN" spc="-7" dirty="0">
                <a:latin typeface="Calibri"/>
                <a:ea typeface="+mn-ea"/>
                <a:cs typeface="Calibri"/>
              </a:rPr>
            </a:br>
            <a:r>
              <a:rPr lang="en-US" altLang="zh-CN" sz="4400" spc="-7" dirty="0">
                <a:solidFill>
                  <a:srgbClr val="A5A5A5"/>
                </a:solidFill>
                <a:uFill>
                  <a:solidFill>
                    <a:srgbClr val="A5A5A5"/>
                  </a:solidFill>
                </a:uFill>
                <a:latin typeface="Calibri"/>
                <a:cs typeface="Calibri"/>
              </a:rPr>
              <a:t>Relation</a:t>
            </a:r>
            <a:r>
              <a:rPr lang="en-US" altLang="zh-CN" sz="4400" spc="-33" dirty="0">
                <a:solidFill>
                  <a:srgbClr val="A5A5A5"/>
                </a:solidFill>
                <a:uFill>
                  <a:solidFill>
                    <a:srgbClr val="A5A5A5"/>
                  </a:solidFill>
                </a:uFill>
                <a:latin typeface="Calibri"/>
                <a:cs typeface="Calibri"/>
              </a:rPr>
              <a:t> </a:t>
            </a:r>
            <a:r>
              <a:rPr lang="en-US" altLang="zh-CN" sz="4400" spc="-7" dirty="0">
                <a:solidFill>
                  <a:srgbClr val="A5A5A5"/>
                </a:solidFill>
                <a:uFill>
                  <a:solidFill>
                    <a:srgbClr val="A5A5A5"/>
                  </a:solidFill>
                </a:uFill>
                <a:latin typeface="Calibri"/>
                <a:cs typeface="Calibri"/>
              </a:rPr>
              <a:t>network</a:t>
            </a:r>
            <a:endParaRPr lang="zh-CN" altLang="en-US" dirty="0"/>
          </a:p>
        </p:txBody>
      </p:sp>
      <p:pic>
        <p:nvPicPr>
          <p:cNvPr id="5" name="内容占位符 4">
            <a:extLst>
              <a:ext uri="{FF2B5EF4-FFF2-40B4-BE49-F238E27FC236}">
                <a16:creationId xmlns:a16="http://schemas.microsoft.com/office/drawing/2014/main" id="{1D6F279D-4644-1D51-6FC9-D75310256EFD}"/>
              </a:ext>
            </a:extLst>
          </p:cNvPr>
          <p:cNvPicPr>
            <a:picLocks noGrp="1" noChangeAspect="1"/>
          </p:cNvPicPr>
          <p:nvPr>
            <p:ph idx="1"/>
          </p:nvPr>
        </p:nvPicPr>
        <p:blipFill>
          <a:blip r:embed="rId2"/>
          <a:stretch>
            <a:fillRect/>
          </a:stretch>
        </p:blipFill>
        <p:spPr>
          <a:xfrm>
            <a:off x="1917287" y="1825625"/>
            <a:ext cx="8357426" cy="4351338"/>
          </a:xfrm>
        </p:spPr>
      </p:pic>
    </p:spTree>
    <p:extLst>
      <p:ext uri="{BB962C8B-B14F-4D97-AF65-F5344CB8AC3E}">
        <p14:creationId xmlns:p14="http://schemas.microsoft.com/office/powerpoint/2010/main" val="282626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297E0-F97E-C10E-D3D9-2290677A83E0}"/>
              </a:ext>
            </a:extLst>
          </p:cNvPr>
          <p:cNvSpPr>
            <a:spLocks noGrp="1"/>
          </p:cNvSpPr>
          <p:nvPr>
            <p:ph type="title"/>
          </p:nvPr>
        </p:nvSpPr>
        <p:spPr/>
        <p:txBody>
          <a:bodyPr>
            <a:normAutofit/>
          </a:bodyPr>
          <a:lstStyle/>
          <a:p>
            <a:r>
              <a:rPr lang="en-US" altLang="zh-CN" b="1" spc="-7" dirty="0">
                <a:latin typeface="Calibri"/>
                <a:ea typeface="+mn-ea"/>
                <a:cs typeface="Calibri"/>
              </a:rPr>
              <a:t>Optimization-based</a:t>
            </a:r>
            <a:br>
              <a:rPr lang="en-US" altLang="zh-CN" b="1" spc="-7" dirty="0">
                <a:latin typeface="Calibri"/>
                <a:ea typeface="+mn-ea"/>
                <a:cs typeface="Calibri"/>
              </a:rPr>
            </a:br>
            <a:r>
              <a:rPr lang="en-US" altLang="zh-CN" sz="3600" spc="-7" dirty="0">
                <a:latin typeface="Calibri"/>
                <a:ea typeface="+mn-ea"/>
                <a:cs typeface="Calibri"/>
              </a:rPr>
              <a:t>outdated</a:t>
            </a:r>
            <a:endParaRPr lang="zh-CN" altLang="en-US" dirty="0"/>
          </a:p>
        </p:txBody>
      </p:sp>
      <p:sp>
        <p:nvSpPr>
          <p:cNvPr id="3" name="内容占位符 2">
            <a:extLst>
              <a:ext uri="{FF2B5EF4-FFF2-40B4-BE49-F238E27FC236}">
                <a16:creationId xmlns:a16="http://schemas.microsoft.com/office/drawing/2014/main" id="{04D3BEBA-20D9-FF2B-D3EE-FE82ED3B41E0}"/>
              </a:ext>
            </a:extLst>
          </p:cNvPr>
          <p:cNvSpPr>
            <a:spLocks noGrp="1"/>
          </p:cNvSpPr>
          <p:nvPr>
            <p:ph idx="1"/>
          </p:nvPr>
        </p:nvSpPr>
        <p:spPr/>
        <p:txBody>
          <a:bodyPr/>
          <a:lstStyle/>
          <a:p>
            <a:r>
              <a:rPr lang="en-US" altLang="zh-CN" dirty="0"/>
              <a:t>MAML</a:t>
            </a:r>
          </a:p>
          <a:p>
            <a:r>
              <a:rPr lang="en-US" altLang="zh-CN" dirty="0"/>
              <a:t>Reptile</a:t>
            </a:r>
            <a:endParaRPr lang="zh-CN" altLang="en-US" dirty="0"/>
          </a:p>
        </p:txBody>
      </p:sp>
    </p:spTree>
    <p:extLst>
      <p:ext uri="{BB962C8B-B14F-4D97-AF65-F5344CB8AC3E}">
        <p14:creationId xmlns:p14="http://schemas.microsoft.com/office/powerpoint/2010/main" val="629788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36D31-A199-61FF-4908-F4BDD0D23623}"/>
              </a:ext>
            </a:extLst>
          </p:cNvPr>
          <p:cNvSpPr>
            <a:spLocks noGrp="1"/>
          </p:cNvSpPr>
          <p:nvPr>
            <p:ph type="title"/>
          </p:nvPr>
        </p:nvSpPr>
        <p:spPr/>
        <p:txBody>
          <a:bodyPr/>
          <a:lstStyle/>
          <a:p>
            <a:r>
              <a:rPr lang="en-US" altLang="zh-CN" b="1" spc="-7" dirty="0">
                <a:latin typeface="Calibri"/>
                <a:ea typeface="+mn-ea"/>
                <a:cs typeface="Calibri"/>
              </a:rPr>
              <a:t>Transfer Learning</a:t>
            </a:r>
            <a:br>
              <a:rPr lang="en-US" altLang="zh-CN" b="1" spc="-7" dirty="0">
                <a:latin typeface="Calibri"/>
                <a:ea typeface="+mn-ea"/>
                <a:cs typeface="Calibri"/>
              </a:rPr>
            </a:br>
            <a:r>
              <a:rPr lang="en-US" altLang="zh-CN" sz="3600" spc="-7" dirty="0">
                <a:latin typeface="Calibri"/>
                <a:ea typeface="+mn-ea"/>
                <a:cs typeface="Calibri"/>
              </a:rPr>
              <a:t>Finetuning</a:t>
            </a:r>
            <a:endParaRPr lang="zh-CN" altLang="en-US" spc="-7" dirty="0">
              <a:latin typeface="Calibri"/>
              <a:ea typeface="+mn-ea"/>
              <a:cs typeface="Calibri"/>
            </a:endParaRPr>
          </a:p>
        </p:txBody>
      </p:sp>
      <p:pic>
        <p:nvPicPr>
          <p:cNvPr id="1026" name="Picture 2">
            <a:extLst>
              <a:ext uri="{FF2B5EF4-FFF2-40B4-BE49-F238E27FC236}">
                <a16:creationId xmlns:a16="http://schemas.microsoft.com/office/drawing/2014/main" id="{31BEA23E-1A7C-6D93-6DE6-4F06F1709A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634" y="2575019"/>
            <a:ext cx="6702114" cy="37699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70231CE-0381-5B71-767B-A28688D9A2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372" r="9068"/>
          <a:stretch/>
        </p:blipFill>
        <p:spPr bwMode="auto">
          <a:xfrm>
            <a:off x="5494115" y="513042"/>
            <a:ext cx="6596325" cy="345320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F7B41C04-F0BD-3E71-DE7E-49C81B2729EC}"/>
              </a:ext>
            </a:extLst>
          </p:cNvPr>
          <p:cNvSpPr txBox="1"/>
          <p:nvPr/>
        </p:nvSpPr>
        <p:spPr>
          <a:xfrm>
            <a:off x="7887674" y="180459"/>
            <a:ext cx="2738960" cy="369332"/>
          </a:xfrm>
          <a:prstGeom prst="rect">
            <a:avLst/>
          </a:prstGeom>
          <a:noFill/>
        </p:spPr>
        <p:txBody>
          <a:bodyPr wrap="square" rtlCol="0">
            <a:spAutoFit/>
          </a:bodyPr>
          <a:lstStyle/>
          <a:p>
            <a:r>
              <a:rPr lang="en-US" altLang="zh-CN" sz="1800" spc="-7" dirty="0">
                <a:latin typeface="Calibri"/>
                <a:ea typeface="+mn-ea"/>
                <a:cs typeface="Calibri"/>
              </a:rPr>
              <a:t>Pretraining/embedding</a:t>
            </a:r>
            <a:endParaRPr lang="zh-CN" altLang="en-US" dirty="0"/>
          </a:p>
        </p:txBody>
      </p:sp>
    </p:spTree>
    <p:extLst>
      <p:ext uri="{BB962C8B-B14F-4D97-AF65-F5344CB8AC3E}">
        <p14:creationId xmlns:p14="http://schemas.microsoft.com/office/powerpoint/2010/main" val="193990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67352B-17F1-1426-52F2-B47DA5258D95}"/>
              </a:ext>
            </a:extLst>
          </p:cNvPr>
          <p:cNvSpPr>
            <a:spLocks noGrp="1"/>
          </p:cNvSpPr>
          <p:nvPr>
            <p:ph type="title"/>
          </p:nvPr>
        </p:nvSpPr>
        <p:spPr/>
        <p:txBody>
          <a:bodyPr/>
          <a:lstStyle/>
          <a:p>
            <a:r>
              <a:rPr lang="en-US" altLang="zh-CN" b="1" spc="-7" dirty="0">
                <a:latin typeface="Calibri"/>
                <a:ea typeface="+mn-ea"/>
                <a:cs typeface="Calibri"/>
              </a:rPr>
              <a:t>Hybrid-Algorithms</a:t>
            </a:r>
            <a:br>
              <a:rPr lang="en-US" altLang="zh-CN" b="1" spc="-7" dirty="0">
                <a:latin typeface="Calibri"/>
                <a:ea typeface="+mn-ea"/>
                <a:cs typeface="Calibri"/>
              </a:rPr>
            </a:br>
            <a:r>
              <a:rPr lang="en-US" altLang="zh-CN" sz="3600" spc="-7" dirty="0" err="1">
                <a:latin typeface="Calibri"/>
                <a:ea typeface="+mn-ea"/>
                <a:cs typeface="Calibri"/>
              </a:rPr>
              <a:t>Transductive</a:t>
            </a:r>
            <a:r>
              <a:rPr lang="en-US" altLang="zh-CN" sz="3600" spc="-7" dirty="0">
                <a:latin typeface="Calibri"/>
                <a:ea typeface="+mn-ea"/>
                <a:cs typeface="Calibri"/>
              </a:rPr>
              <a:t> Finetuning</a:t>
            </a:r>
            <a:endParaRPr lang="zh-CN" altLang="en-US" dirty="0"/>
          </a:p>
        </p:txBody>
      </p:sp>
      <p:sp>
        <p:nvSpPr>
          <p:cNvPr id="3" name="内容占位符 2">
            <a:extLst>
              <a:ext uri="{FF2B5EF4-FFF2-40B4-BE49-F238E27FC236}">
                <a16:creationId xmlns:a16="http://schemas.microsoft.com/office/drawing/2014/main" id="{A6582194-E13B-50B4-2AC6-36DBF656E4DC}"/>
              </a:ext>
            </a:extLst>
          </p:cNvPr>
          <p:cNvSpPr>
            <a:spLocks noGrp="1"/>
          </p:cNvSpPr>
          <p:nvPr>
            <p:ph idx="1"/>
          </p:nvPr>
        </p:nvSpPr>
        <p:spPr/>
        <p:txBody>
          <a:bodyPr>
            <a:normAutofit lnSpcReduction="10000"/>
          </a:bodyPr>
          <a:lstStyle/>
          <a:p>
            <a:r>
              <a:rPr lang="en-US" altLang="zh-CN" dirty="0"/>
              <a:t>Although, meta-learning is an effective strategy for few-shot learning as it aims at generalizing to unseen classification tasks, the fundamental difficulty with learning with scarce data remains for a novel classification task. </a:t>
            </a:r>
            <a:r>
              <a:rPr lang="en-US" altLang="zh-CN" b="1" dirty="0"/>
              <a:t>One way to achieve larger improvements with limited amount of training data is to consider relationships between instances in the test set and thus predicting them as whole,</a:t>
            </a:r>
            <a:r>
              <a:rPr lang="en-US" altLang="zh-CN" dirty="0"/>
              <a:t> which is referred to as transduction or </a:t>
            </a:r>
            <a:r>
              <a:rPr lang="en-US" altLang="zh-CN" dirty="0" err="1"/>
              <a:t>transductive</a:t>
            </a:r>
            <a:r>
              <a:rPr lang="en-US" altLang="zh-CN" dirty="0"/>
              <a:t> inference. The examples in the support and query sets are modeled as nodes of a graph. The labels of the support set nodes are known and the task is to predict the labels of the query set nodes which is achieved using their label propagation algorithm. </a:t>
            </a:r>
            <a:endParaRPr lang="zh-CN" altLang="en-US" dirty="0"/>
          </a:p>
        </p:txBody>
      </p:sp>
    </p:spTree>
    <p:extLst>
      <p:ext uri="{BB962C8B-B14F-4D97-AF65-F5344CB8AC3E}">
        <p14:creationId xmlns:p14="http://schemas.microsoft.com/office/powerpoint/2010/main" val="172882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object 2">
            <a:extLst>
              <a:ext uri="{FF2B5EF4-FFF2-40B4-BE49-F238E27FC236}">
                <a16:creationId xmlns:a16="http://schemas.microsoft.com/office/drawing/2014/main" id="{81318894-7C7D-E160-EE17-56135040C833}"/>
              </a:ext>
            </a:extLst>
          </p:cNvPr>
          <p:cNvSpPr txBox="1"/>
          <p:nvPr/>
        </p:nvSpPr>
        <p:spPr>
          <a:xfrm>
            <a:off x="943165" y="606890"/>
            <a:ext cx="5940961" cy="694207"/>
          </a:xfrm>
          <a:prstGeom prst="rect">
            <a:avLst/>
          </a:prstGeom>
        </p:spPr>
        <p:txBody>
          <a:bodyPr vert="horz" wrap="square" lIns="0" tIns="16933" rIns="0" bIns="0" rtlCol="0">
            <a:spAutoFit/>
          </a:bodyPr>
          <a:lstStyle/>
          <a:p>
            <a:pPr marL="16933">
              <a:spcBef>
                <a:spcPts val="133"/>
              </a:spcBef>
            </a:pPr>
            <a:r>
              <a:rPr lang="en-US" sz="4400" spc="-7" dirty="0">
                <a:latin typeface="Calibri"/>
                <a:cs typeface="Calibri"/>
              </a:rPr>
              <a:t>Basic </a:t>
            </a:r>
            <a:r>
              <a:rPr sz="4400" spc="-7" dirty="0">
                <a:latin typeface="Calibri"/>
                <a:cs typeface="Calibri"/>
              </a:rPr>
              <a:t>Metric-</a:t>
            </a:r>
            <a:r>
              <a:rPr lang="en-US" sz="4400" spc="-7" dirty="0">
                <a:latin typeface="Calibri"/>
                <a:cs typeface="Calibri"/>
              </a:rPr>
              <a:t>Learning</a:t>
            </a:r>
            <a:endParaRPr sz="4400" dirty="0">
              <a:latin typeface="Calibri"/>
              <a:cs typeface="Calibri"/>
            </a:endParaRPr>
          </a:p>
        </p:txBody>
      </p:sp>
      <p:pic>
        <p:nvPicPr>
          <p:cNvPr id="24" name="图片 23">
            <a:extLst>
              <a:ext uri="{FF2B5EF4-FFF2-40B4-BE49-F238E27FC236}">
                <a16:creationId xmlns:a16="http://schemas.microsoft.com/office/drawing/2014/main" id="{88A70926-8CD7-0B1A-126C-82C92A3ECFE6}"/>
              </a:ext>
            </a:extLst>
          </p:cNvPr>
          <p:cNvPicPr>
            <a:picLocks noChangeAspect="1"/>
          </p:cNvPicPr>
          <p:nvPr/>
        </p:nvPicPr>
        <p:blipFill>
          <a:blip r:embed="rId3"/>
          <a:stretch>
            <a:fillRect/>
          </a:stretch>
        </p:blipFill>
        <p:spPr>
          <a:xfrm>
            <a:off x="5636623" y="2117100"/>
            <a:ext cx="6254931" cy="4329953"/>
          </a:xfrm>
          <a:prstGeom prst="rect">
            <a:avLst/>
          </a:prstGeom>
        </p:spPr>
      </p:pic>
      <p:sp>
        <p:nvSpPr>
          <p:cNvPr id="25" name="内容占位符 2">
            <a:extLst>
              <a:ext uri="{FF2B5EF4-FFF2-40B4-BE49-F238E27FC236}">
                <a16:creationId xmlns:a16="http://schemas.microsoft.com/office/drawing/2014/main" id="{F5A3BFA6-DEE8-F27F-0870-C71F2E03867F}"/>
              </a:ext>
            </a:extLst>
          </p:cNvPr>
          <p:cNvSpPr>
            <a:spLocks noGrp="1"/>
          </p:cNvSpPr>
          <p:nvPr>
            <p:ph idx="1"/>
          </p:nvPr>
        </p:nvSpPr>
        <p:spPr>
          <a:xfrm>
            <a:off x="169818" y="2148373"/>
            <a:ext cx="5205548" cy="4351338"/>
          </a:xfrm>
        </p:spPr>
        <p:txBody>
          <a:bodyPr>
            <a:normAutofit fontScale="92500"/>
          </a:bodyPr>
          <a:lstStyle/>
          <a:p>
            <a:pPr>
              <a:lnSpc>
                <a:spcPct val="100000"/>
              </a:lnSpc>
            </a:pPr>
            <a:r>
              <a:rPr lang="en-US" altLang="zh-CN" sz="2400" spc="-7" dirty="0">
                <a:latin typeface="Calibri"/>
                <a:ea typeface="+mj-ea"/>
                <a:cs typeface="Calibri"/>
              </a:rPr>
              <a:t>Metric Learning is the task of learning a distance function over data samples. Consider two image-label pair (x 1 ,y 1 ) and (x 2 ,y 2 ) and a distance function d to measure the distance between two images. If we were to assign a label to a query image x 3 , we could compute the two distances d(x 1 ,x 3 ) and d(x 2 ,x 3 )) and assign the label corresponding to the image with a shorter distance, which is also the key idea in nearest neighbors algorithms (k-NN). </a:t>
            </a:r>
            <a:endParaRPr lang="zh-CN" altLang="en-US" sz="2400" spc="-7" dirty="0">
              <a:latin typeface="Calibri"/>
              <a:ea typeface="+mj-ea"/>
              <a:cs typeface="Calibri"/>
            </a:endParaRPr>
          </a:p>
        </p:txBody>
      </p:sp>
    </p:spTree>
    <p:extLst>
      <p:ext uri="{BB962C8B-B14F-4D97-AF65-F5344CB8AC3E}">
        <p14:creationId xmlns:p14="http://schemas.microsoft.com/office/powerpoint/2010/main" val="183298362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70450-2A23-0F2C-BA6F-609D18D4920C}"/>
              </a:ext>
            </a:extLst>
          </p:cNvPr>
          <p:cNvSpPr>
            <a:spLocks noGrp="1"/>
          </p:cNvSpPr>
          <p:nvPr>
            <p:ph type="title"/>
          </p:nvPr>
        </p:nvSpPr>
        <p:spPr/>
        <p:txBody>
          <a:bodyPr/>
          <a:lstStyle/>
          <a:p>
            <a:r>
              <a:rPr lang="en-US" altLang="zh-CN" b="1" spc="-7" dirty="0">
                <a:latin typeface="Calibri"/>
                <a:ea typeface="+mn-ea"/>
                <a:cs typeface="Calibri"/>
              </a:rPr>
              <a:t>Metric-based </a:t>
            </a:r>
            <a:br>
              <a:rPr lang="en-US" altLang="zh-CN" spc="-7" dirty="0">
                <a:latin typeface="Calibri"/>
                <a:ea typeface="+mn-ea"/>
                <a:cs typeface="Calibri"/>
              </a:rPr>
            </a:br>
            <a:r>
              <a:rPr lang="en-US" altLang="zh-CN" sz="3600" spc="-7" dirty="0">
                <a:solidFill>
                  <a:srgbClr val="A5A5A5"/>
                </a:solidFill>
                <a:uFill>
                  <a:solidFill>
                    <a:srgbClr val="A5A5A5"/>
                  </a:solidFill>
                </a:uFill>
                <a:latin typeface="Calibri"/>
                <a:cs typeface="Calibri"/>
              </a:rPr>
              <a:t>Siamese</a:t>
            </a:r>
            <a:r>
              <a:rPr lang="en-US" altLang="zh-CN" sz="3600" spc="-33" dirty="0">
                <a:solidFill>
                  <a:srgbClr val="A5A5A5"/>
                </a:solidFill>
                <a:uFill>
                  <a:solidFill>
                    <a:srgbClr val="A5A5A5"/>
                  </a:solidFill>
                </a:uFill>
                <a:latin typeface="Calibri"/>
                <a:cs typeface="Calibri"/>
              </a:rPr>
              <a:t> </a:t>
            </a:r>
            <a:r>
              <a:rPr lang="en-US" altLang="zh-CN" sz="3600" spc="-7" dirty="0">
                <a:solidFill>
                  <a:srgbClr val="A5A5A5"/>
                </a:solidFill>
                <a:uFill>
                  <a:solidFill>
                    <a:srgbClr val="A5A5A5"/>
                  </a:solidFill>
                </a:uFill>
                <a:latin typeface="Calibri"/>
                <a:cs typeface="Calibri"/>
              </a:rPr>
              <a:t>network</a:t>
            </a:r>
            <a:endParaRPr lang="zh-CN" altLang="en-US" dirty="0"/>
          </a:p>
        </p:txBody>
      </p:sp>
      <p:sp>
        <p:nvSpPr>
          <p:cNvPr id="3" name="内容占位符 2">
            <a:extLst>
              <a:ext uri="{FF2B5EF4-FFF2-40B4-BE49-F238E27FC236}">
                <a16:creationId xmlns:a16="http://schemas.microsoft.com/office/drawing/2014/main" id="{270CF489-A045-A9DD-009F-386634690D97}"/>
              </a:ext>
            </a:extLst>
          </p:cNvPr>
          <p:cNvSpPr>
            <a:spLocks noGrp="1"/>
          </p:cNvSpPr>
          <p:nvPr>
            <p:ph idx="1"/>
          </p:nvPr>
        </p:nvSpPr>
        <p:spPr/>
        <p:txBody>
          <a:bodyPr>
            <a:normAutofit/>
          </a:bodyPr>
          <a:lstStyle/>
          <a:p>
            <a:r>
              <a:rPr lang="en-US" altLang="zh-CN" dirty="0"/>
              <a:t>Siamese Neural Networks are a pair of identical neural networks with shared weights originally proposed for signature verification. The two networks are joined at their output, where the joining neurons measures the distance between the feature vector output of each network. The network was trained to recognize if the two images belong to the same class or not. The network outputs a probability score (similarity) of the two images belonging to the same class. </a:t>
            </a:r>
            <a:endParaRPr lang="zh-CN" altLang="en-US" dirty="0"/>
          </a:p>
        </p:txBody>
      </p:sp>
    </p:spTree>
    <p:extLst>
      <p:ext uri="{BB962C8B-B14F-4D97-AF65-F5344CB8AC3E}">
        <p14:creationId xmlns:p14="http://schemas.microsoft.com/office/powerpoint/2010/main" val="87174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3165" y="335001"/>
            <a:ext cx="7822012" cy="1248205"/>
          </a:xfrm>
          <a:prstGeom prst="rect">
            <a:avLst/>
          </a:prstGeom>
        </p:spPr>
        <p:txBody>
          <a:bodyPr vert="horz" wrap="square" lIns="0" tIns="16933" rIns="0" bIns="0" rtlCol="0" anchor="ctr">
            <a:spAutoFit/>
          </a:bodyPr>
          <a:lstStyle/>
          <a:p>
            <a:pPr marL="16933">
              <a:lnSpc>
                <a:spcPct val="100000"/>
              </a:lnSpc>
              <a:spcBef>
                <a:spcPts val="133"/>
              </a:spcBef>
            </a:pPr>
            <a:r>
              <a:rPr b="1" spc="-7" dirty="0">
                <a:latin typeface="Calibri"/>
                <a:ea typeface="+mn-ea"/>
                <a:cs typeface="Calibri"/>
              </a:rPr>
              <a:t>Metric-based</a:t>
            </a:r>
            <a:br>
              <a:rPr lang="en-US" spc="-7" dirty="0">
                <a:latin typeface="Calibri"/>
                <a:ea typeface="+mn-ea"/>
                <a:cs typeface="Calibri"/>
              </a:rPr>
            </a:br>
            <a:r>
              <a:rPr lang="en-US" altLang="zh-CN" sz="3600" spc="-7" dirty="0">
                <a:solidFill>
                  <a:srgbClr val="A5A5A5"/>
                </a:solidFill>
                <a:uFill>
                  <a:solidFill>
                    <a:srgbClr val="A5A5A5"/>
                  </a:solidFill>
                </a:uFill>
                <a:latin typeface="Calibri"/>
                <a:cs typeface="Calibri"/>
              </a:rPr>
              <a:t>Siamese</a:t>
            </a:r>
            <a:r>
              <a:rPr lang="en-US" altLang="zh-CN" sz="3600" spc="-33" dirty="0">
                <a:solidFill>
                  <a:srgbClr val="A5A5A5"/>
                </a:solidFill>
                <a:uFill>
                  <a:solidFill>
                    <a:srgbClr val="A5A5A5"/>
                  </a:solidFill>
                </a:uFill>
                <a:latin typeface="Calibri"/>
                <a:cs typeface="Calibri"/>
              </a:rPr>
              <a:t> </a:t>
            </a:r>
            <a:r>
              <a:rPr lang="en-US" altLang="zh-CN" sz="3600" spc="-7" dirty="0">
                <a:solidFill>
                  <a:srgbClr val="A5A5A5"/>
                </a:solidFill>
                <a:uFill>
                  <a:solidFill>
                    <a:srgbClr val="A5A5A5"/>
                  </a:solidFill>
                </a:uFill>
                <a:latin typeface="Calibri"/>
                <a:cs typeface="Calibri"/>
              </a:rPr>
              <a:t>network</a:t>
            </a:r>
            <a:endParaRPr spc="-7" dirty="0">
              <a:latin typeface="Calibri"/>
              <a:ea typeface="+mn-ea"/>
              <a:cs typeface="Calibri"/>
            </a:endParaRPr>
          </a:p>
        </p:txBody>
      </p:sp>
      <p:sp>
        <p:nvSpPr>
          <p:cNvPr id="3" name="object 3"/>
          <p:cNvSpPr txBox="1"/>
          <p:nvPr/>
        </p:nvSpPr>
        <p:spPr>
          <a:xfrm>
            <a:off x="1095564" y="1936495"/>
            <a:ext cx="2580640" cy="427532"/>
          </a:xfrm>
          <a:prstGeom prst="rect">
            <a:avLst/>
          </a:prstGeom>
        </p:spPr>
        <p:txBody>
          <a:bodyPr vert="horz" wrap="square" lIns="0" tIns="16933" rIns="0" bIns="0" rtlCol="0">
            <a:spAutoFit/>
          </a:bodyPr>
          <a:lstStyle/>
          <a:p>
            <a:pPr marL="16933">
              <a:spcBef>
                <a:spcPts val="133"/>
              </a:spcBef>
            </a:pPr>
            <a:r>
              <a:rPr sz="2667" spc="-7" dirty="0">
                <a:latin typeface="Calibri"/>
                <a:cs typeface="Calibri"/>
              </a:rPr>
              <a:t>Learn</a:t>
            </a:r>
            <a:r>
              <a:rPr sz="2667" spc="-33" dirty="0">
                <a:latin typeface="Calibri"/>
                <a:cs typeface="Calibri"/>
              </a:rPr>
              <a:t> </a:t>
            </a:r>
            <a:r>
              <a:rPr sz="2667" dirty="0">
                <a:latin typeface="Calibri"/>
                <a:cs typeface="Calibri"/>
              </a:rPr>
              <a:t>to</a:t>
            </a:r>
            <a:r>
              <a:rPr sz="2667" spc="-40" dirty="0">
                <a:latin typeface="Calibri"/>
                <a:cs typeface="Calibri"/>
              </a:rPr>
              <a:t> </a:t>
            </a:r>
            <a:r>
              <a:rPr sz="2667" spc="-7" dirty="0">
                <a:solidFill>
                  <a:srgbClr val="FF0000"/>
                </a:solidFill>
                <a:latin typeface="Calibri"/>
                <a:cs typeface="Calibri"/>
              </a:rPr>
              <a:t>compare!</a:t>
            </a:r>
            <a:endParaRPr sz="2667">
              <a:latin typeface="Calibri"/>
              <a:cs typeface="Calibri"/>
            </a:endParaRPr>
          </a:p>
        </p:txBody>
      </p:sp>
      <p:sp>
        <p:nvSpPr>
          <p:cNvPr id="4" name="object 4"/>
          <p:cNvSpPr txBox="1">
            <a:spLocks noGrp="1"/>
          </p:cNvSpPr>
          <p:nvPr>
            <p:ph type="body" idx="1"/>
          </p:nvPr>
        </p:nvSpPr>
        <p:spPr>
          <a:xfrm>
            <a:off x="1117600" y="2434167"/>
            <a:ext cx="14020800" cy="1604712"/>
          </a:xfrm>
          <a:prstGeom prst="rect">
            <a:avLst/>
          </a:prstGeom>
        </p:spPr>
        <p:txBody>
          <a:bodyPr vert="horz" wrap="square" lIns="0" tIns="118533" rIns="0" bIns="0" rtlCol="0">
            <a:spAutoFit/>
          </a:bodyPr>
          <a:lstStyle/>
          <a:p>
            <a:pPr marL="474121" indent="-457189">
              <a:lnSpc>
                <a:spcPct val="100000"/>
              </a:lnSpc>
              <a:spcBef>
                <a:spcPts val="800"/>
              </a:spcBef>
              <a:buClr>
                <a:srgbClr val="000000"/>
              </a:buClr>
              <a:buSzPct val="90000"/>
              <a:buFont typeface="Arial MT"/>
              <a:buChar char="•"/>
              <a:tabLst>
                <a:tab pos="473275" algn="l"/>
                <a:tab pos="474121" algn="l"/>
              </a:tabLst>
            </a:pPr>
            <a:r>
              <a:rPr b="1" u="sng" spc="-7" dirty="0">
                <a:solidFill>
                  <a:srgbClr val="A5A5A5"/>
                </a:solidFill>
                <a:uFill>
                  <a:solidFill>
                    <a:srgbClr val="A5A5A5"/>
                  </a:solidFill>
                </a:uFill>
                <a:latin typeface="Calibri"/>
                <a:cs typeface="Calibri"/>
              </a:rPr>
              <a:t>Siamese</a:t>
            </a:r>
            <a:r>
              <a:rPr b="1" u="sng" spc="-33" dirty="0">
                <a:solidFill>
                  <a:srgbClr val="A5A5A5"/>
                </a:solidFill>
                <a:uFill>
                  <a:solidFill>
                    <a:srgbClr val="A5A5A5"/>
                  </a:solidFill>
                </a:uFill>
                <a:latin typeface="Calibri"/>
                <a:cs typeface="Calibri"/>
              </a:rPr>
              <a:t> </a:t>
            </a:r>
            <a:r>
              <a:rPr b="1" u="sng" spc="-7" dirty="0">
                <a:solidFill>
                  <a:srgbClr val="A5A5A5"/>
                </a:solidFill>
                <a:uFill>
                  <a:solidFill>
                    <a:srgbClr val="A5A5A5"/>
                  </a:solidFill>
                </a:uFill>
                <a:latin typeface="Calibri"/>
                <a:cs typeface="Calibri"/>
              </a:rPr>
              <a:t>network</a:t>
            </a:r>
          </a:p>
          <a:p>
            <a:pPr marL="474121" indent="-457189">
              <a:lnSpc>
                <a:spcPct val="100000"/>
              </a:lnSpc>
              <a:spcBef>
                <a:spcPts val="667"/>
              </a:spcBef>
              <a:buClr>
                <a:srgbClr val="000000"/>
              </a:buClr>
              <a:buSzPct val="90000"/>
              <a:buFont typeface="Arial MT"/>
              <a:buChar char="•"/>
              <a:tabLst>
                <a:tab pos="473275" algn="l"/>
                <a:tab pos="474121" algn="l"/>
              </a:tabLst>
            </a:pPr>
            <a:r>
              <a:rPr spc="-7" dirty="0">
                <a:solidFill>
                  <a:srgbClr val="A5A5A5"/>
                </a:solidFill>
              </a:rPr>
              <a:t>Prototypical</a:t>
            </a:r>
            <a:r>
              <a:rPr spc="-20" dirty="0">
                <a:solidFill>
                  <a:srgbClr val="A5A5A5"/>
                </a:solidFill>
              </a:rPr>
              <a:t> </a:t>
            </a:r>
            <a:r>
              <a:rPr spc="-7" dirty="0">
                <a:solidFill>
                  <a:srgbClr val="A5A5A5"/>
                </a:solidFill>
              </a:rPr>
              <a:t>network</a:t>
            </a:r>
          </a:p>
          <a:p>
            <a:pPr marL="474121" indent="-457189">
              <a:lnSpc>
                <a:spcPct val="100000"/>
              </a:lnSpc>
              <a:spcBef>
                <a:spcPts val="800"/>
              </a:spcBef>
              <a:buClr>
                <a:srgbClr val="000000"/>
              </a:buClr>
              <a:buSzPct val="90000"/>
              <a:buFont typeface="Arial MT"/>
              <a:buChar char="•"/>
              <a:tabLst>
                <a:tab pos="473275" algn="l"/>
                <a:tab pos="474121" algn="l"/>
              </a:tabLst>
            </a:pPr>
            <a:r>
              <a:rPr spc="-7" dirty="0">
                <a:solidFill>
                  <a:srgbClr val="A5A5A5"/>
                </a:solidFill>
              </a:rPr>
              <a:t>Matching</a:t>
            </a:r>
            <a:r>
              <a:rPr spc="-40" dirty="0">
                <a:solidFill>
                  <a:srgbClr val="A5A5A5"/>
                </a:solidFill>
              </a:rPr>
              <a:t> </a:t>
            </a:r>
            <a:r>
              <a:rPr spc="-7" dirty="0">
                <a:solidFill>
                  <a:srgbClr val="A5A5A5"/>
                </a:solidFill>
              </a:rPr>
              <a:t>network</a:t>
            </a:r>
          </a:p>
        </p:txBody>
      </p:sp>
      <p:pic>
        <p:nvPicPr>
          <p:cNvPr id="6" name="object 6"/>
          <p:cNvPicPr/>
          <p:nvPr/>
        </p:nvPicPr>
        <p:blipFill>
          <a:blip r:embed="rId2" cstate="print"/>
          <a:stretch>
            <a:fillRect/>
          </a:stretch>
        </p:blipFill>
        <p:spPr>
          <a:xfrm>
            <a:off x="5767542" y="2150261"/>
            <a:ext cx="5234432" cy="3499104"/>
          </a:xfrm>
          <a:prstGeom prst="rect">
            <a:avLst/>
          </a:prstGeom>
        </p:spPr>
      </p:pic>
    </p:spTree>
    <p:extLst>
      <p:ext uri="{BB962C8B-B14F-4D97-AF65-F5344CB8AC3E}">
        <p14:creationId xmlns:p14="http://schemas.microsoft.com/office/powerpoint/2010/main" val="539455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2D940-6CF1-346E-7E17-6DEDD820A4EC}"/>
              </a:ext>
            </a:extLst>
          </p:cNvPr>
          <p:cNvSpPr>
            <a:spLocks noGrp="1"/>
          </p:cNvSpPr>
          <p:nvPr>
            <p:ph type="title"/>
          </p:nvPr>
        </p:nvSpPr>
        <p:spPr/>
        <p:txBody>
          <a:bodyPr/>
          <a:lstStyle/>
          <a:p>
            <a:r>
              <a:rPr lang="en-US" altLang="zh-CN" b="1" spc="-7" dirty="0">
                <a:latin typeface="Calibri"/>
                <a:ea typeface="+mn-ea"/>
                <a:cs typeface="Calibri"/>
              </a:rPr>
              <a:t>Metric-based</a:t>
            </a:r>
            <a:br>
              <a:rPr lang="en-US" altLang="zh-CN" spc="-7" dirty="0">
                <a:latin typeface="Calibri"/>
                <a:ea typeface="+mn-ea"/>
                <a:cs typeface="Calibri"/>
              </a:rPr>
            </a:br>
            <a:r>
              <a:rPr lang="en-US" altLang="zh-CN" sz="3600" spc="-7" dirty="0">
                <a:solidFill>
                  <a:srgbClr val="A5A5A5"/>
                </a:solidFill>
                <a:uFill>
                  <a:solidFill>
                    <a:srgbClr val="A5A5A5"/>
                  </a:solidFill>
                </a:uFill>
                <a:latin typeface="Calibri"/>
                <a:cs typeface="Calibri"/>
              </a:rPr>
              <a:t>Prototypical</a:t>
            </a:r>
            <a:r>
              <a:rPr lang="en-US" altLang="zh-CN" sz="3600" spc="-53" dirty="0">
                <a:solidFill>
                  <a:srgbClr val="A5A5A5"/>
                </a:solidFill>
                <a:uFill>
                  <a:solidFill>
                    <a:srgbClr val="A5A5A5"/>
                  </a:solidFill>
                </a:uFill>
                <a:latin typeface="Calibri"/>
                <a:cs typeface="Calibri"/>
              </a:rPr>
              <a:t> </a:t>
            </a:r>
            <a:r>
              <a:rPr lang="en-US" altLang="zh-CN" sz="3600" spc="-7" dirty="0">
                <a:solidFill>
                  <a:srgbClr val="A5A5A5"/>
                </a:solidFill>
                <a:uFill>
                  <a:solidFill>
                    <a:srgbClr val="A5A5A5"/>
                  </a:solidFill>
                </a:uFill>
                <a:latin typeface="Calibri"/>
                <a:cs typeface="Calibri"/>
              </a:rPr>
              <a:t>network</a:t>
            </a:r>
            <a:endParaRPr lang="zh-CN" altLang="en-US" dirty="0"/>
          </a:p>
        </p:txBody>
      </p:sp>
      <p:sp>
        <p:nvSpPr>
          <p:cNvPr id="3" name="内容占位符 2">
            <a:extLst>
              <a:ext uri="{FF2B5EF4-FFF2-40B4-BE49-F238E27FC236}">
                <a16:creationId xmlns:a16="http://schemas.microsoft.com/office/drawing/2014/main" id="{18E23C65-F94D-9D5A-F2A0-EC7D9B70DB82}"/>
              </a:ext>
            </a:extLst>
          </p:cNvPr>
          <p:cNvSpPr>
            <a:spLocks noGrp="1"/>
          </p:cNvSpPr>
          <p:nvPr>
            <p:ph idx="1"/>
          </p:nvPr>
        </p:nvSpPr>
        <p:spPr/>
        <p:txBody>
          <a:bodyPr/>
          <a:lstStyle/>
          <a:p>
            <a:r>
              <a:rPr lang="en-US" altLang="zh-CN" dirty="0"/>
              <a:t>Prototypical Networks use a CNN as an embedding function g . A prototype for each class is defined by taking an average of embedding vectors obtained from the support images belonging to that class.  The similarity is measured by calculating the squared </a:t>
            </a:r>
            <a:r>
              <a:rPr lang="en-US" altLang="zh-CN" dirty="0" err="1"/>
              <a:t>euclidean</a:t>
            </a:r>
            <a:r>
              <a:rPr lang="en-US" altLang="zh-CN" dirty="0"/>
              <a:t> distance between the query’s embedding and each class prototype. The output probability over classes is calculated by taking a </a:t>
            </a:r>
            <a:r>
              <a:rPr lang="en-US" altLang="zh-CN" dirty="0" err="1"/>
              <a:t>softmax</a:t>
            </a:r>
            <a:r>
              <a:rPr lang="en-US" altLang="zh-CN" dirty="0"/>
              <a:t> over the negative distances.</a:t>
            </a:r>
            <a:endParaRPr lang="zh-CN" altLang="en-US" dirty="0"/>
          </a:p>
        </p:txBody>
      </p:sp>
    </p:spTree>
    <p:extLst>
      <p:ext uri="{BB962C8B-B14F-4D97-AF65-F5344CB8AC3E}">
        <p14:creationId xmlns:p14="http://schemas.microsoft.com/office/powerpoint/2010/main" val="251617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3165" y="335001"/>
            <a:ext cx="7076440" cy="1248205"/>
          </a:xfrm>
          <a:prstGeom prst="rect">
            <a:avLst/>
          </a:prstGeom>
        </p:spPr>
        <p:txBody>
          <a:bodyPr vert="horz" wrap="square" lIns="0" tIns="16933" rIns="0" bIns="0" rtlCol="0" anchor="ctr">
            <a:spAutoFit/>
          </a:bodyPr>
          <a:lstStyle/>
          <a:p>
            <a:pPr marL="16933">
              <a:lnSpc>
                <a:spcPct val="100000"/>
              </a:lnSpc>
              <a:spcBef>
                <a:spcPts val="133"/>
              </a:spcBef>
            </a:pPr>
            <a:r>
              <a:rPr b="1" spc="-7" dirty="0">
                <a:latin typeface="Calibri"/>
                <a:ea typeface="+mn-ea"/>
                <a:cs typeface="Calibri"/>
              </a:rPr>
              <a:t>Metric-based</a:t>
            </a:r>
            <a:br>
              <a:rPr lang="en-US" spc="-7" dirty="0">
                <a:latin typeface="Calibri"/>
                <a:ea typeface="+mn-ea"/>
                <a:cs typeface="Calibri"/>
              </a:rPr>
            </a:br>
            <a:r>
              <a:rPr lang="en-US" altLang="zh-CN" sz="3600" spc="-7" dirty="0">
                <a:solidFill>
                  <a:srgbClr val="A5A5A5"/>
                </a:solidFill>
                <a:uFill>
                  <a:solidFill>
                    <a:srgbClr val="A5A5A5"/>
                  </a:solidFill>
                </a:uFill>
                <a:latin typeface="Calibri"/>
                <a:cs typeface="Calibri"/>
              </a:rPr>
              <a:t>Prototypical</a:t>
            </a:r>
            <a:r>
              <a:rPr lang="en-US" altLang="zh-CN" sz="3600" spc="-53" dirty="0">
                <a:solidFill>
                  <a:srgbClr val="A5A5A5"/>
                </a:solidFill>
                <a:uFill>
                  <a:solidFill>
                    <a:srgbClr val="A5A5A5"/>
                  </a:solidFill>
                </a:uFill>
                <a:latin typeface="Calibri"/>
                <a:cs typeface="Calibri"/>
              </a:rPr>
              <a:t> </a:t>
            </a:r>
            <a:r>
              <a:rPr lang="en-US" altLang="zh-CN" sz="3600" spc="-7" dirty="0">
                <a:solidFill>
                  <a:srgbClr val="A5A5A5"/>
                </a:solidFill>
                <a:uFill>
                  <a:solidFill>
                    <a:srgbClr val="A5A5A5"/>
                  </a:solidFill>
                </a:uFill>
                <a:latin typeface="Calibri"/>
                <a:cs typeface="Calibri"/>
              </a:rPr>
              <a:t>network</a:t>
            </a:r>
            <a:endParaRPr spc="-7" dirty="0">
              <a:latin typeface="Calibri"/>
              <a:ea typeface="+mn-ea"/>
              <a:cs typeface="Calibri"/>
            </a:endParaRPr>
          </a:p>
        </p:txBody>
      </p:sp>
      <p:sp>
        <p:nvSpPr>
          <p:cNvPr id="4" name="object 4"/>
          <p:cNvSpPr txBox="1">
            <a:spLocks noGrp="1"/>
          </p:cNvSpPr>
          <p:nvPr>
            <p:ph type="body" idx="1"/>
          </p:nvPr>
        </p:nvSpPr>
        <p:spPr>
          <a:xfrm>
            <a:off x="1117600" y="2434167"/>
            <a:ext cx="14020800" cy="2099720"/>
          </a:xfrm>
          <a:prstGeom prst="rect">
            <a:avLst/>
          </a:prstGeom>
        </p:spPr>
        <p:txBody>
          <a:bodyPr vert="horz" wrap="square" lIns="0" tIns="118533" rIns="0" bIns="0" rtlCol="0">
            <a:spAutoFit/>
          </a:bodyPr>
          <a:lstStyle/>
          <a:p>
            <a:pPr marL="474121" indent="-457189">
              <a:lnSpc>
                <a:spcPct val="100000"/>
              </a:lnSpc>
              <a:spcBef>
                <a:spcPts val="800"/>
              </a:spcBef>
              <a:buClr>
                <a:srgbClr val="000000"/>
              </a:buClr>
              <a:buSzPct val="90000"/>
              <a:buFont typeface="Arial MT"/>
              <a:buChar char="•"/>
              <a:tabLst>
                <a:tab pos="473275" algn="l"/>
                <a:tab pos="474121" algn="l"/>
              </a:tabLst>
            </a:pPr>
            <a:r>
              <a:rPr dirty="0">
                <a:solidFill>
                  <a:srgbClr val="A5A5A5"/>
                </a:solidFill>
              </a:rPr>
              <a:t>Siamese</a:t>
            </a:r>
            <a:r>
              <a:rPr spc="-40" dirty="0">
                <a:solidFill>
                  <a:srgbClr val="A5A5A5"/>
                </a:solidFill>
              </a:rPr>
              <a:t> </a:t>
            </a:r>
            <a:r>
              <a:rPr spc="-7" dirty="0">
                <a:solidFill>
                  <a:srgbClr val="A5A5A5"/>
                </a:solidFill>
              </a:rPr>
              <a:t>network</a:t>
            </a:r>
          </a:p>
          <a:p>
            <a:pPr marL="474121" indent="-457189">
              <a:lnSpc>
                <a:spcPct val="100000"/>
              </a:lnSpc>
              <a:spcBef>
                <a:spcPts val="667"/>
              </a:spcBef>
              <a:buClr>
                <a:srgbClr val="000000"/>
              </a:buClr>
              <a:buSzPct val="90000"/>
              <a:buFont typeface="Arial MT"/>
              <a:buChar char="•"/>
              <a:tabLst>
                <a:tab pos="473275" algn="l"/>
                <a:tab pos="474121" algn="l"/>
              </a:tabLst>
            </a:pPr>
            <a:r>
              <a:rPr b="1" u="sng" spc="-7" dirty="0">
                <a:solidFill>
                  <a:srgbClr val="A5A5A5"/>
                </a:solidFill>
                <a:uFill>
                  <a:solidFill>
                    <a:srgbClr val="A5A5A5"/>
                  </a:solidFill>
                </a:uFill>
                <a:latin typeface="Calibri"/>
                <a:cs typeface="Calibri"/>
              </a:rPr>
              <a:t>Prototypical</a:t>
            </a:r>
            <a:r>
              <a:rPr b="1" u="sng" spc="-53" dirty="0">
                <a:solidFill>
                  <a:srgbClr val="A5A5A5"/>
                </a:solidFill>
                <a:uFill>
                  <a:solidFill>
                    <a:srgbClr val="A5A5A5"/>
                  </a:solidFill>
                </a:uFill>
                <a:latin typeface="Calibri"/>
                <a:cs typeface="Calibri"/>
              </a:rPr>
              <a:t> </a:t>
            </a:r>
            <a:r>
              <a:rPr b="1" u="sng" spc="-7" dirty="0">
                <a:solidFill>
                  <a:srgbClr val="A5A5A5"/>
                </a:solidFill>
                <a:uFill>
                  <a:solidFill>
                    <a:srgbClr val="A5A5A5"/>
                  </a:solidFill>
                </a:uFill>
                <a:latin typeface="Calibri"/>
                <a:cs typeface="Calibri"/>
              </a:rPr>
              <a:t>network</a:t>
            </a:r>
          </a:p>
          <a:p>
            <a:pPr marL="474121" indent="-457189">
              <a:lnSpc>
                <a:spcPct val="100000"/>
              </a:lnSpc>
              <a:spcBef>
                <a:spcPts val="800"/>
              </a:spcBef>
              <a:buClr>
                <a:srgbClr val="000000"/>
              </a:buClr>
              <a:buSzPct val="90000"/>
              <a:buFont typeface="Arial MT"/>
              <a:buChar char="•"/>
              <a:tabLst>
                <a:tab pos="473275" algn="l"/>
                <a:tab pos="474121" algn="l"/>
              </a:tabLst>
            </a:pPr>
            <a:r>
              <a:rPr spc="-7" dirty="0">
                <a:solidFill>
                  <a:srgbClr val="A5A5A5"/>
                </a:solidFill>
              </a:rPr>
              <a:t>Matching</a:t>
            </a:r>
            <a:r>
              <a:rPr spc="-40" dirty="0">
                <a:solidFill>
                  <a:srgbClr val="A5A5A5"/>
                </a:solidFill>
              </a:rPr>
              <a:t> </a:t>
            </a:r>
            <a:r>
              <a:rPr spc="-7" dirty="0">
                <a:solidFill>
                  <a:srgbClr val="A5A5A5"/>
                </a:solidFill>
              </a:rPr>
              <a:t>network</a:t>
            </a:r>
          </a:p>
          <a:p>
            <a:pPr marL="474121" indent="-457189">
              <a:lnSpc>
                <a:spcPct val="100000"/>
              </a:lnSpc>
              <a:spcBef>
                <a:spcPts val="533"/>
              </a:spcBef>
              <a:buClr>
                <a:srgbClr val="000000"/>
              </a:buClr>
              <a:buSzPct val="90000"/>
              <a:buFont typeface="Arial MT"/>
              <a:buChar char="•"/>
              <a:tabLst>
                <a:tab pos="473275" algn="l"/>
                <a:tab pos="474121" algn="l"/>
              </a:tabLst>
            </a:pPr>
            <a:endParaRPr spc="-7" dirty="0">
              <a:solidFill>
                <a:srgbClr val="0000FF"/>
              </a:solidFill>
            </a:endParaRPr>
          </a:p>
        </p:txBody>
      </p:sp>
      <p:pic>
        <p:nvPicPr>
          <p:cNvPr id="9" name="图片 8">
            <a:extLst>
              <a:ext uri="{FF2B5EF4-FFF2-40B4-BE49-F238E27FC236}">
                <a16:creationId xmlns:a16="http://schemas.microsoft.com/office/drawing/2014/main" id="{5FA01033-95DF-D571-7DAD-AE18E7D864E5}"/>
              </a:ext>
            </a:extLst>
          </p:cNvPr>
          <p:cNvPicPr>
            <a:picLocks noChangeAspect="1"/>
          </p:cNvPicPr>
          <p:nvPr/>
        </p:nvPicPr>
        <p:blipFill>
          <a:blip r:embed="rId2"/>
          <a:stretch>
            <a:fillRect/>
          </a:stretch>
        </p:blipFill>
        <p:spPr>
          <a:xfrm>
            <a:off x="5019977" y="1976718"/>
            <a:ext cx="7060477" cy="2985248"/>
          </a:xfrm>
          <a:prstGeom prst="rect">
            <a:avLst/>
          </a:prstGeom>
        </p:spPr>
      </p:pic>
    </p:spTree>
    <p:extLst>
      <p:ext uri="{BB962C8B-B14F-4D97-AF65-F5344CB8AC3E}">
        <p14:creationId xmlns:p14="http://schemas.microsoft.com/office/powerpoint/2010/main" val="222376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1EF2A-1B3E-AC29-C261-1AD0A7670720}"/>
              </a:ext>
            </a:extLst>
          </p:cNvPr>
          <p:cNvSpPr>
            <a:spLocks noGrp="1"/>
          </p:cNvSpPr>
          <p:nvPr>
            <p:ph type="title"/>
          </p:nvPr>
        </p:nvSpPr>
        <p:spPr/>
        <p:txBody>
          <a:bodyPr>
            <a:normAutofit fontScale="90000"/>
          </a:bodyPr>
          <a:lstStyle/>
          <a:p>
            <a:pPr marL="16933" algn="ctr">
              <a:lnSpc>
                <a:spcPct val="100000"/>
              </a:lnSpc>
              <a:spcBef>
                <a:spcPts val="133"/>
              </a:spcBef>
            </a:pPr>
            <a:r>
              <a:rPr lang="en-US" altLang="zh-CN" spc="-7" dirty="0">
                <a:latin typeface="Calibri"/>
                <a:ea typeface="+mn-ea"/>
                <a:cs typeface="Calibri"/>
              </a:rPr>
              <a:t>Prototype Rectification for Few-Shot Learning</a:t>
            </a:r>
            <a:br>
              <a:rPr lang="en-US" altLang="zh-CN" spc="-7" dirty="0">
                <a:latin typeface="Calibri"/>
                <a:ea typeface="+mn-ea"/>
                <a:cs typeface="Calibri"/>
              </a:rPr>
            </a:br>
            <a:r>
              <a:rPr lang="en-US" altLang="zh-CN" spc="-7" dirty="0">
                <a:latin typeface="Calibri"/>
                <a:ea typeface="+mn-ea"/>
                <a:cs typeface="Calibri"/>
              </a:rPr>
              <a:t>(BD-CSPN)</a:t>
            </a:r>
            <a:endParaRPr lang="zh-CN" altLang="en-US" spc="-7" dirty="0">
              <a:latin typeface="Calibri"/>
              <a:ea typeface="+mn-ea"/>
              <a:cs typeface="Calibri"/>
            </a:endParaRPr>
          </a:p>
        </p:txBody>
      </p:sp>
      <p:pic>
        <p:nvPicPr>
          <p:cNvPr id="5" name="内容占位符 4">
            <a:extLst>
              <a:ext uri="{FF2B5EF4-FFF2-40B4-BE49-F238E27FC236}">
                <a16:creationId xmlns:a16="http://schemas.microsoft.com/office/drawing/2014/main" id="{20682832-D7FB-1495-462B-C7808AFB7FBE}"/>
              </a:ext>
            </a:extLst>
          </p:cNvPr>
          <p:cNvPicPr>
            <a:picLocks noGrp="1" noChangeAspect="1"/>
          </p:cNvPicPr>
          <p:nvPr>
            <p:ph idx="1"/>
          </p:nvPr>
        </p:nvPicPr>
        <p:blipFill>
          <a:blip r:embed="rId3"/>
          <a:stretch>
            <a:fillRect/>
          </a:stretch>
        </p:blipFill>
        <p:spPr>
          <a:xfrm>
            <a:off x="2559058" y="1825625"/>
            <a:ext cx="7073883" cy="4351338"/>
          </a:xfrm>
        </p:spPr>
      </p:pic>
    </p:spTree>
    <p:extLst>
      <p:ext uri="{BB962C8B-B14F-4D97-AF65-F5344CB8AC3E}">
        <p14:creationId xmlns:p14="http://schemas.microsoft.com/office/powerpoint/2010/main" val="408221792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20764-C37C-D073-2784-683A61E1BF88}"/>
              </a:ext>
            </a:extLst>
          </p:cNvPr>
          <p:cNvSpPr>
            <a:spLocks noGrp="1"/>
          </p:cNvSpPr>
          <p:nvPr>
            <p:ph type="title"/>
          </p:nvPr>
        </p:nvSpPr>
        <p:spPr/>
        <p:txBody>
          <a:bodyPr/>
          <a:lstStyle/>
          <a:p>
            <a:r>
              <a:rPr lang="en-US" altLang="zh-CN" spc="-7" dirty="0">
                <a:latin typeface="Calibri"/>
                <a:ea typeface="+mn-ea"/>
                <a:cs typeface="Calibri"/>
              </a:rPr>
              <a:t>Prototype Rectification for Few-Shot Learning</a:t>
            </a:r>
            <a:endParaRPr lang="zh-CN" altLang="en-US" spc="-7" dirty="0">
              <a:latin typeface="Calibri"/>
              <a:ea typeface="+mn-ea"/>
              <a:cs typeface="Calibri"/>
            </a:endParaRPr>
          </a:p>
        </p:txBody>
      </p:sp>
      <p:sp>
        <p:nvSpPr>
          <p:cNvPr id="3" name="内容占位符 2">
            <a:extLst>
              <a:ext uri="{FF2B5EF4-FFF2-40B4-BE49-F238E27FC236}">
                <a16:creationId xmlns:a16="http://schemas.microsoft.com/office/drawing/2014/main" id="{56FA71CB-BB53-FDC8-F0E8-E1E0F955A1DA}"/>
              </a:ext>
            </a:extLst>
          </p:cNvPr>
          <p:cNvSpPr>
            <a:spLocks noGrp="1"/>
          </p:cNvSpPr>
          <p:nvPr>
            <p:ph idx="1"/>
          </p:nvPr>
        </p:nvSpPr>
        <p:spPr/>
        <p:txBody>
          <a:bodyPr/>
          <a:lstStyle/>
          <a:p>
            <a:r>
              <a:rPr lang="en-US" altLang="zh-CN" dirty="0"/>
              <a:t>In this paper, they propose a powerful method of prototype rectification in few-shot learning, which is to </a:t>
            </a:r>
            <a:r>
              <a:rPr lang="en-US" altLang="zh-CN" b="1" dirty="0"/>
              <a:t>diminish</a:t>
            </a:r>
            <a:r>
              <a:rPr lang="en-US" altLang="zh-CN" dirty="0"/>
              <a:t> the </a:t>
            </a:r>
            <a:r>
              <a:rPr lang="en-US" altLang="zh-CN" b="1" dirty="0"/>
              <a:t>intra-class bias </a:t>
            </a:r>
            <a:r>
              <a:rPr lang="en-US" altLang="zh-CN" dirty="0"/>
              <a:t>and </a:t>
            </a:r>
            <a:r>
              <a:rPr lang="en-US" altLang="zh-CN" b="1" dirty="0"/>
              <a:t>the cross-class bias </a:t>
            </a:r>
            <a:r>
              <a:rPr lang="en-US" altLang="zh-CN" dirty="0"/>
              <a:t>of class prototypes. Our theoretical analysis verifies that, the proposed bias diminishing method is effective in raising the lower bound of the expected performance. Extensive experiments on three few-shot benchmarks demonstrate the effectiveness of our method. The proposed bias diminishing method achieves significant improvements in </a:t>
            </a:r>
            <a:r>
              <a:rPr lang="en-US" altLang="zh-CN" dirty="0" err="1"/>
              <a:t>transductive</a:t>
            </a:r>
            <a:r>
              <a:rPr lang="en-US" altLang="zh-CN" dirty="0"/>
              <a:t> setting by large margins (e.g. 8.47% on 1-shot </a:t>
            </a:r>
            <a:r>
              <a:rPr lang="en-US" altLang="zh-CN" dirty="0" err="1"/>
              <a:t>miniImageNet</a:t>
            </a:r>
            <a:r>
              <a:rPr lang="en-US" altLang="zh-CN" dirty="0"/>
              <a:t> and 9.54% on 1-shot </a:t>
            </a:r>
            <a:r>
              <a:rPr lang="en-US" altLang="zh-CN" dirty="0" err="1"/>
              <a:t>tieredImageNet</a:t>
            </a:r>
            <a:r>
              <a:rPr lang="en-US" altLang="zh-CN" dirty="0"/>
              <a:t>). </a:t>
            </a:r>
            <a:endParaRPr lang="zh-CN" altLang="en-US" dirty="0"/>
          </a:p>
        </p:txBody>
      </p:sp>
    </p:spTree>
    <p:extLst>
      <p:ext uri="{BB962C8B-B14F-4D97-AF65-F5344CB8AC3E}">
        <p14:creationId xmlns:p14="http://schemas.microsoft.com/office/powerpoint/2010/main" val="282504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270AA-AC99-2EB5-C605-F4EEAEF3BD11}"/>
              </a:ext>
            </a:extLst>
          </p:cNvPr>
          <p:cNvSpPr>
            <a:spLocks noGrp="1"/>
          </p:cNvSpPr>
          <p:nvPr>
            <p:ph type="title"/>
          </p:nvPr>
        </p:nvSpPr>
        <p:spPr/>
        <p:txBody>
          <a:bodyPr/>
          <a:lstStyle/>
          <a:p>
            <a:r>
              <a:rPr lang="en-US" altLang="zh-CN" b="1" spc="-7" dirty="0">
                <a:latin typeface="Calibri"/>
                <a:ea typeface="+mn-ea"/>
                <a:cs typeface="Calibri"/>
              </a:rPr>
              <a:t>Metric-based</a:t>
            </a:r>
            <a:br>
              <a:rPr lang="en-US" altLang="zh-CN" spc="-7" dirty="0">
                <a:latin typeface="Calibri"/>
                <a:ea typeface="+mn-ea"/>
                <a:cs typeface="Calibri"/>
              </a:rPr>
            </a:br>
            <a:r>
              <a:rPr lang="en-US" altLang="zh-CN" sz="4400" spc="-7" dirty="0">
                <a:solidFill>
                  <a:srgbClr val="A5A5A5"/>
                </a:solidFill>
                <a:uFill>
                  <a:solidFill>
                    <a:srgbClr val="A5A5A5"/>
                  </a:solidFill>
                </a:uFill>
                <a:latin typeface="Calibri"/>
                <a:cs typeface="Calibri"/>
              </a:rPr>
              <a:t>Matching</a:t>
            </a:r>
            <a:r>
              <a:rPr lang="en-US" altLang="zh-CN" sz="4400" spc="-33" dirty="0">
                <a:solidFill>
                  <a:srgbClr val="A5A5A5"/>
                </a:solidFill>
                <a:uFill>
                  <a:solidFill>
                    <a:srgbClr val="A5A5A5"/>
                  </a:solidFill>
                </a:uFill>
                <a:latin typeface="Calibri"/>
                <a:cs typeface="Calibri"/>
              </a:rPr>
              <a:t> </a:t>
            </a:r>
            <a:r>
              <a:rPr lang="en-US" altLang="zh-CN" sz="4400" spc="-7" dirty="0">
                <a:solidFill>
                  <a:srgbClr val="A5A5A5"/>
                </a:solidFill>
                <a:uFill>
                  <a:solidFill>
                    <a:srgbClr val="A5A5A5"/>
                  </a:solidFill>
                </a:uFill>
                <a:latin typeface="Calibri"/>
                <a:cs typeface="Calibri"/>
              </a:rPr>
              <a:t>network</a:t>
            </a:r>
            <a:endParaRPr lang="zh-CN" altLang="en-US" dirty="0"/>
          </a:p>
        </p:txBody>
      </p:sp>
      <p:sp>
        <p:nvSpPr>
          <p:cNvPr id="3" name="内容占位符 2">
            <a:extLst>
              <a:ext uri="{FF2B5EF4-FFF2-40B4-BE49-F238E27FC236}">
                <a16:creationId xmlns:a16="http://schemas.microsoft.com/office/drawing/2014/main" id="{A99B43BB-271C-FC02-03A7-4EB5FEAB48A7}"/>
              </a:ext>
            </a:extLst>
          </p:cNvPr>
          <p:cNvSpPr>
            <a:spLocks noGrp="1"/>
          </p:cNvSpPr>
          <p:nvPr>
            <p:ph idx="1"/>
          </p:nvPr>
        </p:nvSpPr>
        <p:spPr/>
        <p:txBody>
          <a:bodyPr/>
          <a:lstStyle/>
          <a:p>
            <a:r>
              <a:rPr lang="en-US" altLang="zh-CN" dirty="0"/>
              <a:t>Given a support set S and a query x , Matching Networks define a probability distribution over the output labels y using an attention kernel a. The attention kernel basically computes the cosine similarity between the embeddings of support and query examples and then normalize the similarity score by taking a </a:t>
            </a:r>
            <a:r>
              <a:rPr lang="en-US" altLang="zh-CN" dirty="0" err="1"/>
              <a:t>Softmax</a:t>
            </a:r>
            <a:r>
              <a:rPr lang="en-US" altLang="zh-CN" dirty="0"/>
              <a:t>.</a:t>
            </a:r>
            <a:endParaRPr lang="zh-CN" altLang="en-US" dirty="0"/>
          </a:p>
        </p:txBody>
      </p:sp>
    </p:spTree>
    <p:extLst>
      <p:ext uri="{BB962C8B-B14F-4D97-AF65-F5344CB8AC3E}">
        <p14:creationId xmlns:p14="http://schemas.microsoft.com/office/powerpoint/2010/main" val="4673392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118</TotalTime>
  <Words>625</Words>
  <Application>Microsoft Office PowerPoint</Application>
  <PresentationFormat>宽屏</PresentationFormat>
  <Paragraphs>34</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Arial MT</vt:lpstr>
      <vt:lpstr>等线</vt:lpstr>
      <vt:lpstr>等线 Light</vt:lpstr>
      <vt:lpstr>Arial</vt:lpstr>
      <vt:lpstr>Calibri</vt:lpstr>
      <vt:lpstr>Office 主题​​</vt:lpstr>
      <vt:lpstr>Different Algorithms for Few-shot Learning</vt:lpstr>
      <vt:lpstr>PowerPoint 演示文稿</vt:lpstr>
      <vt:lpstr>Metric-based  Siamese network</vt:lpstr>
      <vt:lpstr>Metric-based Siamese network</vt:lpstr>
      <vt:lpstr>Metric-based Prototypical network</vt:lpstr>
      <vt:lpstr>Metric-based Prototypical network</vt:lpstr>
      <vt:lpstr>Prototype Rectification for Few-Shot Learning (BD-CSPN)</vt:lpstr>
      <vt:lpstr>Prototype Rectification for Few-Shot Learning</vt:lpstr>
      <vt:lpstr>Metric-based Matching network</vt:lpstr>
      <vt:lpstr>Metric-based Matching network</vt:lpstr>
      <vt:lpstr>Metric-based Relation network</vt:lpstr>
      <vt:lpstr>Optimization-based outdated</vt:lpstr>
      <vt:lpstr>Transfer Learning Finetuning</vt:lpstr>
      <vt:lpstr>Hybrid-Algorithms Transductive Finetuning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Algorithms for Few-shot Learning</dc:title>
  <dc:creator>洋</dc:creator>
  <cp:lastModifiedBy>洋</cp:lastModifiedBy>
  <cp:revision>2</cp:revision>
  <dcterms:created xsi:type="dcterms:W3CDTF">2022-09-15T22:21:56Z</dcterms:created>
  <dcterms:modified xsi:type="dcterms:W3CDTF">2022-09-16T00:24:30Z</dcterms:modified>
</cp:coreProperties>
</file>