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tıklayın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E919AE8B-943E-4781-A1F2-C480F690568C}" type="datetimeFigureOut">
              <a:rPr lang="tr-TR" smtClean="0"/>
              <a:t>02.05.2017</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410685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919AE8B-943E-4781-A1F2-C480F690568C}" type="datetimeFigureOut">
              <a:rPr lang="tr-TR" smtClean="0"/>
              <a:t>02.05.2017</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11990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tıklayın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919AE8B-943E-4781-A1F2-C480F690568C}" type="datetimeFigureOut">
              <a:rPr lang="tr-TR" smtClean="0"/>
              <a:t>02.05.2017</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413866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919AE8B-943E-4781-A1F2-C480F690568C}" type="datetimeFigureOut">
              <a:rPr lang="tr-TR" smtClean="0"/>
              <a:t>02.05.2017</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70195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tıklayın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E919AE8B-943E-4781-A1F2-C480F690568C}" type="datetimeFigureOut">
              <a:rPr lang="tr-TR" smtClean="0"/>
              <a:t>02.05.2017</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190142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919AE8B-943E-4781-A1F2-C480F690568C}" type="datetimeFigureOut">
              <a:rPr lang="tr-TR" smtClean="0"/>
              <a:t>02.05.2017</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234809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tıklayın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919AE8B-943E-4781-A1F2-C480F690568C}" type="datetimeFigureOut">
              <a:rPr lang="tr-TR" smtClean="0"/>
              <a:t>02.05.2017</a:t>
            </a:fld>
            <a:endParaRPr lang="tr-TR"/>
          </a:p>
        </p:txBody>
      </p:sp>
      <p:sp>
        <p:nvSpPr>
          <p:cNvPr id="8" name="Alt 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28158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Veri Yer Tutucusu 2"/>
          <p:cNvSpPr>
            <a:spLocks noGrp="1"/>
          </p:cNvSpPr>
          <p:nvPr>
            <p:ph type="dt" sz="half" idx="10"/>
          </p:nvPr>
        </p:nvSpPr>
        <p:spPr/>
        <p:txBody>
          <a:bodyPr/>
          <a:lstStyle/>
          <a:p>
            <a:fld id="{E919AE8B-943E-4781-A1F2-C480F690568C}" type="datetimeFigureOut">
              <a:rPr lang="tr-TR" smtClean="0"/>
              <a:t>02.05.2017</a:t>
            </a:fld>
            <a:endParaRPr lang="tr-TR"/>
          </a:p>
        </p:txBody>
      </p:sp>
      <p:sp>
        <p:nvSpPr>
          <p:cNvPr id="4" name="Alt 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200903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919AE8B-943E-4781-A1F2-C480F690568C}" type="datetimeFigureOut">
              <a:rPr lang="tr-TR" smtClean="0"/>
              <a:t>02.05.2017</a:t>
            </a:fld>
            <a:endParaRPr lang="tr-TR"/>
          </a:p>
        </p:txBody>
      </p:sp>
      <p:sp>
        <p:nvSpPr>
          <p:cNvPr id="3" name="Alt 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214441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E919AE8B-943E-4781-A1F2-C480F690568C}" type="datetimeFigureOut">
              <a:rPr lang="tr-TR" smtClean="0"/>
              <a:t>02.05.2017</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406374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E919AE8B-943E-4781-A1F2-C480F690568C}" type="datetimeFigureOut">
              <a:rPr lang="tr-TR" smtClean="0"/>
              <a:t>02.05.2017</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4F2CF5-D203-4DAF-83E1-B32F51CE4869}" type="slidenum">
              <a:rPr lang="tr-TR" smtClean="0"/>
              <a:t>‹#›</a:t>
            </a:fld>
            <a:endParaRPr lang="tr-TR"/>
          </a:p>
        </p:txBody>
      </p:sp>
    </p:spTree>
    <p:extLst>
      <p:ext uri="{BB962C8B-B14F-4D97-AF65-F5344CB8AC3E}">
        <p14:creationId xmlns:p14="http://schemas.microsoft.com/office/powerpoint/2010/main" val="174264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tıklayın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9AE8B-943E-4781-A1F2-C480F690568C}" type="datetimeFigureOut">
              <a:rPr lang="tr-TR" smtClean="0"/>
              <a:t>02.05.2017</a:t>
            </a:fld>
            <a:endParaRPr lang="tr-TR"/>
          </a:p>
        </p:txBody>
      </p:sp>
      <p:sp>
        <p:nvSpPr>
          <p:cNvPr id="5" name="Alt 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F2CF5-D203-4DAF-83E1-B32F51CE4869}" type="slidenum">
              <a:rPr lang="tr-TR" smtClean="0"/>
              <a:t>‹#›</a:t>
            </a:fld>
            <a:endParaRPr lang="tr-TR"/>
          </a:p>
        </p:txBody>
      </p:sp>
    </p:spTree>
    <p:extLst>
      <p:ext uri="{BB962C8B-B14F-4D97-AF65-F5344CB8AC3E}">
        <p14:creationId xmlns:p14="http://schemas.microsoft.com/office/powerpoint/2010/main" val="426069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4779"/>
            <a:ext cx="9144000" cy="1210962"/>
          </a:xfrm>
          <a:solidFill>
            <a:schemeClr val="accent5">
              <a:lumMod val="60000"/>
              <a:lumOff val="40000"/>
            </a:schemeClr>
          </a:solidFill>
        </p:spPr>
        <p:txBody>
          <a:bodyPr>
            <a:normAutofit/>
          </a:bodyPr>
          <a:lstStyle/>
          <a:p>
            <a:r>
              <a:rPr lang="tr-TR" dirty="0"/>
              <a:t>CSS Nedir?</a:t>
            </a:r>
          </a:p>
        </p:txBody>
      </p:sp>
      <p:sp>
        <p:nvSpPr>
          <p:cNvPr id="3" name="Alt Başlık 2"/>
          <p:cNvSpPr>
            <a:spLocks noGrp="1"/>
          </p:cNvSpPr>
          <p:nvPr>
            <p:ph type="subTitle" idx="1"/>
          </p:nvPr>
        </p:nvSpPr>
        <p:spPr>
          <a:xfrm>
            <a:off x="815546" y="1445741"/>
            <a:ext cx="10663880" cy="4819135"/>
          </a:xfrm>
        </p:spPr>
        <p:txBody>
          <a:bodyPr>
            <a:noAutofit/>
          </a:bodyPr>
          <a:lstStyle/>
          <a:p>
            <a:r>
              <a:rPr lang="tr-TR" sz="2800" dirty="0"/>
              <a:t>CSS bir kısaltmadır. "</a:t>
            </a:r>
            <a:r>
              <a:rPr lang="tr-TR" sz="2800" dirty="0" err="1"/>
              <a:t>Cascading</a:t>
            </a:r>
            <a:r>
              <a:rPr lang="tr-TR" sz="2800" dirty="0"/>
              <a:t> Style </a:t>
            </a:r>
            <a:r>
              <a:rPr lang="tr-TR" sz="2800" dirty="0" err="1"/>
              <a:t>Sheets</a:t>
            </a:r>
            <a:r>
              <a:rPr lang="tr-TR" sz="2800" dirty="0"/>
              <a:t>" kelimesinin baş harflerinden oluşur. Dilimizdeki anlamı: Basamaklı Stil Sayfası.</a:t>
            </a:r>
            <a:br>
              <a:rPr lang="tr-TR" sz="2800" dirty="0"/>
            </a:br>
            <a:br>
              <a:rPr lang="tr-TR" sz="2800" dirty="0"/>
            </a:br>
            <a:r>
              <a:rPr lang="tr-TR" sz="2800" dirty="0"/>
              <a:t>Stiller, bir HTML elementinin nasıl görüneceğini belirleme olanağı sağlar.</a:t>
            </a:r>
            <a:br>
              <a:rPr lang="tr-TR" sz="2800" dirty="0"/>
            </a:br>
            <a:br>
              <a:rPr lang="tr-TR" sz="2800" dirty="0"/>
            </a:br>
            <a:r>
              <a:rPr lang="tr-TR" sz="2800" dirty="0"/>
              <a:t>Stiller HTML 4.0'da bir problemi çözmemizi sağlar. Siteyi görselleştirme!</a:t>
            </a:r>
            <a:br>
              <a:rPr lang="tr-TR" sz="2800" dirty="0"/>
            </a:br>
            <a:br>
              <a:rPr lang="tr-TR" sz="2800" dirty="0"/>
            </a:br>
            <a:r>
              <a:rPr lang="tr-TR" sz="2800" dirty="0"/>
              <a:t>HTML dosyamızın daha anlaşılır olmasını sağlar. Stillerimiz tek bir dosyada toplanır ve kolaylıkla okunur - değiştirilir.</a:t>
            </a:r>
            <a:br>
              <a:rPr lang="tr-TR" sz="2800" dirty="0"/>
            </a:br>
            <a:br>
              <a:rPr lang="tr-TR" sz="2800" dirty="0"/>
            </a:br>
            <a:r>
              <a:rPr lang="tr-TR" sz="2800" dirty="0"/>
              <a:t>Stil dosyalarımızın uzantısı *.</a:t>
            </a:r>
            <a:r>
              <a:rPr lang="tr-TR" sz="2800" dirty="0" err="1"/>
              <a:t>css</a:t>
            </a:r>
            <a:r>
              <a:rPr lang="tr-TR" sz="2800" dirty="0"/>
              <a:t> </a:t>
            </a:r>
            <a:r>
              <a:rPr lang="tr-TR" sz="2800" dirty="0" err="1"/>
              <a:t>dir</a:t>
            </a:r>
            <a:r>
              <a:rPr lang="tr-TR" sz="2800" dirty="0"/>
              <a:t>. CSS Dosyası birçok stil barındırabilir.</a:t>
            </a:r>
            <a:br>
              <a:rPr lang="tr-TR" sz="2800" dirty="0"/>
            </a:br>
            <a:endParaRPr lang="tr-TR" sz="2800" dirty="0"/>
          </a:p>
        </p:txBody>
      </p:sp>
    </p:spTree>
    <p:extLst>
      <p:ext uri="{BB962C8B-B14F-4D97-AF65-F5344CB8AC3E}">
        <p14:creationId xmlns:p14="http://schemas.microsoft.com/office/powerpoint/2010/main" val="198548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22270"/>
          </a:xfrm>
        </p:spPr>
        <p:txBody>
          <a:bodyPr/>
          <a:lstStyle/>
          <a:p>
            <a:r>
              <a:rPr lang="sv-SE" dirty="0"/>
              <a:t>1. Stilleri CSS Dosyasından Çağırmak</a:t>
            </a:r>
            <a:endParaRPr lang="tr-TR" dirty="0"/>
          </a:p>
        </p:txBody>
      </p:sp>
      <p:sp>
        <p:nvSpPr>
          <p:cNvPr id="3" name="İçerik Yer Tutucusu 2"/>
          <p:cNvSpPr>
            <a:spLocks noGrp="1"/>
          </p:cNvSpPr>
          <p:nvPr>
            <p:ph idx="1"/>
          </p:nvPr>
        </p:nvSpPr>
        <p:spPr>
          <a:xfrm>
            <a:off x="838200" y="1334530"/>
            <a:ext cx="10515600" cy="4842433"/>
          </a:xfrm>
        </p:spPr>
        <p:txBody>
          <a:bodyPr>
            <a:normAutofit fontScale="70000" lnSpcReduction="20000"/>
          </a:bodyPr>
          <a:lstStyle/>
          <a:p>
            <a:pPr marL="0" indent="0">
              <a:buNone/>
            </a:pPr>
            <a:r>
              <a:rPr lang="tr-TR" dirty="0"/>
              <a:t>Öncelikle bir not defteri ya da CSS düzenleyici program açmalısınız.</a:t>
            </a:r>
          </a:p>
          <a:p>
            <a:pPr marL="0" indent="0">
              <a:buNone/>
            </a:pPr>
            <a:endParaRPr lang="tr-TR" dirty="0"/>
          </a:p>
          <a:p>
            <a:pPr marL="0" indent="0">
              <a:buNone/>
            </a:pPr>
            <a:r>
              <a:rPr lang="tr-TR" dirty="0"/>
              <a:t>CSS Kodlarınızı CSS Kod </a:t>
            </a:r>
            <a:r>
              <a:rPr lang="tr-TR" dirty="0" err="1"/>
              <a:t>Yapısı'na</a:t>
            </a:r>
            <a:r>
              <a:rPr lang="tr-TR" dirty="0"/>
              <a:t> uygun olarak yazın ve kaydedin.</a:t>
            </a:r>
          </a:p>
          <a:p>
            <a:pPr marL="0" indent="0">
              <a:buNone/>
            </a:pPr>
            <a:endParaRPr lang="tr-TR" dirty="0"/>
          </a:p>
          <a:p>
            <a:pPr marL="0" indent="0">
              <a:buNone/>
            </a:pPr>
            <a:r>
              <a:rPr lang="tr-TR" dirty="0"/>
              <a:t>HTML Sayfanızı açıp &lt;</a:t>
            </a:r>
            <a:r>
              <a:rPr lang="tr-TR" dirty="0" err="1"/>
              <a:t>head</a:t>
            </a:r>
            <a:r>
              <a:rPr lang="tr-TR" dirty="0"/>
              <a:t>&gt; ile &lt;/</a:t>
            </a:r>
            <a:r>
              <a:rPr lang="tr-TR" dirty="0" err="1"/>
              <a:t>head</a:t>
            </a:r>
            <a:r>
              <a:rPr lang="tr-TR" dirty="0"/>
              <a:t>&gt; arasına aşağıdaki şekilde stil dosyanızın adını belirtin.</a:t>
            </a:r>
          </a:p>
          <a:p>
            <a:pPr marL="0" indent="0">
              <a:buNone/>
            </a:pPr>
            <a:endParaRPr lang="tr-TR" dirty="0"/>
          </a:p>
          <a:p>
            <a:pPr marL="0" indent="0">
              <a:buNone/>
            </a:pPr>
            <a:r>
              <a:rPr lang="tr-TR" dirty="0"/>
              <a:t>   &lt;link </a:t>
            </a:r>
            <a:r>
              <a:rPr lang="tr-TR" dirty="0" err="1"/>
              <a:t>href</a:t>
            </a:r>
            <a:r>
              <a:rPr lang="tr-TR" dirty="0"/>
              <a:t>="stil_dosyasi.css" </a:t>
            </a:r>
            <a:r>
              <a:rPr lang="tr-TR" dirty="0" err="1"/>
              <a:t>type</a:t>
            </a:r>
            <a:r>
              <a:rPr lang="tr-TR" dirty="0"/>
              <a:t>="</a:t>
            </a:r>
            <a:r>
              <a:rPr lang="tr-TR" dirty="0" err="1"/>
              <a:t>text</a:t>
            </a:r>
            <a:r>
              <a:rPr lang="tr-TR" dirty="0"/>
              <a:t>/</a:t>
            </a:r>
            <a:r>
              <a:rPr lang="tr-TR" dirty="0" err="1"/>
              <a:t>css</a:t>
            </a:r>
            <a:r>
              <a:rPr lang="tr-TR" dirty="0"/>
              <a:t>" </a:t>
            </a:r>
            <a:r>
              <a:rPr lang="tr-TR" dirty="0" err="1"/>
              <a:t>rel</a:t>
            </a:r>
            <a:r>
              <a:rPr lang="tr-TR" dirty="0"/>
              <a:t>="</a:t>
            </a:r>
            <a:r>
              <a:rPr lang="tr-TR" dirty="0" err="1"/>
              <a:t>stylesheet</a:t>
            </a:r>
            <a:r>
              <a:rPr lang="tr-TR" dirty="0"/>
              <a:t>"/&gt;</a:t>
            </a:r>
          </a:p>
          <a:p>
            <a:pPr marL="0" indent="0">
              <a:buNone/>
            </a:pPr>
            <a:r>
              <a:rPr lang="tr-TR" dirty="0"/>
              <a:t>   </a:t>
            </a:r>
          </a:p>
          <a:p>
            <a:pPr marL="0" indent="0">
              <a:buNone/>
            </a:pPr>
            <a:endParaRPr lang="tr-TR" dirty="0"/>
          </a:p>
          <a:p>
            <a:pPr marL="0" indent="0">
              <a:buNone/>
            </a:pPr>
            <a:r>
              <a:rPr lang="tr-TR" dirty="0" err="1"/>
              <a:t>href</a:t>
            </a:r>
            <a:r>
              <a:rPr lang="tr-TR" dirty="0"/>
              <a:t>="DOSYA_ADI" ile belirttiğimiz yerde bizim kaydettiğimiz dosyanın adı yer almalı ve HTML sayfası ile CSS dosyası aynı klasörde bulunmalıdır. Farklı bir klasörde kullanmak istiyorsak HTML sayfasına göre konumu yazmamız gereklidir.</a:t>
            </a:r>
          </a:p>
          <a:p>
            <a:pPr marL="0" indent="0">
              <a:buNone/>
            </a:pPr>
            <a:endParaRPr lang="tr-TR" dirty="0"/>
          </a:p>
          <a:p>
            <a:pPr marL="0" indent="0">
              <a:buNone/>
            </a:pPr>
            <a:r>
              <a:rPr lang="tr-TR" dirty="0"/>
              <a:t>Dosya adını doğru yazdıysak artık CSS dosyamızı HTML sayfamıza bağladık demektir. Yani CSS dosyamızdaki stilleri rahatlıkla HTML sayfamızda kullanabiliriz.</a:t>
            </a:r>
          </a:p>
        </p:txBody>
      </p:sp>
    </p:spTree>
    <p:extLst>
      <p:ext uri="{BB962C8B-B14F-4D97-AF65-F5344CB8AC3E}">
        <p14:creationId xmlns:p14="http://schemas.microsoft.com/office/powerpoint/2010/main" val="365026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48780"/>
          </a:xfrm>
        </p:spPr>
        <p:txBody>
          <a:bodyPr/>
          <a:lstStyle/>
          <a:p>
            <a:r>
              <a:rPr lang="tr-TR" dirty="0"/>
              <a:t>2. HTML Sayfasında CSS Yazmak</a:t>
            </a:r>
          </a:p>
        </p:txBody>
      </p:sp>
      <p:sp>
        <p:nvSpPr>
          <p:cNvPr id="3" name="İçerik Yer Tutucusu 2"/>
          <p:cNvSpPr>
            <a:spLocks noGrp="1"/>
          </p:cNvSpPr>
          <p:nvPr>
            <p:ph idx="1"/>
          </p:nvPr>
        </p:nvSpPr>
        <p:spPr>
          <a:xfrm>
            <a:off x="838200" y="1271847"/>
            <a:ext cx="10515600" cy="4905116"/>
          </a:xfrm>
        </p:spPr>
        <p:txBody>
          <a:bodyPr>
            <a:normAutofit fontScale="47500" lnSpcReduction="20000"/>
          </a:bodyPr>
          <a:lstStyle/>
          <a:p>
            <a:pPr marL="0" indent="0">
              <a:buNone/>
            </a:pPr>
            <a:r>
              <a:rPr lang="tr-TR" dirty="0"/>
              <a:t>HTML sayfamızda HEAD elementlerinin arasında STYLE elementi kullanarak stiller yaratmamız mümkün. Aşağıdaki örneğe bakalım:</a:t>
            </a:r>
          </a:p>
          <a:p>
            <a:pPr marL="0" indent="0">
              <a:buNone/>
            </a:pPr>
            <a:endParaRPr lang="tr-TR" dirty="0"/>
          </a:p>
          <a:p>
            <a:pPr marL="0" indent="0">
              <a:buNone/>
            </a:pPr>
            <a:r>
              <a:rPr lang="tr-TR" dirty="0"/>
              <a:t>   &lt;html&gt;</a:t>
            </a:r>
          </a:p>
          <a:p>
            <a:pPr marL="0" indent="0">
              <a:buNone/>
            </a:pPr>
            <a:r>
              <a:rPr lang="tr-TR" dirty="0"/>
              <a:t>   &lt;</a:t>
            </a:r>
            <a:r>
              <a:rPr lang="tr-TR" dirty="0" err="1"/>
              <a:t>head</a:t>
            </a:r>
            <a:r>
              <a:rPr lang="tr-TR" dirty="0"/>
              <a:t>&gt;</a:t>
            </a:r>
          </a:p>
          <a:p>
            <a:pPr marL="0" indent="0">
              <a:buNone/>
            </a:pPr>
            <a:r>
              <a:rPr lang="tr-TR" dirty="0"/>
              <a:t>      &lt;</a:t>
            </a:r>
            <a:r>
              <a:rPr lang="tr-TR" dirty="0" err="1"/>
              <a:t>title</a:t>
            </a:r>
            <a:r>
              <a:rPr lang="tr-TR" dirty="0"/>
              <a:t>&gt;Sayfa Başlığı&lt;/</a:t>
            </a:r>
            <a:r>
              <a:rPr lang="tr-TR" dirty="0" err="1"/>
              <a:t>title</a:t>
            </a:r>
            <a:r>
              <a:rPr lang="tr-TR" dirty="0"/>
              <a:t>&gt;</a:t>
            </a:r>
          </a:p>
          <a:p>
            <a:pPr marL="0" indent="0">
              <a:buNone/>
            </a:pPr>
            <a:r>
              <a:rPr lang="tr-TR" dirty="0"/>
              <a:t>      &lt;</a:t>
            </a:r>
            <a:r>
              <a:rPr lang="tr-TR" dirty="0" err="1"/>
              <a:t>style</a:t>
            </a:r>
            <a:r>
              <a:rPr lang="tr-TR" dirty="0"/>
              <a:t> </a:t>
            </a:r>
            <a:r>
              <a:rPr lang="tr-TR" dirty="0" err="1"/>
              <a:t>type</a:t>
            </a:r>
            <a:r>
              <a:rPr lang="tr-TR" dirty="0"/>
              <a:t>="</a:t>
            </a:r>
            <a:r>
              <a:rPr lang="tr-TR" dirty="0" err="1"/>
              <a:t>text</a:t>
            </a:r>
            <a:r>
              <a:rPr lang="tr-TR" dirty="0"/>
              <a:t>/</a:t>
            </a:r>
            <a:r>
              <a:rPr lang="tr-TR" dirty="0" err="1"/>
              <a:t>css</a:t>
            </a:r>
            <a:r>
              <a:rPr lang="tr-TR" dirty="0"/>
              <a:t>"&gt;</a:t>
            </a:r>
          </a:p>
          <a:p>
            <a:pPr marL="0" indent="0">
              <a:buNone/>
            </a:pPr>
            <a:r>
              <a:rPr lang="tr-TR" dirty="0"/>
              <a:t>         body { </a:t>
            </a:r>
            <a:r>
              <a:rPr lang="tr-TR" dirty="0" err="1"/>
              <a:t>background-color:black</a:t>
            </a:r>
            <a:r>
              <a:rPr lang="tr-TR" dirty="0"/>
              <a:t>; </a:t>
            </a:r>
            <a:r>
              <a:rPr lang="tr-TR" dirty="0" err="1"/>
              <a:t>color:white</a:t>
            </a:r>
            <a:r>
              <a:rPr lang="tr-TR" dirty="0"/>
              <a:t>; }</a:t>
            </a:r>
          </a:p>
          <a:p>
            <a:pPr marL="0" indent="0">
              <a:buNone/>
            </a:pPr>
            <a:r>
              <a:rPr lang="tr-TR" dirty="0"/>
              <a:t>         p { font-</a:t>
            </a:r>
            <a:r>
              <a:rPr lang="tr-TR" dirty="0" err="1"/>
              <a:t>family</a:t>
            </a:r>
            <a:r>
              <a:rPr lang="tr-TR" dirty="0"/>
              <a:t>: </a:t>
            </a:r>
            <a:r>
              <a:rPr lang="tr-TR" dirty="0" err="1"/>
              <a:t>Tahoma</a:t>
            </a:r>
            <a:r>
              <a:rPr lang="tr-TR" dirty="0"/>
              <a:t>, </a:t>
            </a:r>
            <a:r>
              <a:rPr lang="tr-TR" dirty="0" err="1"/>
              <a:t>Verdana</a:t>
            </a:r>
            <a:r>
              <a:rPr lang="tr-TR" dirty="0"/>
              <a:t>; font-size: 12px; }</a:t>
            </a:r>
          </a:p>
          <a:p>
            <a:pPr marL="0" indent="0">
              <a:buNone/>
            </a:pPr>
            <a:r>
              <a:rPr lang="tr-TR" dirty="0"/>
              <a:t>      &lt;/</a:t>
            </a:r>
            <a:r>
              <a:rPr lang="tr-TR" dirty="0" err="1"/>
              <a:t>style</a:t>
            </a:r>
            <a:r>
              <a:rPr lang="tr-TR" dirty="0"/>
              <a:t>&gt;</a:t>
            </a:r>
          </a:p>
          <a:p>
            <a:pPr marL="0" indent="0">
              <a:buNone/>
            </a:pPr>
            <a:r>
              <a:rPr lang="tr-TR" dirty="0"/>
              <a:t>   &lt;/</a:t>
            </a:r>
            <a:r>
              <a:rPr lang="tr-TR" dirty="0" err="1"/>
              <a:t>head</a:t>
            </a:r>
            <a:r>
              <a:rPr lang="tr-TR" dirty="0"/>
              <a:t>&gt;</a:t>
            </a:r>
          </a:p>
          <a:p>
            <a:pPr marL="0" indent="0">
              <a:buNone/>
            </a:pPr>
            <a:r>
              <a:rPr lang="tr-TR" dirty="0"/>
              <a:t>   &lt;body&gt;</a:t>
            </a:r>
          </a:p>
          <a:p>
            <a:pPr marL="0" indent="0">
              <a:buNone/>
            </a:pPr>
            <a:r>
              <a:rPr lang="tr-TR" dirty="0"/>
              <a:t>      &lt;p&gt;Bu 12 piksel </a:t>
            </a:r>
            <a:r>
              <a:rPr lang="tr-TR" dirty="0" err="1"/>
              <a:t>Tahoma</a:t>
            </a:r>
            <a:r>
              <a:rPr lang="tr-TR" dirty="0"/>
              <a:t> yazı tipi ile yazıldı.&lt;/p&gt;</a:t>
            </a:r>
          </a:p>
          <a:p>
            <a:pPr marL="0" indent="0">
              <a:buNone/>
            </a:pPr>
            <a:r>
              <a:rPr lang="tr-TR" dirty="0"/>
              <a:t>   &lt;/body&gt;</a:t>
            </a:r>
          </a:p>
          <a:p>
            <a:pPr marL="0" indent="0">
              <a:buNone/>
            </a:pPr>
            <a:r>
              <a:rPr lang="tr-TR" dirty="0"/>
              <a:t>   &lt;/html&gt;</a:t>
            </a:r>
          </a:p>
          <a:p>
            <a:pPr marL="0" indent="0">
              <a:buNone/>
            </a:pPr>
            <a:r>
              <a:rPr lang="tr-TR" dirty="0"/>
              <a:t>   </a:t>
            </a:r>
          </a:p>
          <a:p>
            <a:pPr marL="0" indent="0">
              <a:buNone/>
            </a:pPr>
            <a:endParaRPr lang="tr-TR" dirty="0"/>
          </a:p>
          <a:p>
            <a:pPr marL="0" indent="0">
              <a:buNone/>
            </a:pPr>
            <a:r>
              <a:rPr lang="tr-TR" dirty="0"/>
              <a:t>Örneğe baktığımızda &lt;</a:t>
            </a:r>
            <a:r>
              <a:rPr lang="tr-TR" dirty="0" err="1"/>
              <a:t>style</a:t>
            </a:r>
            <a:r>
              <a:rPr lang="tr-TR" dirty="0"/>
              <a:t> </a:t>
            </a:r>
            <a:r>
              <a:rPr lang="tr-TR" dirty="0" err="1"/>
              <a:t>type</a:t>
            </a:r>
            <a:r>
              <a:rPr lang="tr-TR" dirty="0"/>
              <a:t>="</a:t>
            </a:r>
            <a:r>
              <a:rPr lang="tr-TR" dirty="0" err="1"/>
              <a:t>text</a:t>
            </a:r>
            <a:r>
              <a:rPr lang="tr-TR" dirty="0"/>
              <a:t>/</a:t>
            </a:r>
            <a:r>
              <a:rPr lang="tr-TR" dirty="0" err="1"/>
              <a:t>css</a:t>
            </a:r>
            <a:r>
              <a:rPr lang="tr-TR" dirty="0"/>
              <a:t>"&gt; elementini HEAD elementi içinde açıp kapatıyor ve içine stillerimizi yazıyoruz. Böylelikle dosyamızda belirttiğimiz stiller dışarıdan bir dosyaya bağlı olmaksızın kullanılabilir olacaklar.</a:t>
            </a:r>
          </a:p>
          <a:p>
            <a:pPr marL="0" indent="0">
              <a:buNone/>
            </a:pPr>
            <a:endParaRPr lang="tr-TR" dirty="0"/>
          </a:p>
        </p:txBody>
      </p:sp>
    </p:spTree>
    <p:extLst>
      <p:ext uri="{BB962C8B-B14F-4D97-AF65-F5344CB8AC3E}">
        <p14:creationId xmlns:p14="http://schemas.microsoft.com/office/powerpoint/2010/main" val="414103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15282"/>
          </a:xfrm>
        </p:spPr>
        <p:txBody>
          <a:bodyPr/>
          <a:lstStyle/>
          <a:p>
            <a:r>
              <a:rPr lang="tr-TR" dirty="0"/>
              <a:t>3. HTML Elementinin İçerisinde Stil Belirtmek</a:t>
            </a:r>
          </a:p>
        </p:txBody>
      </p:sp>
      <p:sp>
        <p:nvSpPr>
          <p:cNvPr id="3" name="İçerik Yer Tutucusu 2"/>
          <p:cNvSpPr>
            <a:spLocks noGrp="1"/>
          </p:cNvSpPr>
          <p:nvPr>
            <p:ph idx="1"/>
          </p:nvPr>
        </p:nvSpPr>
        <p:spPr>
          <a:xfrm>
            <a:off x="838200" y="1296785"/>
            <a:ext cx="10515600" cy="4880178"/>
          </a:xfrm>
        </p:spPr>
        <p:txBody>
          <a:bodyPr>
            <a:normAutofit fontScale="92500" lnSpcReduction="10000"/>
          </a:bodyPr>
          <a:lstStyle/>
          <a:p>
            <a:pPr marL="0" indent="0">
              <a:buNone/>
            </a:pPr>
            <a:r>
              <a:rPr lang="tr-TR" dirty="0"/>
              <a:t>Bazen stil dosyası ya da STYLE elementi kullanmadan hızlı çözümler üretmek gerekebilir. Böyle durumlarda her elementin </a:t>
            </a:r>
            <a:r>
              <a:rPr lang="tr-TR" dirty="0" err="1"/>
              <a:t>style</a:t>
            </a:r>
            <a:r>
              <a:rPr lang="tr-TR" dirty="0"/>
              <a:t>="" özelliği kullanıma hazırdır. CSS kodlarını element içinde açacağımız STYLE özelliğine sıralarız. Örneğin;</a:t>
            </a:r>
          </a:p>
          <a:p>
            <a:pPr marL="0" indent="0">
              <a:buNone/>
            </a:pPr>
            <a:endParaRPr lang="tr-TR" dirty="0"/>
          </a:p>
          <a:p>
            <a:pPr marL="0" indent="0">
              <a:buNone/>
            </a:pPr>
            <a:r>
              <a:rPr lang="tr-TR" dirty="0"/>
              <a:t>      &lt;p </a:t>
            </a:r>
            <a:r>
              <a:rPr lang="tr-TR" dirty="0" err="1"/>
              <a:t>style</a:t>
            </a:r>
            <a:r>
              <a:rPr lang="tr-TR" dirty="0"/>
              <a:t>="font-</a:t>
            </a:r>
            <a:r>
              <a:rPr lang="tr-TR" dirty="0" err="1"/>
              <a:t>family</a:t>
            </a:r>
            <a:r>
              <a:rPr lang="tr-TR" dirty="0"/>
              <a:t>: </a:t>
            </a:r>
            <a:r>
              <a:rPr lang="tr-TR" dirty="0" err="1"/>
              <a:t>Tahoma</a:t>
            </a:r>
            <a:r>
              <a:rPr lang="tr-TR" dirty="0"/>
              <a:t>; font-size: 12px;"&gt;</a:t>
            </a:r>
          </a:p>
          <a:p>
            <a:pPr marL="0" indent="0">
              <a:buNone/>
            </a:pPr>
            <a:r>
              <a:rPr lang="tr-TR" dirty="0"/>
              <a:t>         Bu 12 piksel </a:t>
            </a:r>
            <a:r>
              <a:rPr lang="tr-TR" dirty="0" err="1"/>
              <a:t>Tahoma</a:t>
            </a:r>
            <a:r>
              <a:rPr lang="tr-TR" dirty="0"/>
              <a:t> yazı tipi ile yazıldı.</a:t>
            </a:r>
          </a:p>
          <a:p>
            <a:pPr marL="0" indent="0">
              <a:buNone/>
            </a:pPr>
            <a:r>
              <a:rPr lang="tr-TR" dirty="0"/>
              <a:t>      &lt;/p&gt;</a:t>
            </a:r>
          </a:p>
          <a:p>
            <a:pPr marL="0" indent="0">
              <a:buNone/>
            </a:pPr>
            <a:r>
              <a:rPr lang="tr-TR" dirty="0"/>
              <a:t>   </a:t>
            </a:r>
          </a:p>
          <a:p>
            <a:pPr marL="0" indent="0">
              <a:buNone/>
            </a:pPr>
            <a:endParaRPr lang="tr-TR" dirty="0"/>
          </a:p>
          <a:p>
            <a:pPr marL="0" indent="0">
              <a:buNone/>
            </a:pPr>
            <a:r>
              <a:rPr lang="tr-TR" dirty="0"/>
              <a:t>Size tavsiye edeceğimiz kullanım yolu 1 numaralı maddede anlattığımız harici bir dosya kullanmanızdır.</a:t>
            </a:r>
          </a:p>
          <a:p>
            <a:pPr marL="0" indent="0">
              <a:buNone/>
            </a:pPr>
            <a:endParaRPr lang="tr-TR" dirty="0"/>
          </a:p>
        </p:txBody>
      </p:sp>
    </p:spTree>
    <p:extLst>
      <p:ext uri="{BB962C8B-B14F-4D97-AF65-F5344CB8AC3E}">
        <p14:creationId xmlns:p14="http://schemas.microsoft.com/office/powerpoint/2010/main" val="263418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32402"/>
          </a:xfrm>
        </p:spPr>
        <p:txBody>
          <a:bodyPr>
            <a:normAutofit fontScale="90000"/>
          </a:bodyPr>
          <a:lstStyle/>
          <a:p>
            <a:r>
              <a:rPr lang="tr-TR" dirty="0"/>
              <a:t>CSS </a:t>
            </a:r>
            <a:r>
              <a:rPr lang="tr-TR" dirty="0" err="1"/>
              <a:t>Arkaplanlar</a:t>
            </a:r>
            <a:endParaRPr lang="tr-TR" dirty="0"/>
          </a:p>
        </p:txBody>
      </p:sp>
      <p:sp>
        <p:nvSpPr>
          <p:cNvPr id="3" name="İçerik Yer Tutucusu 2"/>
          <p:cNvSpPr>
            <a:spLocks noGrp="1"/>
          </p:cNvSpPr>
          <p:nvPr>
            <p:ph idx="1"/>
          </p:nvPr>
        </p:nvSpPr>
        <p:spPr>
          <a:xfrm>
            <a:off x="838200" y="1330036"/>
            <a:ext cx="10515600" cy="4846927"/>
          </a:xfrm>
        </p:spPr>
        <p:txBody>
          <a:bodyPr>
            <a:normAutofit fontScale="92500" lnSpcReduction="20000"/>
          </a:bodyPr>
          <a:lstStyle/>
          <a:p>
            <a:pPr marL="0" indent="0">
              <a:buNone/>
            </a:pPr>
            <a:r>
              <a:rPr lang="tr-TR" dirty="0"/>
              <a:t>Bu sayfada HTML sayfanızın ya da sayfanızda bir bölümün </a:t>
            </a:r>
            <a:r>
              <a:rPr lang="tr-TR" dirty="0" err="1"/>
              <a:t>arkaplan</a:t>
            </a:r>
            <a:r>
              <a:rPr lang="tr-TR" dirty="0"/>
              <a:t> rengini, resmini ve özelliklerini nasıl belirleyeceğiniz ile ilgili bilgiler bulunmaktadır.</a:t>
            </a:r>
          </a:p>
          <a:p>
            <a:pPr marL="0" indent="0">
              <a:buNone/>
            </a:pPr>
            <a:endParaRPr lang="tr-TR" dirty="0"/>
          </a:p>
          <a:p>
            <a:pPr marL="0" indent="0">
              <a:buNone/>
            </a:pPr>
            <a:r>
              <a:rPr lang="tr-TR" dirty="0"/>
              <a:t>CSS </a:t>
            </a:r>
            <a:r>
              <a:rPr lang="tr-TR" dirty="0" err="1"/>
              <a:t>arkaplan</a:t>
            </a:r>
            <a:r>
              <a:rPr lang="tr-TR" dirty="0"/>
              <a:t> özellikleri bir HTML nesnesine </a:t>
            </a:r>
            <a:r>
              <a:rPr lang="tr-TR" dirty="0" err="1"/>
              <a:t>arkaplan</a:t>
            </a:r>
            <a:r>
              <a:rPr lang="tr-TR" dirty="0"/>
              <a:t> eklemenizde yardımcı olur. Bununla ilgili olarak tanıyacağımız CSS kodları:</a:t>
            </a:r>
          </a:p>
          <a:p>
            <a:pPr marL="0" indent="0">
              <a:buNone/>
            </a:pPr>
            <a:endParaRPr lang="tr-TR" dirty="0"/>
          </a:p>
          <a:p>
            <a:pPr marL="0" indent="0">
              <a:buNone/>
            </a:pPr>
            <a:r>
              <a:rPr lang="tr-TR" dirty="0"/>
              <a:t>background-</a:t>
            </a:r>
            <a:r>
              <a:rPr lang="tr-TR" dirty="0" err="1"/>
              <a:t>color</a:t>
            </a:r>
            <a:endParaRPr lang="tr-TR" dirty="0"/>
          </a:p>
          <a:p>
            <a:pPr marL="0" indent="0">
              <a:buNone/>
            </a:pPr>
            <a:r>
              <a:rPr lang="tr-TR" dirty="0"/>
              <a:t>background-</a:t>
            </a:r>
            <a:r>
              <a:rPr lang="tr-TR" dirty="0" err="1"/>
              <a:t>image</a:t>
            </a:r>
            <a:endParaRPr lang="tr-TR" dirty="0"/>
          </a:p>
          <a:p>
            <a:pPr marL="0" indent="0">
              <a:buNone/>
            </a:pPr>
            <a:r>
              <a:rPr lang="tr-TR" dirty="0"/>
              <a:t>background-</a:t>
            </a:r>
            <a:r>
              <a:rPr lang="tr-TR" dirty="0" err="1"/>
              <a:t>repeat</a:t>
            </a:r>
            <a:endParaRPr lang="tr-TR" dirty="0"/>
          </a:p>
          <a:p>
            <a:pPr marL="0" indent="0">
              <a:buNone/>
            </a:pPr>
            <a:r>
              <a:rPr lang="tr-TR" dirty="0"/>
              <a:t>background-</a:t>
            </a:r>
            <a:r>
              <a:rPr lang="tr-TR" dirty="0" err="1"/>
              <a:t>attachment</a:t>
            </a:r>
            <a:endParaRPr lang="tr-TR" dirty="0"/>
          </a:p>
          <a:p>
            <a:pPr marL="0" indent="0">
              <a:buNone/>
            </a:pPr>
            <a:r>
              <a:rPr lang="tr-TR" dirty="0"/>
              <a:t>background-</a:t>
            </a:r>
            <a:r>
              <a:rPr lang="tr-TR" dirty="0" err="1"/>
              <a:t>position</a:t>
            </a:r>
            <a:endParaRPr lang="tr-TR" dirty="0"/>
          </a:p>
          <a:p>
            <a:pPr marL="0" indent="0">
              <a:buNone/>
            </a:pPr>
            <a:r>
              <a:rPr lang="tr-TR" dirty="0"/>
              <a:t>background</a:t>
            </a:r>
          </a:p>
        </p:txBody>
      </p:sp>
    </p:spTree>
    <p:extLst>
      <p:ext uri="{BB962C8B-B14F-4D97-AF65-F5344CB8AC3E}">
        <p14:creationId xmlns:p14="http://schemas.microsoft.com/office/powerpoint/2010/main" val="362488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lstStyle/>
          <a:p>
            <a:r>
              <a:rPr lang="tr-TR" dirty="0" err="1"/>
              <a:t>CSS'de</a:t>
            </a:r>
            <a:r>
              <a:rPr lang="tr-TR" dirty="0"/>
              <a:t> Renk İfadeleri</a:t>
            </a:r>
          </a:p>
        </p:txBody>
      </p:sp>
      <p:sp>
        <p:nvSpPr>
          <p:cNvPr id="3" name="İçerik Yer Tutucusu 2"/>
          <p:cNvSpPr>
            <a:spLocks noGrp="1"/>
          </p:cNvSpPr>
          <p:nvPr>
            <p:ph idx="1"/>
          </p:nvPr>
        </p:nvSpPr>
        <p:spPr>
          <a:xfrm>
            <a:off x="838200" y="1163782"/>
            <a:ext cx="10515600" cy="5013181"/>
          </a:xfrm>
        </p:spPr>
        <p:txBody>
          <a:bodyPr>
            <a:normAutofit fontScale="70000" lnSpcReduction="20000"/>
          </a:bodyPr>
          <a:lstStyle/>
          <a:p>
            <a:pPr marL="0" indent="0">
              <a:buNone/>
            </a:pPr>
            <a:r>
              <a:rPr lang="tr-TR" dirty="0"/>
              <a:t>CSS dosyamızda yer yer renkleri belirtmemiz gerekebilir. Bunun için çeşitli yollar var. Bunlardan en çok kullanılan üç tanesi:</a:t>
            </a:r>
          </a:p>
          <a:p>
            <a:pPr marL="0" indent="0">
              <a:buNone/>
            </a:pPr>
            <a:endParaRPr lang="tr-TR" dirty="0"/>
          </a:p>
          <a:p>
            <a:pPr marL="0" indent="0">
              <a:buNone/>
            </a:pPr>
            <a:r>
              <a:rPr lang="tr-TR" dirty="0"/>
              <a:t>Onaltılık (</a:t>
            </a:r>
            <a:r>
              <a:rPr lang="tr-TR" dirty="0" err="1"/>
              <a:t>Hex</a:t>
            </a:r>
            <a:r>
              <a:rPr lang="tr-TR" dirty="0"/>
              <a:t>) Renkler</a:t>
            </a:r>
          </a:p>
          <a:p>
            <a:pPr marL="0" indent="0">
              <a:buNone/>
            </a:pPr>
            <a:r>
              <a:rPr lang="tr-TR" dirty="0"/>
              <a:t>RGB (Kırmızı, Yeşil, Mavi) Renkler</a:t>
            </a:r>
          </a:p>
          <a:p>
            <a:pPr marL="0" indent="0">
              <a:buNone/>
            </a:pPr>
            <a:r>
              <a:rPr lang="tr-TR" dirty="0"/>
              <a:t>Tarayıcı Renk İsimleri</a:t>
            </a:r>
          </a:p>
          <a:p>
            <a:pPr marL="0" indent="0">
              <a:buNone/>
            </a:pPr>
            <a:r>
              <a:rPr lang="tr-TR" dirty="0"/>
              <a:t>Onaltılık (</a:t>
            </a:r>
            <a:r>
              <a:rPr lang="tr-TR" dirty="0" err="1"/>
              <a:t>Hex</a:t>
            </a:r>
            <a:r>
              <a:rPr lang="tr-TR" dirty="0"/>
              <a:t>) Renkler: #000000 şeklinde önce diyez sonra 6 adet 0-9 ve A-F değerleri alabilen sembollerden oluşur. Örneğin #404040 bir rengi ifade etmektedir.</a:t>
            </a:r>
          </a:p>
          <a:p>
            <a:pPr marL="0" indent="0">
              <a:buNone/>
            </a:pPr>
            <a:endParaRPr lang="tr-TR" dirty="0"/>
          </a:p>
          <a:p>
            <a:pPr marL="0" indent="0">
              <a:buNone/>
            </a:pPr>
            <a:r>
              <a:rPr lang="tr-TR" dirty="0"/>
              <a:t>Bu renk kodlarına resim işlem programlarınız yardımıyla (</a:t>
            </a:r>
            <a:r>
              <a:rPr lang="tr-TR" dirty="0" err="1"/>
              <a:t>photoshop</a:t>
            </a:r>
            <a:r>
              <a:rPr lang="tr-TR" dirty="0"/>
              <a:t>, </a:t>
            </a:r>
            <a:r>
              <a:rPr lang="tr-TR" dirty="0" err="1"/>
              <a:t>paint</a:t>
            </a:r>
            <a:r>
              <a:rPr lang="tr-TR" dirty="0"/>
              <a:t> </a:t>
            </a:r>
            <a:r>
              <a:rPr lang="tr-TR" dirty="0" err="1"/>
              <a:t>shop</a:t>
            </a:r>
            <a:r>
              <a:rPr lang="tr-TR" dirty="0"/>
              <a:t> </a:t>
            </a:r>
            <a:r>
              <a:rPr lang="tr-TR" dirty="0" err="1"/>
              <a:t>pro</a:t>
            </a:r>
            <a:r>
              <a:rPr lang="tr-TR" dirty="0"/>
              <a:t> gibi) ulaşabilirsiniz.</a:t>
            </a:r>
          </a:p>
          <a:p>
            <a:pPr marL="0" indent="0">
              <a:buNone/>
            </a:pPr>
            <a:endParaRPr lang="tr-TR" dirty="0"/>
          </a:p>
          <a:p>
            <a:pPr marL="0" indent="0">
              <a:buNone/>
            </a:pPr>
            <a:r>
              <a:rPr lang="tr-TR" dirty="0"/>
              <a:t>RGB (Kırmızı, Yeşil, Mavi) Renkler: Bir renk oluştururken kırmızı, yeşil ve mavinin tonlarını belirterek renk oluşturmamızı sağlar. Örneğin </a:t>
            </a:r>
            <a:r>
              <a:rPr lang="tr-TR" dirty="0" err="1"/>
              <a:t>rgb</a:t>
            </a:r>
            <a:r>
              <a:rPr lang="tr-TR" dirty="0"/>
              <a:t>( 0, 0, 0 ) siyah rengi belirtir. Mavi bir renk elde etmek istediğimizde </a:t>
            </a:r>
            <a:r>
              <a:rPr lang="tr-TR" dirty="0" err="1"/>
              <a:t>Red</a:t>
            </a:r>
            <a:r>
              <a:rPr lang="tr-TR" dirty="0"/>
              <a:t> - </a:t>
            </a:r>
            <a:r>
              <a:rPr lang="tr-TR" dirty="0" err="1"/>
              <a:t>Green</a:t>
            </a:r>
            <a:r>
              <a:rPr lang="tr-TR" dirty="0"/>
              <a:t> - Blue üçlemesinde en sonda yer alan mavinin değerini arttırmamız yeterli olur. Yani </a:t>
            </a:r>
            <a:r>
              <a:rPr lang="tr-TR" dirty="0" err="1"/>
              <a:t>rgb</a:t>
            </a:r>
            <a:r>
              <a:rPr lang="tr-TR" dirty="0"/>
              <a:t>( 0, 0, 255 ) mavi rengi verir. </a:t>
            </a:r>
            <a:r>
              <a:rPr lang="tr-TR" dirty="0" err="1"/>
              <a:t>Windows'daki</a:t>
            </a:r>
            <a:r>
              <a:rPr lang="tr-TR" dirty="0"/>
              <a:t> Paint </a:t>
            </a:r>
            <a:r>
              <a:rPr lang="tr-TR" dirty="0" err="1"/>
              <a:t>Brush</a:t>
            </a:r>
            <a:r>
              <a:rPr lang="tr-TR" dirty="0"/>
              <a:t> (MS Paint) programı ve diğer resim editörleri yardımıyla RGB değerlerini alarak renk oluşturabilirsiniz.</a:t>
            </a:r>
          </a:p>
          <a:p>
            <a:pPr marL="0" indent="0">
              <a:buNone/>
            </a:pPr>
            <a:endParaRPr lang="tr-TR" dirty="0"/>
          </a:p>
        </p:txBody>
      </p:sp>
    </p:spTree>
    <p:extLst>
      <p:ext uri="{BB962C8B-B14F-4D97-AF65-F5344CB8AC3E}">
        <p14:creationId xmlns:p14="http://schemas.microsoft.com/office/powerpoint/2010/main" val="417735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32262"/>
            <a:ext cx="10515600" cy="5744701"/>
          </a:xfrm>
        </p:spPr>
        <p:txBody>
          <a:bodyPr>
            <a:normAutofit fontScale="77500" lnSpcReduction="20000"/>
          </a:bodyPr>
          <a:lstStyle/>
          <a:p>
            <a:pPr marL="0" indent="0">
              <a:buNone/>
            </a:pPr>
            <a:r>
              <a:rPr lang="tr-TR" dirty="0"/>
              <a:t>Tarayıcı Renk İsimleri: İngilizce olarak belirlenmiş bazı renk adlarını yazarak renk elde edebilirsiniz. Örneğin </a:t>
            </a:r>
            <a:r>
              <a:rPr lang="tr-TR" dirty="0" err="1"/>
              <a:t>white</a:t>
            </a:r>
            <a:r>
              <a:rPr lang="tr-TR" dirty="0"/>
              <a:t> beyaz, </a:t>
            </a:r>
            <a:r>
              <a:rPr lang="tr-TR" dirty="0" err="1"/>
              <a:t>black</a:t>
            </a:r>
            <a:r>
              <a:rPr lang="tr-TR" dirty="0"/>
              <a:t> siyah, </a:t>
            </a:r>
            <a:r>
              <a:rPr lang="tr-TR" dirty="0" err="1"/>
              <a:t>blue</a:t>
            </a:r>
            <a:r>
              <a:rPr lang="tr-TR" dirty="0"/>
              <a:t> mavi rengini verecektir.</a:t>
            </a:r>
          </a:p>
          <a:p>
            <a:pPr marL="0" indent="0">
              <a:buNone/>
            </a:pPr>
            <a:endParaRPr lang="tr-TR" dirty="0"/>
          </a:p>
          <a:p>
            <a:pPr marL="0" indent="0">
              <a:buNone/>
            </a:pPr>
            <a:r>
              <a:rPr lang="tr-TR" dirty="0"/>
              <a:t>Aşağıda renklerle ilgili örnek bir kullanım var:</a:t>
            </a:r>
          </a:p>
          <a:p>
            <a:pPr marL="0" indent="0">
              <a:buNone/>
            </a:pPr>
            <a:endParaRPr lang="tr-TR" dirty="0"/>
          </a:p>
          <a:p>
            <a:pPr marL="0" indent="0">
              <a:buNone/>
            </a:pPr>
            <a:endParaRPr lang="tr-TR" dirty="0"/>
          </a:p>
          <a:p>
            <a:pPr marL="0" indent="0">
              <a:buNone/>
            </a:pPr>
            <a:r>
              <a:rPr lang="tr-TR" dirty="0"/>
              <a:t>      /* Koyu kırmızı */</a:t>
            </a:r>
          </a:p>
          <a:p>
            <a:pPr marL="0" indent="0">
              <a:buNone/>
            </a:pPr>
            <a:r>
              <a:rPr lang="tr-TR" dirty="0"/>
              <a:t>      p { </a:t>
            </a:r>
            <a:r>
              <a:rPr lang="tr-TR" dirty="0" err="1"/>
              <a:t>color</a:t>
            </a:r>
            <a:r>
              <a:rPr lang="tr-TR" dirty="0"/>
              <a:t>: #CC0000; }</a:t>
            </a:r>
          </a:p>
          <a:p>
            <a:pPr marL="0" indent="0">
              <a:buNone/>
            </a:pPr>
            <a:endParaRPr lang="tr-TR" dirty="0"/>
          </a:p>
          <a:p>
            <a:pPr marL="0" indent="0">
              <a:buNone/>
            </a:pPr>
            <a:r>
              <a:rPr lang="tr-TR" dirty="0"/>
              <a:t>      /* Yeşilin bir tonu */</a:t>
            </a:r>
          </a:p>
          <a:p>
            <a:pPr marL="0" indent="0">
              <a:buNone/>
            </a:pPr>
            <a:r>
              <a:rPr lang="tr-TR" dirty="0"/>
              <a:t>      div { </a:t>
            </a:r>
            <a:r>
              <a:rPr lang="tr-TR" dirty="0" err="1"/>
              <a:t>color</a:t>
            </a:r>
            <a:r>
              <a:rPr lang="tr-TR" dirty="0"/>
              <a:t>: </a:t>
            </a:r>
            <a:r>
              <a:rPr lang="tr-TR" dirty="0" err="1"/>
              <a:t>line</a:t>
            </a:r>
            <a:r>
              <a:rPr lang="tr-TR" dirty="0"/>
              <a:t>; }</a:t>
            </a:r>
          </a:p>
          <a:p>
            <a:pPr marL="0" indent="0">
              <a:buNone/>
            </a:pPr>
            <a:endParaRPr lang="tr-TR" dirty="0"/>
          </a:p>
          <a:p>
            <a:pPr marL="0" indent="0">
              <a:buNone/>
            </a:pPr>
            <a:r>
              <a:rPr lang="tr-TR" dirty="0"/>
              <a:t>      /* Mavi renk */</a:t>
            </a:r>
          </a:p>
          <a:p>
            <a:pPr marL="0" indent="0">
              <a:buNone/>
            </a:pPr>
            <a:r>
              <a:rPr lang="tr-TR" dirty="0"/>
              <a:t>      </a:t>
            </a:r>
            <a:r>
              <a:rPr lang="tr-TR" dirty="0" err="1"/>
              <a:t>code</a:t>
            </a:r>
            <a:r>
              <a:rPr lang="tr-TR" dirty="0"/>
              <a:t> { </a:t>
            </a:r>
            <a:r>
              <a:rPr lang="tr-TR" dirty="0" err="1"/>
              <a:t>color</a:t>
            </a:r>
            <a:r>
              <a:rPr lang="tr-TR" dirty="0"/>
              <a:t>: </a:t>
            </a:r>
            <a:r>
              <a:rPr lang="tr-TR" dirty="0" err="1"/>
              <a:t>rgb</a:t>
            </a:r>
            <a:r>
              <a:rPr lang="tr-TR" dirty="0"/>
              <a:t>( 0, 0, 255 ); }</a:t>
            </a:r>
          </a:p>
          <a:p>
            <a:pPr marL="0" indent="0">
              <a:buNone/>
            </a:pPr>
            <a:endParaRPr lang="tr-TR" dirty="0"/>
          </a:p>
          <a:p>
            <a:pPr marL="0" indent="0">
              <a:buNone/>
            </a:pPr>
            <a:r>
              <a:rPr lang="tr-TR" dirty="0"/>
              <a:t> </a:t>
            </a:r>
          </a:p>
        </p:txBody>
      </p:sp>
    </p:spTree>
    <p:extLst>
      <p:ext uri="{BB962C8B-B14F-4D97-AF65-F5344CB8AC3E}">
        <p14:creationId xmlns:p14="http://schemas.microsoft.com/office/powerpoint/2010/main" val="284317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3703"/>
            <a:ext cx="10515600" cy="5894330"/>
          </a:xfrm>
        </p:spPr>
        <p:txBody>
          <a:bodyPr>
            <a:normAutofit fontScale="62500" lnSpcReduction="20000"/>
          </a:bodyPr>
          <a:lstStyle/>
          <a:p>
            <a:pPr marL="0" indent="0">
              <a:buNone/>
            </a:pPr>
            <a:r>
              <a:rPr lang="tr-TR" sz="4000" dirty="0"/>
              <a:t>background-</a:t>
            </a:r>
            <a:r>
              <a:rPr lang="tr-TR" sz="4000" dirty="0" err="1"/>
              <a:t>color</a:t>
            </a:r>
            <a:r>
              <a:rPr lang="tr-TR" sz="4000" dirty="0"/>
              <a:t>: </a:t>
            </a:r>
            <a:r>
              <a:rPr lang="tr-TR" sz="4000" dirty="0" err="1"/>
              <a:t>Arkaplan</a:t>
            </a:r>
            <a:r>
              <a:rPr lang="tr-TR" sz="4000" dirty="0"/>
              <a:t> Rengi</a:t>
            </a:r>
          </a:p>
          <a:p>
            <a:pPr marL="0" indent="0">
              <a:buNone/>
            </a:pPr>
            <a:endParaRPr lang="tr-TR" dirty="0"/>
          </a:p>
          <a:p>
            <a:pPr marL="0" indent="0">
              <a:buNone/>
            </a:pPr>
            <a:r>
              <a:rPr lang="tr-TR" dirty="0"/>
              <a:t>Bir elementin </a:t>
            </a:r>
            <a:r>
              <a:rPr lang="tr-TR" dirty="0" err="1"/>
              <a:t>arkaplan</a:t>
            </a:r>
            <a:r>
              <a:rPr lang="tr-TR" dirty="0"/>
              <a:t> rengini belirlememizi sağlar.</a:t>
            </a:r>
          </a:p>
          <a:p>
            <a:pPr marL="0" indent="0">
              <a:buNone/>
            </a:pPr>
            <a:endParaRPr lang="tr-TR" dirty="0"/>
          </a:p>
          <a:p>
            <a:pPr marL="0" indent="0">
              <a:buNone/>
            </a:pPr>
            <a:endParaRPr lang="tr-TR" dirty="0"/>
          </a:p>
          <a:p>
            <a:pPr marL="0" indent="0">
              <a:buNone/>
            </a:pPr>
            <a:r>
              <a:rPr lang="tr-TR" dirty="0"/>
              <a:t>      div { background-</a:t>
            </a:r>
            <a:r>
              <a:rPr lang="tr-TR" dirty="0" err="1"/>
              <a:t>color</a:t>
            </a:r>
            <a:r>
              <a:rPr lang="tr-TR" dirty="0"/>
              <a:t>: #EFEFEF; }</a:t>
            </a:r>
          </a:p>
          <a:p>
            <a:pPr marL="0" indent="0">
              <a:buNone/>
            </a:pPr>
            <a:endParaRPr lang="tr-TR" dirty="0"/>
          </a:p>
          <a:p>
            <a:pPr marL="0" indent="0">
              <a:buNone/>
            </a:pPr>
            <a:r>
              <a:rPr lang="tr-TR" dirty="0"/>
              <a:t>   </a:t>
            </a:r>
          </a:p>
          <a:p>
            <a:pPr marL="0" indent="0">
              <a:buNone/>
            </a:pPr>
            <a:endParaRPr lang="tr-TR" dirty="0"/>
          </a:p>
          <a:p>
            <a:pPr marL="0" indent="0">
              <a:buNone/>
            </a:pPr>
            <a:r>
              <a:rPr lang="tr-TR" sz="4000" dirty="0"/>
              <a:t>background-</a:t>
            </a:r>
            <a:r>
              <a:rPr lang="tr-TR" sz="4000" dirty="0" err="1"/>
              <a:t>image</a:t>
            </a:r>
            <a:r>
              <a:rPr lang="tr-TR" sz="4000" dirty="0"/>
              <a:t>: </a:t>
            </a:r>
            <a:r>
              <a:rPr lang="tr-TR" sz="4000" dirty="0" err="1"/>
              <a:t>Arkaplan</a:t>
            </a:r>
            <a:r>
              <a:rPr lang="tr-TR" sz="4000" dirty="0"/>
              <a:t> Resmi</a:t>
            </a:r>
          </a:p>
          <a:p>
            <a:pPr marL="0" indent="0">
              <a:buNone/>
            </a:pPr>
            <a:endParaRPr lang="tr-TR" dirty="0"/>
          </a:p>
          <a:p>
            <a:pPr marL="0" indent="0">
              <a:buNone/>
            </a:pPr>
            <a:r>
              <a:rPr lang="tr-TR" dirty="0"/>
              <a:t>Bir element içinde </a:t>
            </a:r>
            <a:r>
              <a:rPr lang="tr-TR" dirty="0" err="1"/>
              <a:t>arkaplan</a:t>
            </a:r>
            <a:r>
              <a:rPr lang="tr-TR" dirty="0"/>
              <a:t> resmi kullanmamızı sağlar.</a:t>
            </a:r>
          </a:p>
          <a:p>
            <a:pPr marL="0" indent="0">
              <a:buNone/>
            </a:pPr>
            <a:endParaRPr lang="tr-TR" dirty="0"/>
          </a:p>
          <a:p>
            <a:pPr marL="0" indent="0">
              <a:buNone/>
            </a:pPr>
            <a:endParaRPr lang="tr-TR" dirty="0"/>
          </a:p>
          <a:p>
            <a:pPr marL="0" indent="0">
              <a:buNone/>
            </a:pPr>
            <a:r>
              <a:rPr lang="tr-TR" dirty="0"/>
              <a:t>      body { background-</a:t>
            </a:r>
            <a:r>
              <a:rPr lang="tr-TR" dirty="0" err="1"/>
              <a:t>image</a:t>
            </a:r>
            <a:r>
              <a:rPr lang="tr-TR" dirty="0"/>
              <a:t>: </a:t>
            </a:r>
            <a:r>
              <a:rPr lang="tr-TR" dirty="0" err="1"/>
              <a:t>url</a:t>
            </a:r>
            <a:r>
              <a:rPr lang="tr-TR" dirty="0"/>
              <a:t>('resim.jpg'); }</a:t>
            </a:r>
          </a:p>
          <a:p>
            <a:pPr marL="0" indent="0">
              <a:buNone/>
            </a:pPr>
            <a:endParaRPr lang="tr-TR" dirty="0"/>
          </a:p>
          <a:p>
            <a:pPr marL="0" indent="0">
              <a:buNone/>
            </a:pPr>
            <a:r>
              <a:rPr lang="tr-TR" dirty="0"/>
              <a:t> Yukarıdaki gibi </a:t>
            </a:r>
            <a:r>
              <a:rPr lang="tr-TR" dirty="0" err="1"/>
              <a:t>url</a:t>
            </a:r>
            <a:r>
              <a:rPr lang="tr-TR" dirty="0"/>
              <a:t>('') yazılarak arasında resmin adı veya yolu yazılır. Örnekte resmin adı resim.jpg olarak gösterilmiştir.</a:t>
            </a:r>
          </a:p>
        </p:txBody>
      </p:sp>
    </p:spTree>
    <p:extLst>
      <p:ext uri="{BB962C8B-B14F-4D97-AF65-F5344CB8AC3E}">
        <p14:creationId xmlns:p14="http://schemas.microsoft.com/office/powerpoint/2010/main" val="391181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40328"/>
            <a:ext cx="10515600" cy="5636636"/>
          </a:xfrm>
        </p:spPr>
        <p:txBody>
          <a:bodyPr>
            <a:normAutofit fontScale="55000" lnSpcReduction="20000"/>
          </a:bodyPr>
          <a:lstStyle/>
          <a:p>
            <a:pPr marL="0" indent="0">
              <a:buNone/>
            </a:pPr>
            <a:r>
              <a:rPr lang="tr-TR" sz="7000" dirty="0"/>
              <a:t>background-</a:t>
            </a:r>
            <a:r>
              <a:rPr lang="tr-TR" sz="7000" dirty="0" err="1"/>
              <a:t>repeat</a:t>
            </a:r>
            <a:r>
              <a:rPr lang="tr-TR" sz="7000" dirty="0"/>
              <a:t>: </a:t>
            </a:r>
            <a:r>
              <a:rPr lang="tr-TR" sz="7000" dirty="0" err="1"/>
              <a:t>Arkaplan</a:t>
            </a:r>
            <a:r>
              <a:rPr lang="tr-TR" sz="7000" dirty="0"/>
              <a:t> Tekrarı / Döşeli</a:t>
            </a:r>
          </a:p>
          <a:p>
            <a:pPr marL="0" indent="0">
              <a:buNone/>
            </a:pPr>
            <a:endParaRPr lang="tr-TR" dirty="0"/>
          </a:p>
          <a:p>
            <a:pPr marL="0" indent="0">
              <a:buNone/>
            </a:pPr>
            <a:r>
              <a:rPr lang="tr-TR" dirty="0"/>
              <a:t>Kullandığımız </a:t>
            </a:r>
            <a:r>
              <a:rPr lang="tr-TR" dirty="0" err="1"/>
              <a:t>arkaplan</a:t>
            </a:r>
            <a:r>
              <a:rPr lang="tr-TR" dirty="0"/>
              <a:t> resminin tekrar edip etmeyeceğini belirtmemizi sağlar. Dört kullanımı vardır:</a:t>
            </a:r>
          </a:p>
          <a:p>
            <a:pPr marL="0" indent="0">
              <a:buNone/>
            </a:pPr>
            <a:r>
              <a:rPr lang="tr-TR" dirty="0" err="1"/>
              <a:t>no-repeat</a:t>
            </a:r>
            <a:r>
              <a:rPr lang="tr-TR" dirty="0"/>
              <a:t> : Tekrar edilmeyecektir</a:t>
            </a:r>
          </a:p>
          <a:p>
            <a:pPr marL="0" indent="0">
              <a:buNone/>
            </a:pPr>
            <a:r>
              <a:rPr lang="tr-TR" dirty="0" err="1"/>
              <a:t>repeat</a:t>
            </a:r>
            <a:r>
              <a:rPr lang="tr-TR" dirty="0"/>
              <a:t> : Tekrarlanacaktır / döşenecektir</a:t>
            </a:r>
          </a:p>
          <a:p>
            <a:pPr marL="0" indent="0">
              <a:buNone/>
            </a:pPr>
            <a:r>
              <a:rPr lang="tr-TR" dirty="0" err="1"/>
              <a:t>repeat</a:t>
            </a:r>
            <a:r>
              <a:rPr lang="tr-TR" dirty="0"/>
              <a:t>-x : Sadece sağa doğru tekrar edecektir</a:t>
            </a:r>
          </a:p>
          <a:p>
            <a:pPr marL="0" indent="0">
              <a:buNone/>
            </a:pPr>
            <a:r>
              <a:rPr lang="tr-TR" dirty="0" err="1"/>
              <a:t>repeat</a:t>
            </a:r>
            <a:r>
              <a:rPr lang="tr-TR" dirty="0"/>
              <a:t>-y : Sadece aşağı doğru tekrar edecektir</a:t>
            </a:r>
          </a:p>
          <a:p>
            <a:pPr marL="0" indent="0">
              <a:buNone/>
            </a:pPr>
            <a:r>
              <a:rPr lang="tr-TR" dirty="0"/>
              <a:t>Aşağıdaki kullanım örneğini inceleyelim:</a:t>
            </a:r>
          </a:p>
          <a:p>
            <a:pPr marL="0" indent="0">
              <a:buNone/>
            </a:pPr>
            <a:endParaRPr lang="tr-TR" dirty="0"/>
          </a:p>
          <a:p>
            <a:pPr marL="0" indent="0">
              <a:buNone/>
            </a:pPr>
            <a:r>
              <a:rPr lang="tr-TR" dirty="0"/>
              <a:t>      body {</a:t>
            </a:r>
          </a:p>
          <a:p>
            <a:pPr marL="0" indent="0">
              <a:buNone/>
            </a:pPr>
            <a:endParaRPr lang="tr-TR" dirty="0"/>
          </a:p>
          <a:p>
            <a:pPr marL="0" indent="0">
              <a:buNone/>
            </a:pPr>
            <a:r>
              <a:rPr lang="tr-TR" dirty="0"/>
              <a:t>         background-</a:t>
            </a:r>
            <a:r>
              <a:rPr lang="tr-TR" dirty="0" err="1"/>
              <a:t>image</a:t>
            </a:r>
            <a:r>
              <a:rPr lang="tr-TR" dirty="0"/>
              <a:t>: </a:t>
            </a:r>
            <a:r>
              <a:rPr lang="tr-TR" dirty="0" err="1"/>
              <a:t>url</a:t>
            </a:r>
            <a:r>
              <a:rPr lang="tr-TR" dirty="0"/>
              <a:t>('resim.jpg');</a:t>
            </a:r>
          </a:p>
          <a:p>
            <a:pPr marL="0" indent="0">
              <a:buNone/>
            </a:pPr>
            <a:endParaRPr lang="tr-TR" dirty="0"/>
          </a:p>
          <a:p>
            <a:pPr marL="0" indent="0">
              <a:buNone/>
            </a:pPr>
            <a:r>
              <a:rPr lang="tr-TR" dirty="0"/>
              <a:t>         background-</a:t>
            </a:r>
            <a:r>
              <a:rPr lang="tr-TR" dirty="0" err="1"/>
              <a:t>repeat</a:t>
            </a:r>
            <a:r>
              <a:rPr lang="tr-TR" dirty="0"/>
              <a:t>: </a:t>
            </a:r>
            <a:r>
              <a:rPr lang="tr-TR" dirty="0" err="1"/>
              <a:t>no-repeat</a:t>
            </a:r>
            <a:r>
              <a:rPr lang="tr-TR" dirty="0"/>
              <a:t>;</a:t>
            </a:r>
          </a:p>
          <a:p>
            <a:pPr marL="0" indent="0">
              <a:buNone/>
            </a:pPr>
            <a:endParaRPr lang="tr-TR" dirty="0"/>
          </a:p>
          <a:p>
            <a:pPr marL="0" indent="0">
              <a:buNone/>
            </a:pPr>
            <a:r>
              <a:rPr lang="tr-TR" dirty="0"/>
              <a:t>      }</a:t>
            </a:r>
          </a:p>
          <a:p>
            <a:pPr marL="0" indent="0">
              <a:buNone/>
            </a:pPr>
            <a:r>
              <a:rPr lang="tr-TR" dirty="0"/>
              <a:t> </a:t>
            </a:r>
          </a:p>
          <a:p>
            <a:pPr marL="0" indent="0">
              <a:buNone/>
            </a:pPr>
            <a:r>
              <a:rPr lang="tr-TR" dirty="0"/>
              <a:t>Yukarıdaki </a:t>
            </a:r>
            <a:r>
              <a:rPr lang="tr-TR" dirty="0" err="1"/>
              <a:t>css</a:t>
            </a:r>
            <a:r>
              <a:rPr lang="tr-TR" dirty="0"/>
              <a:t> kodu resmin tekrarlanmayacağını tarayıcıya bildirir.</a:t>
            </a:r>
          </a:p>
        </p:txBody>
      </p:sp>
    </p:spTree>
    <p:extLst>
      <p:ext uri="{BB962C8B-B14F-4D97-AF65-F5344CB8AC3E}">
        <p14:creationId xmlns:p14="http://schemas.microsoft.com/office/powerpoint/2010/main" val="52897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0575"/>
            <a:ext cx="10515600" cy="5736388"/>
          </a:xfrm>
        </p:spPr>
        <p:txBody>
          <a:bodyPr>
            <a:normAutofit fontScale="92500" lnSpcReduction="10000"/>
          </a:bodyPr>
          <a:lstStyle/>
          <a:p>
            <a:pPr marL="0" indent="0">
              <a:buNone/>
            </a:pPr>
            <a:r>
              <a:rPr lang="tr-TR" sz="4200" dirty="0"/>
              <a:t>background-</a:t>
            </a:r>
            <a:r>
              <a:rPr lang="tr-TR" sz="4200" dirty="0" err="1"/>
              <a:t>attachment</a:t>
            </a:r>
            <a:r>
              <a:rPr lang="tr-TR" sz="4200" dirty="0"/>
              <a:t>: </a:t>
            </a:r>
            <a:r>
              <a:rPr lang="tr-TR" sz="4200" dirty="0" err="1"/>
              <a:t>Arkaplan</a:t>
            </a:r>
            <a:r>
              <a:rPr lang="tr-TR" sz="4200" dirty="0"/>
              <a:t> Sabitliği</a:t>
            </a:r>
          </a:p>
          <a:p>
            <a:pPr marL="0" indent="0">
              <a:buNone/>
            </a:pPr>
            <a:endParaRPr lang="tr-TR" dirty="0"/>
          </a:p>
          <a:p>
            <a:pPr marL="0" indent="0">
              <a:buNone/>
            </a:pPr>
            <a:r>
              <a:rPr lang="tr-TR" dirty="0"/>
              <a:t>Bu kod kullandığımız </a:t>
            </a:r>
            <a:r>
              <a:rPr lang="tr-TR" dirty="0" err="1"/>
              <a:t>arkaplanın</a:t>
            </a:r>
            <a:r>
              <a:rPr lang="tr-TR" dirty="0"/>
              <a:t> sabit kalıp kalmayacağı hakkında ayar yapmamızı sağlar. Eğer özellik değerinin sabit kalmasını (yani sayfanın yerine göre değişmemesini) istiyorsak </a:t>
            </a:r>
            <a:r>
              <a:rPr lang="tr-TR" dirty="0" err="1"/>
              <a:t>fixed</a:t>
            </a:r>
            <a:r>
              <a:rPr lang="tr-TR" dirty="0"/>
              <a:t> özelliği kullanırız.</a:t>
            </a:r>
          </a:p>
          <a:p>
            <a:pPr marL="0" indent="0">
              <a:buNone/>
            </a:pPr>
            <a:r>
              <a:rPr lang="tr-TR" dirty="0"/>
              <a:t>      </a:t>
            </a:r>
          </a:p>
          <a:p>
            <a:pPr marL="0" indent="0">
              <a:buNone/>
            </a:pPr>
            <a:r>
              <a:rPr lang="tr-TR" dirty="0"/>
              <a:t>body {</a:t>
            </a:r>
          </a:p>
          <a:p>
            <a:pPr marL="0" indent="0">
              <a:buNone/>
            </a:pPr>
            <a:endParaRPr lang="tr-TR" dirty="0"/>
          </a:p>
          <a:p>
            <a:pPr marL="0" indent="0">
              <a:buNone/>
            </a:pPr>
            <a:r>
              <a:rPr lang="tr-TR" dirty="0"/>
              <a:t>         background-</a:t>
            </a:r>
            <a:r>
              <a:rPr lang="tr-TR" dirty="0" err="1"/>
              <a:t>image</a:t>
            </a:r>
            <a:r>
              <a:rPr lang="tr-TR" dirty="0"/>
              <a:t>: </a:t>
            </a:r>
            <a:r>
              <a:rPr lang="tr-TR" dirty="0" err="1"/>
              <a:t>url</a:t>
            </a:r>
            <a:r>
              <a:rPr lang="tr-TR" dirty="0"/>
              <a:t>('resim.jpg');</a:t>
            </a:r>
          </a:p>
          <a:p>
            <a:pPr marL="0" indent="0">
              <a:buNone/>
            </a:pPr>
            <a:endParaRPr lang="tr-TR" dirty="0"/>
          </a:p>
          <a:p>
            <a:pPr marL="0" indent="0">
              <a:buNone/>
            </a:pPr>
            <a:r>
              <a:rPr lang="tr-TR" dirty="0"/>
              <a:t>         background-</a:t>
            </a:r>
            <a:r>
              <a:rPr lang="tr-TR" dirty="0" err="1"/>
              <a:t>attachment</a:t>
            </a:r>
            <a:r>
              <a:rPr lang="tr-TR" dirty="0"/>
              <a:t>: </a:t>
            </a:r>
            <a:r>
              <a:rPr lang="tr-TR" dirty="0" err="1"/>
              <a:t>fixed</a:t>
            </a:r>
            <a:r>
              <a:rPr lang="tr-TR" dirty="0"/>
              <a:t>;</a:t>
            </a:r>
          </a:p>
          <a:p>
            <a:pPr marL="0" indent="0">
              <a:buNone/>
            </a:pPr>
            <a:endParaRPr lang="tr-TR" dirty="0"/>
          </a:p>
          <a:p>
            <a:pPr marL="0" indent="0">
              <a:buNone/>
            </a:pPr>
            <a:r>
              <a:rPr lang="tr-TR" dirty="0"/>
              <a:t>      }</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00739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65760"/>
            <a:ext cx="10515600" cy="5811203"/>
          </a:xfrm>
        </p:spPr>
        <p:txBody>
          <a:bodyPr>
            <a:normAutofit fontScale="55000" lnSpcReduction="20000"/>
          </a:bodyPr>
          <a:lstStyle/>
          <a:p>
            <a:pPr marL="0" indent="0">
              <a:buNone/>
            </a:pPr>
            <a:r>
              <a:rPr lang="tr-TR" sz="5100" dirty="0"/>
              <a:t>background-</a:t>
            </a:r>
            <a:r>
              <a:rPr lang="tr-TR" sz="5100" dirty="0" err="1"/>
              <a:t>position</a:t>
            </a:r>
            <a:r>
              <a:rPr lang="tr-TR" sz="5100" dirty="0"/>
              <a:t>: Resmin Nereye Hizalanacağı</a:t>
            </a:r>
          </a:p>
          <a:p>
            <a:pPr marL="0" indent="0">
              <a:buNone/>
            </a:pPr>
            <a:endParaRPr lang="tr-TR" dirty="0"/>
          </a:p>
          <a:p>
            <a:pPr marL="0" indent="0">
              <a:buNone/>
            </a:pPr>
            <a:r>
              <a:rPr lang="tr-TR" dirty="0"/>
              <a:t>Eğer background-</a:t>
            </a:r>
            <a:r>
              <a:rPr lang="tr-TR" dirty="0" err="1"/>
              <a:t>repeat</a:t>
            </a:r>
            <a:r>
              <a:rPr lang="tr-TR" dirty="0"/>
              <a:t> özelliğini </a:t>
            </a:r>
            <a:r>
              <a:rPr lang="tr-TR" dirty="0" err="1"/>
              <a:t>no-repeat</a:t>
            </a:r>
            <a:r>
              <a:rPr lang="tr-TR" dirty="0"/>
              <a:t> olarak belirlediysek bu kod yardımıyla onun hizalanma şeklini belirleme şansına sahip oluruz.</a:t>
            </a:r>
          </a:p>
          <a:p>
            <a:pPr marL="0" indent="0">
              <a:buNone/>
            </a:pPr>
            <a:endParaRPr lang="tr-TR" dirty="0"/>
          </a:p>
          <a:p>
            <a:pPr marL="0" indent="0">
              <a:buNone/>
            </a:pPr>
            <a:endParaRPr lang="tr-TR" dirty="0"/>
          </a:p>
          <a:p>
            <a:pPr marL="0" indent="0">
              <a:buNone/>
            </a:pPr>
            <a:r>
              <a:rPr lang="tr-TR" dirty="0"/>
              <a:t>      body {</a:t>
            </a:r>
          </a:p>
          <a:p>
            <a:pPr marL="0" indent="0">
              <a:buNone/>
            </a:pPr>
            <a:endParaRPr lang="tr-TR" dirty="0"/>
          </a:p>
          <a:p>
            <a:pPr marL="0" indent="0">
              <a:buNone/>
            </a:pPr>
            <a:r>
              <a:rPr lang="tr-TR" dirty="0"/>
              <a:t>         background-</a:t>
            </a:r>
            <a:r>
              <a:rPr lang="tr-TR" dirty="0" err="1"/>
              <a:t>image</a:t>
            </a:r>
            <a:r>
              <a:rPr lang="tr-TR" dirty="0"/>
              <a:t>: </a:t>
            </a:r>
            <a:r>
              <a:rPr lang="tr-TR" dirty="0" err="1"/>
              <a:t>url</a:t>
            </a:r>
            <a:r>
              <a:rPr lang="tr-TR" dirty="0"/>
              <a:t>('resim.jpg');</a:t>
            </a:r>
          </a:p>
          <a:p>
            <a:pPr marL="0" indent="0">
              <a:buNone/>
            </a:pPr>
            <a:endParaRPr lang="tr-TR" dirty="0"/>
          </a:p>
          <a:p>
            <a:pPr marL="0" indent="0">
              <a:buNone/>
            </a:pPr>
            <a:r>
              <a:rPr lang="tr-TR" dirty="0"/>
              <a:t>         background-</a:t>
            </a:r>
            <a:r>
              <a:rPr lang="tr-TR" dirty="0" err="1"/>
              <a:t>repeat</a:t>
            </a:r>
            <a:r>
              <a:rPr lang="tr-TR" dirty="0"/>
              <a:t>: </a:t>
            </a:r>
            <a:r>
              <a:rPr lang="tr-TR" dirty="0" err="1"/>
              <a:t>no-repeat</a:t>
            </a:r>
            <a:r>
              <a:rPr lang="tr-TR" dirty="0"/>
              <a:t>;</a:t>
            </a:r>
          </a:p>
          <a:p>
            <a:pPr marL="0" indent="0">
              <a:buNone/>
            </a:pPr>
            <a:endParaRPr lang="tr-TR" dirty="0"/>
          </a:p>
          <a:p>
            <a:pPr marL="0" indent="0">
              <a:buNone/>
            </a:pPr>
            <a:r>
              <a:rPr lang="tr-TR" dirty="0"/>
              <a:t>         background-</a:t>
            </a:r>
            <a:r>
              <a:rPr lang="tr-TR" dirty="0" err="1"/>
              <a:t>position</a:t>
            </a:r>
            <a:r>
              <a:rPr lang="tr-TR" dirty="0"/>
              <a:t>: </a:t>
            </a:r>
            <a:r>
              <a:rPr lang="tr-TR" dirty="0" err="1"/>
              <a:t>right</a:t>
            </a:r>
            <a:r>
              <a:rPr lang="tr-TR" dirty="0"/>
              <a:t> top;</a:t>
            </a:r>
          </a:p>
          <a:p>
            <a:pPr marL="0" indent="0">
              <a:buNone/>
            </a:pPr>
            <a:endParaRPr lang="tr-TR" dirty="0"/>
          </a:p>
          <a:p>
            <a:pPr marL="0" indent="0">
              <a:buNone/>
            </a:pPr>
            <a:r>
              <a:rPr lang="tr-TR" dirty="0"/>
              <a:t>      }</a:t>
            </a:r>
          </a:p>
          <a:p>
            <a:pPr marL="0" indent="0">
              <a:buNone/>
            </a:pPr>
            <a:endParaRPr lang="tr-TR" dirty="0"/>
          </a:p>
          <a:p>
            <a:pPr marL="0" indent="0">
              <a:buNone/>
            </a:pPr>
            <a:r>
              <a:rPr lang="tr-TR" dirty="0"/>
              <a:t>   </a:t>
            </a:r>
          </a:p>
          <a:p>
            <a:pPr marL="0" indent="0">
              <a:buNone/>
            </a:pPr>
            <a:endParaRPr lang="tr-TR" dirty="0"/>
          </a:p>
          <a:p>
            <a:pPr marL="0" indent="0">
              <a:buNone/>
            </a:pPr>
            <a:r>
              <a:rPr lang="tr-TR" dirty="0"/>
              <a:t>Yukarıda yer alan kod </a:t>
            </a:r>
            <a:r>
              <a:rPr lang="tr-TR" dirty="0" err="1"/>
              <a:t>arkaplan</a:t>
            </a:r>
            <a:r>
              <a:rPr lang="tr-TR" dirty="0"/>
              <a:t> resminin </a:t>
            </a:r>
            <a:r>
              <a:rPr lang="tr-TR" dirty="0" err="1"/>
              <a:t>right</a:t>
            </a:r>
            <a:r>
              <a:rPr lang="tr-TR" dirty="0"/>
              <a:t> (sağ) ve top (üst) tarafa doğru hizalanacağını bildirir.</a:t>
            </a:r>
          </a:p>
        </p:txBody>
      </p:sp>
    </p:spTree>
    <p:extLst>
      <p:ext uri="{BB962C8B-B14F-4D97-AF65-F5344CB8AC3E}">
        <p14:creationId xmlns:p14="http://schemas.microsoft.com/office/powerpoint/2010/main" val="210762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4779"/>
            <a:ext cx="9144000" cy="1210962"/>
          </a:xfrm>
          <a:solidFill>
            <a:schemeClr val="accent5">
              <a:lumMod val="60000"/>
              <a:lumOff val="40000"/>
            </a:schemeClr>
          </a:solidFill>
        </p:spPr>
        <p:txBody>
          <a:bodyPr>
            <a:normAutofit/>
          </a:bodyPr>
          <a:lstStyle/>
          <a:p>
            <a:r>
              <a:rPr lang="tr-TR" dirty="0"/>
              <a:t>CSS Kod Yapısı</a:t>
            </a:r>
          </a:p>
        </p:txBody>
      </p:sp>
      <p:pic>
        <p:nvPicPr>
          <p:cNvPr id="1028" name="Picture 4" descr="CSS Kod Yapıs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69869"/>
            <a:ext cx="8814705" cy="17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6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0575"/>
            <a:ext cx="10515600" cy="5736388"/>
          </a:xfrm>
        </p:spPr>
        <p:txBody>
          <a:bodyPr>
            <a:normAutofit fontScale="92500" lnSpcReduction="10000"/>
          </a:bodyPr>
          <a:lstStyle/>
          <a:p>
            <a:pPr marL="0" indent="0">
              <a:buNone/>
            </a:pPr>
            <a:r>
              <a:rPr lang="tr-TR" sz="4600" dirty="0"/>
              <a:t>background: </a:t>
            </a:r>
            <a:r>
              <a:rPr lang="tr-TR" sz="4600" dirty="0" err="1"/>
              <a:t>Arkaplan</a:t>
            </a:r>
            <a:r>
              <a:rPr lang="tr-TR" sz="4600" dirty="0"/>
              <a:t> Belirlemenin Kısa Yolu</a:t>
            </a:r>
          </a:p>
          <a:p>
            <a:pPr marL="0" indent="0">
              <a:buNone/>
            </a:pPr>
            <a:endParaRPr lang="tr-TR" dirty="0"/>
          </a:p>
          <a:p>
            <a:pPr marL="0" indent="0">
              <a:buNone/>
            </a:pPr>
            <a:r>
              <a:rPr lang="tr-TR" dirty="0"/>
              <a:t>Yukarıdaki tüm özellikleri tek bir kodda kullanmanız mümkün. Bunun için kullanacağımız kod: background.</a:t>
            </a:r>
          </a:p>
          <a:p>
            <a:pPr marL="0" indent="0">
              <a:buNone/>
            </a:pPr>
            <a:endParaRPr lang="tr-TR" dirty="0"/>
          </a:p>
          <a:p>
            <a:pPr marL="0" indent="0">
              <a:buNone/>
            </a:pPr>
            <a:r>
              <a:rPr lang="tr-TR" dirty="0"/>
              <a:t>      body {</a:t>
            </a:r>
          </a:p>
          <a:p>
            <a:pPr marL="0" indent="0">
              <a:buNone/>
            </a:pPr>
            <a:endParaRPr lang="tr-TR" dirty="0"/>
          </a:p>
          <a:p>
            <a:pPr marL="0" indent="0">
              <a:buNone/>
            </a:pPr>
            <a:r>
              <a:rPr lang="tr-TR" dirty="0"/>
              <a:t>         background: #000000 </a:t>
            </a:r>
            <a:r>
              <a:rPr lang="tr-TR" dirty="0" err="1"/>
              <a:t>url</a:t>
            </a:r>
            <a:r>
              <a:rPr lang="tr-TR" dirty="0"/>
              <a:t>('resim.jpg') </a:t>
            </a:r>
            <a:r>
              <a:rPr lang="tr-TR" dirty="0" err="1"/>
              <a:t>no-repeat</a:t>
            </a:r>
            <a:r>
              <a:rPr lang="tr-TR" dirty="0"/>
              <a:t> </a:t>
            </a:r>
            <a:r>
              <a:rPr lang="tr-TR" dirty="0" err="1"/>
              <a:t>right</a:t>
            </a:r>
            <a:r>
              <a:rPr lang="tr-TR" dirty="0"/>
              <a:t> top;</a:t>
            </a:r>
          </a:p>
          <a:p>
            <a:pPr marL="0" indent="0">
              <a:buNone/>
            </a:pPr>
            <a:endParaRPr lang="tr-TR" dirty="0"/>
          </a:p>
          <a:p>
            <a:pPr marL="0" indent="0">
              <a:buNone/>
            </a:pPr>
            <a:r>
              <a:rPr lang="tr-TR" dirty="0"/>
              <a:t>      }</a:t>
            </a:r>
          </a:p>
          <a:p>
            <a:pPr marL="0" indent="0">
              <a:buNone/>
            </a:pPr>
            <a:r>
              <a:rPr lang="tr-TR" dirty="0"/>
              <a:t>   </a:t>
            </a:r>
          </a:p>
          <a:p>
            <a:pPr marL="0" indent="0">
              <a:buNone/>
            </a:pPr>
            <a:r>
              <a:rPr lang="tr-TR" dirty="0"/>
              <a:t>Yukarıdaki kodda belirtilenler sırasıyla: background-</a:t>
            </a:r>
            <a:r>
              <a:rPr lang="tr-TR" dirty="0" err="1"/>
              <a:t>color</a:t>
            </a:r>
            <a:r>
              <a:rPr lang="tr-TR" dirty="0"/>
              <a:t>, background-</a:t>
            </a:r>
            <a:r>
              <a:rPr lang="tr-TR" dirty="0" err="1"/>
              <a:t>image</a:t>
            </a:r>
            <a:r>
              <a:rPr lang="tr-TR" dirty="0"/>
              <a:t>, background-</a:t>
            </a:r>
            <a:r>
              <a:rPr lang="tr-TR" dirty="0" err="1"/>
              <a:t>repeat</a:t>
            </a:r>
            <a:r>
              <a:rPr lang="tr-TR" dirty="0"/>
              <a:t> ve background-</a:t>
            </a:r>
            <a:r>
              <a:rPr lang="tr-TR" dirty="0" err="1"/>
              <a:t>position</a:t>
            </a:r>
            <a:r>
              <a:rPr lang="tr-TR" dirty="0"/>
              <a:t>.</a:t>
            </a:r>
          </a:p>
          <a:p>
            <a:pPr marL="0" indent="0">
              <a:buNone/>
            </a:pPr>
            <a:endParaRPr lang="tr-TR" dirty="0"/>
          </a:p>
        </p:txBody>
      </p:sp>
    </p:spTree>
    <p:extLst>
      <p:ext uri="{BB962C8B-B14F-4D97-AF65-F5344CB8AC3E}">
        <p14:creationId xmlns:p14="http://schemas.microsoft.com/office/powerpoint/2010/main" val="31850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56599"/>
          </a:xfrm>
        </p:spPr>
        <p:txBody>
          <a:bodyPr/>
          <a:lstStyle/>
          <a:p>
            <a:r>
              <a:rPr lang="tr-TR" dirty="0"/>
              <a:t>CSS Yazılar</a:t>
            </a:r>
          </a:p>
        </p:txBody>
      </p:sp>
      <p:sp>
        <p:nvSpPr>
          <p:cNvPr id="3" name="İçerik Yer Tutucusu 2"/>
          <p:cNvSpPr>
            <a:spLocks noGrp="1"/>
          </p:cNvSpPr>
          <p:nvPr>
            <p:ph idx="1"/>
          </p:nvPr>
        </p:nvSpPr>
        <p:spPr>
          <a:xfrm>
            <a:off x="838200" y="1471353"/>
            <a:ext cx="10515600" cy="4705610"/>
          </a:xfrm>
        </p:spPr>
        <p:txBody>
          <a:bodyPr>
            <a:normAutofit lnSpcReduction="10000"/>
          </a:bodyPr>
          <a:lstStyle/>
          <a:p>
            <a:pPr marL="0" indent="0">
              <a:buNone/>
            </a:pPr>
            <a:r>
              <a:rPr lang="tr-TR" dirty="0"/>
              <a:t>Bu sayfada HTML sayfanızda kullandığınız yazıların değiştirebileceğiniz belli başlı özellikleri (renk, hiza, kalın </a:t>
            </a:r>
            <a:r>
              <a:rPr lang="tr-TR" dirty="0" err="1"/>
              <a:t>vb</a:t>
            </a:r>
            <a:r>
              <a:rPr lang="tr-TR" dirty="0"/>
              <a:t>) hakkında bilgi verilecektir.</a:t>
            </a:r>
          </a:p>
          <a:p>
            <a:pPr marL="0" indent="0">
              <a:buNone/>
            </a:pPr>
            <a:endParaRPr lang="tr-TR" dirty="0"/>
          </a:p>
          <a:p>
            <a:pPr marL="0" indent="0">
              <a:buNone/>
            </a:pPr>
            <a:r>
              <a:rPr lang="tr-TR" dirty="0"/>
              <a:t>Yazı biçimlendirme ile ilgili komutlardan tanıyacaklarımız:</a:t>
            </a:r>
          </a:p>
          <a:p>
            <a:pPr marL="0" indent="0">
              <a:buNone/>
            </a:pPr>
            <a:endParaRPr lang="tr-TR" dirty="0"/>
          </a:p>
          <a:p>
            <a:pPr marL="0" indent="0">
              <a:buNone/>
            </a:pPr>
            <a:r>
              <a:rPr lang="tr-TR" dirty="0" err="1"/>
              <a:t>color</a:t>
            </a:r>
            <a:endParaRPr lang="tr-TR" dirty="0"/>
          </a:p>
          <a:p>
            <a:pPr marL="0" indent="0">
              <a:buNone/>
            </a:pPr>
            <a:r>
              <a:rPr lang="tr-TR" dirty="0" err="1"/>
              <a:t>text-align</a:t>
            </a:r>
            <a:endParaRPr lang="tr-TR" dirty="0"/>
          </a:p>
          <a:p>
            <a:pPr marL="0" indent="0">
              <a:buNone/>
            </a:pPr>
            <a:r>
              <a:rPr lang="tr-TR" dirty="0" err="1"/>
              <a:t>text-decoration</a:t>
            </a:r>
            <a:endParaRPr lang="tr-TR" dirty="0"/>
          </a:p>
          <a:p>
            <a:pPr marL="0" indent="0">
              <a:buNone/>
            </a:pPr>
            <a:r>
              <a:rPr lang="tr-TR" dirty="0" err="1"/>
              <a:t>text-transform</a:t>
            </a:r>
            <a:endParaRPr lang="tr-TR" dirty="0"/>
          </a:p>
          <a:p>
            <a:pPr marL="0" indent="0">
              <a:buNone/>
            </a:pPr>
            <a:r>
              <a:rPr lang="tr-TR" dirty="0" err="1"/>
              <a:t>text-indent</a:t>
            </a:r>
            <a:endParaRPr lang="tr-TR" dirty="0"/>
          </a:p>
        </p:txBody>
      </p:sp>
    </p:spTree>
    <p:extLst>
      <p:ext uri="{BB962C8B-B14F-4D97-AF65-F5344CB8AC3E}">
        <p14:creationId xmlns:p14="http://schemas.microsoft.com/office/powerpoint/2010/main" val="369277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65264"/>
            <a:ext cx="10515600" cy="5885411"/>
          </a:xfrm>
        </p:spPr>
        <p:txBody>
          <a:bodyPr>
            <a:normAutofit fontScale="47500" lnSpcReduction="20000"/>
          </a:bodyPr>
          <a:lstStyle/>
          <a:p>
            <a:pPr marL="0" indent="0">
              <a:buNone/>
            </a:pPr>
            <a:r>
              <a:rPr lang="tr-TR" sz="5900" dirty="0" err="1"/>
              <a:t>color</a:t>
            </a:r>
            <a:r>
              <a:rPr lang="tr-TR" sz="5900" dirty="0"/>
              <a:t>: Yazı Rengi</a:t>
            </a:r>
          </a:p>
          <a:p>
            <a:pPr marL="0" indent="0">
              <a:buNone/>
            </a:pPr>
            <a:endParaRPr lang="tr-TR" dirty="0"/>
          </a:p>
          <a:p>
            <a:pPr marL="0" indent="0">
              <a:buNone/>
            </a:pPr>
            <a:r>
              <a:rPr lang="tr-TR" sz="3800" dirty="0"/>
              <a:t>Yazının rengini belirlemenizi sağlar (Renkler hakkında bilgi için tıklayın).</a:t>
            </a:r>
          </a:p>
          <a:p>
            <a:pPr marL="0" indent="0">
              <a:buNone/>
            </a:pPr>
            <a:r>
              <a:rPr lang="tr-TR" sz="3800" dirty="0"/>
              <a:t>      p { </a:t>
            </a:r>
            <a:r>
              <a:rPr lang="tr-TR" sz="3800" dirty="0" err="1"/>
              <a:t>color</a:t>
            </a:r>
            <a:r>
              <a:rPr lang="tr-TR" sz="3800" dirty="0"/>
              <a:t>: </a:t>
            </a:r>
            <a:r>
              <a:rPr lang="tr-TR" sz="3800" dirty="0" err="1"/>
              <a:t>blue</a:t>
            </a:r>
            <a:r>
              <a:rPr lang="tr-TR" sz="3800" dirty="0"/>
              <a:t>; }</a:t>
            </a:r>
          </a:p>
          <a:p>
            <a:pPr marL="0" indent="0">
              <a:buNone/>
            </a:pPr>
            <a:r>
              <a:rPr lang="tr-TR" dirty="0"/>
              <a:t>   </a:t>
            </a:r>
          </a:p>
          <a:p>
            <a:pPr marL="0" indent="0">
              <a:buNone/>
            </a:pPr>
            <a:r>
              <a:rPr lang="tr-TR" sz="5900" dirty="0" err="1"/>
              <a:t>text-align</a:t>
            </a:r>
            <a:r>
              <a:rPr lang="tr-TR" sz="5900" dirty="0"/>
              <a:t>: Hizalama</a:t>
            </a:r>
          </a:p>
          <a:p>
            <a:pPr marL="0" indent="0">
              <a:buNone/>
            </a:pPr>
            <a:endParaRPr lang="tr-TR" dirty="0"/>
          </a:p>
          <a:p>
            <a:pPr marL="0" indent="0">
              <a:buNone/>
            </a:pPr>
            <a:r>
              <a:rPr lang="tr-TR" sz="3800" dirty="0"/>
              <a:t>Yazının yatay yönde ne şekilde hizalanacağını belirtmenizi sağlar. En çok kullanılan dört hizalama yöntemi:</a:t>
            </a:r>
          </a:p>
          <a:p>
            <a:pPr marL="0" indent="0">
              <a:buNone/>
            </a:pPr>
            <a:endParaRPr lang="tr-TR" sz="3800" dirty="0"/>
          </a:p>
          <a:p>
            <a:pPr marL="0" indent="0">
              <a:buNone/>
            </a:pPr>
            <a:r>
              <a:rPr lang="tr-TR" sz="3800" dirty="0" err="1"/>
              <a:t>left</a:t>
            </a:r>
            <a:r>
              <a:rPr lang="tr-TR" sz="3800" dirty="0"/>
              <a:t> : sol</a:t>
            </a:r>
          </a:p>
          <a:p>
            <a:pPr marL="0" indent="0">
              <a:buNone/>
            </a:pPr>
            <a:r>
              <a:rPr lang="tr-TR" sz="3800" dirty="0" err="1"/>
              <a:t>right</a:t>
            </a:r>
            <a:r>
              <a:rPr lang="tr-TR" sz="3800" dirty="0"/>
              <a:t> : sağ</a:t>
            </a:r>
          </a:p>
          <a:p>
            <a:pPr marL="0" indent="0">
              <a:buNone/>
            </a:pPr>
            <a:r>
              <a:rPr lang="tr-TR" sz="3800" dirty="0" err="1"/>
              <a:t>center</a:t>
            </a:r>
            <a:r>
              <a:rPr lang="tr-TR" sz="3800" dirty="0"/>
              <a:t> : ortalanmış</a:t>
            </a:r>
          </a:p>
          <a:p>
            <a:pPr marL="0" indent="0">
              <a:buNone/>
            </a:pPr>
            <a:r>
              <a:rPr lang="tr-TR" sz="3800" dirty="0" err="1"/>
              <a:t>justify</a:t>
            </a:r>
            <a:r>
              <a:rPr lang="tr-TR" sz="3800" dirty="0"/>
              <a:t> : iki yana yasla</a:t>
            </a:r>
          </a:p>
          <a:p>
            <a:pPr marL="0" indent="0">
              <a:buNone/>
            </a:pPr>
            <a:r>
              <a:rPr lang="tr-TR" sz="3800" dirty="0"/>
              <a:t>Aşağıda paragrafların iki yana yaslanacağını belirttik:</a:t>
            </a:r>
          </a:p>
          <a:p>
            <a:pPr marL="0" indent="0">
              <a:buNone/>
            </a:pPr>
            <a:r>
              <a:rPr lang="tr-TR" dirty="0"/>
              <a:t>    </a:t>
            </a:r>
          </a:p>
          <a:p>
            <a:pPr marL="0" indent="0">
              <a:buNone/>
            </a:pPr>
            <a:r>
              <a:rPr lang="tr-TR" dirty="0"/>
              <a:t>  </a:t>
            </a:r>
            <a:r>
              <a:rPr lang="tr-TR" sz="3800" dirty="0"/>
              <a:t>p { </a:t>
            </a:r>
            <a:r>
              <a:rPr lang="tr-TR" sz="3800" dirty="0" err="1"/>
              <a:t>text-align</a:t>
            </a:r>
            <a:r>
              <a:rPr lang="tr-TR" sz="3800" dirty="0"/>
              <a:t>: </a:t>
            </a:r>
            <a:r>
              <a:rPr lang="tr-TR" sz="3800" dirty="0" err="1"/>
              <a:t>justify</a:t>
            </a:r>
            <a:r>
              <a:rPr lang="tr-TR" sz="3800" dirty="0"/>
              <a:t>; }</a:t>
            </a:r>
          </a:p>
          <a:p>
            <a:pPr marL="0" indent="0">
              <a:buNone/>
            </a:pPr>
            <a:endParaRPr lang="tr-TR" dirty="0"/>
          </a:p>
          <a:p>
            <a:pPr marL="0" indent="0">
              <a:buNone/>
            </a:pPr>
            <a:r>
              <a:rPr lang="tr-TR" dirty="0"/>
              <a:t> </a:t>
            </a:r>
          </a:p>
        </p:txBody>
      </p:sp>
    </p:spTree>
    <p:extLst>
      <p:ext uri="{BB962C8B-B14F-4D97-AF65-F5344CB8AC3E}">
        <p14:creationId xmlns:p14="http://schemas.microsoft.com/office/powerpoint/2010/main" val="197825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07324"/>
            <a:ext cx="10515600" cy="5769639"/>
          </a:xfrm>
        </p:spPr>
        <p:txBody>
          <a:bodyPr>
            <a:normAutofit fontScale="62500" lnSpcReduction="20000"/>
          </a:bodyPr>
          <a:lstStyle/>
          <a:p>
            <a:pPr marL="0" indent="0">
              <a:buNone/>
            </a:pPr>
            <a:r>
              <a:rPr lang="tr-TR" sz="5100" dirty="0" err="1"/>
              <a:t>text-decoration</a:t>
            </a:r>
            <a:r>
              <a:rPr lang="tr-TR" sz="5100" dirty="0"/>
              <a:t>: Yazı Biçimi</a:t>
            </a:r>
          </a:p>
          <a:p>
            <a:pPr marL="0" indent="0">
              <a:buNone/>
            </a:pPr>
            <a:endParaRPr lang="tr-TR" dirty="0"/>
          </a:p>
          <a:p>
            <a:pPr marL="0" indent="0">
              <a:buNone/>
            </a:pPr>
            <a:r>
              <a:rPr lang="tr-TR" dirty="0"/>
              <a:t>Yazının biçiminde bazı değişiklikler yapmamızı sağlar. Örneğin tarayıcı varsayılanında sürekli A elementlerindeki altı çizgili dekorasyonu kaldırmak için aşağıdaki yazılabilir.</a:t>
            </a:r>
          </a:p>
          <a:p>
            <a:pPr marL="0" indent="0">
              <a:buNone/>
            </a:pPr>
            <a:endParaRPr lang="tr-TR" dirty="0"/>
          </a:p>
          <a:p>
            <a:pPr marL="0" indent="0">
              <a:buNone/>
            </a:pPr>
            <a:r>
              <a:rPr lang="tr-TR" dirty="0"/>
              <a:t>      a { </a:t>
            </a:r>
            <a:r>
              <a:rPr lang="tr-TR" dirty="0" err="1"/>
              <a:t>text-decoration</a:t>
            </a:r>
            <a:r>
              <a:rPr lang="tr-TR" dirty="0"/>
              <a:t>: </a:t>
            </a:r>
            <a:r>
              <a:rPr lang="tr-TR" dirty="0" err="1"/>
              <a:t>none</a:t>
            </a:r>
            <a:r>
              <a:rPr lang="tr-TR" dirty="0"/>
              <a:t>; }</a:t>
            </a:r>
          </a:p>
          <a:p>
            <a:pPr marL="0" indent="0">
              <a:buNone/>
            </a:pPr>
            <a:r>
              <a:rPr lang="tr-TR" dirty="0"/>
              <a:t>   </a:t>
            </a:r>
          </a:p>
          <a:p>
            <a:pPr marL="0" indent="0">
              <a:buNone/>
            </a:pPr>
            <a:endParaRPr lang="tr-TR" dirty="0"/>
          </a:p>
          <a:p>
            <a:pPr marL="0" indent="0">
              <a:buNone/>
            </a:pPr>
            <a:r>
              <a:rPr lang="tr-TR" sz="5100" dirty="0" err="1"/>
              <a:t>text-transform</a:t>
            </a:r>
            <a:r>
              <a:rPr lang="tr-TR" sz="5100" dirty="0"/>
              <a:t>: Yazıda Değişiklik Yap</a:t>
            </a:r>
          </a:p>
          <a:p>
            <a:pPr marL="0" indent="0">
              <a:buNone/>
            </a:pPr>
            <a:endParaRPr lang="tr-TR" dirty="0"/>
          </a:p>
          <a:p>
            <a:pPr marL="0" indent="0">
              <a:buNone/>
            </a:pPr>
            <a:r>
              <a:rPr lang="tr-TR" dirty="0"/>
              <a:t>Yazılan bir yazıyı otomatik olarak tüm harflerini büyük harfle yazmayı ya da tamamını küçük harfle yazmayı sağlar.</a:t>
            </a:r>
          </a:p>
          <a:p>
            <a:pPr marL="0" indent="0">
              <a:buNone/>
            </a:pPr>
            <a:endParaRPr lang="tr-TR" dirty="0"/>
          </a:p>
          <a:p>
            <a:pPr marL="0" indent="0">
              <a:buNone/>
            </a:pPr>
            <a:r>
              <a:rPr lang="tr-TR" dirty="0" err="1"/>
              <a:t>uppercase</a:t>
            </a:r>
            <a:r>
              <a:rPr lang="tr-TR" dirty="0"/>
              <a:t> : tüm harfleri büyük harf yap</a:t>
            </a:r>
          </a:p>
          <a:p>
            <a:pPr marL="0" indent="0">
              <a:buNone/>
            </a:pPr>
            <a:r>
              <a:rPr lang="tr-TR" dirty="0" err="1"/>
              <a:t>lowercase</a:t>
            </a:r>
            <a:r>
              <a:rPr lang="tr-TR" dirty="0"/>
              <a:t> : tüm harfleri küçük harf yap</a:t>
            </a:r>
          </a:p>
          <a:p>
            <a:pPr marL="0" indent="0">
              <a:buNone/>
            </a:pPr>
            <a:endParaRPr lang="tr-TR" dirty="0"/>
          </a:p>
          <a:p>
            <a:pPr marL="0" indent="0">
              <a:buNone/>
            </a:pPr>
            <a:r>
              <a:rPr lang="tr-TR" dirty="0"/>
              <a:t>      h1 { </a:t>
            </a:r>
            <a:r>
              <a:rPr lang="tr-TR" dirty="0" err="1"/>
              <a:t>text-transform</a:t>
            </a:r>
            <a:r>
              <a:rPr lang="tr-TR" dirty="0"/>
              <a:t>: </a:t>
            </a:r>
            <a:r>
              <a:rPr lang="tr-TR" dirty="0" err="1"/>
              <a:t>upperline</a:t>
            </a:r>
            <a:r>
              <a:rPr lang="tr-TR" dirty="0"/>
              <a:t>; }</a:t>
            </a:r>
          </a:p>
          <a:p>
            <a:pPr marL="0" indent="0">
              <a:buNone/>
            </a:pPr>
            <a:endParaRPr lang="tr-TR" dirty="0"/>
          </a:p>
        </p:txBody>
      </p:sp>
    </p:spTree>
    <p:extLst>
      <p:ext uri="{BB962C8B-B14F-4D97-AF65-F5344CB8AC3E}">
        <p14:creationId xmlns:p14="http://schemas.microsoft.com/office/powerpoint/2010/main" val="240180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07571"/>
            <a:ext cx="10515600" cy="5869392"/>
          </a:xfrm>
        </p:spPr>
        <p:txBody>
          <a:bodyPr>
            <a:normAutofit fontScale="62500" lnSpcReduction="20000"/>
          </a:bodyPr>
          <a:lstStyle/>
          <a:p>
            <a:pPr marL="0" indent="0">
              <a:buNone/>
            </a:pPr>
            <a:r>
              <a:rPr lang="tr-TR" sz="4400" dirty="0" err="1"/>
              <a:t>text-indent</a:t>
            </a:r>
            <a:r>
              <a:rPr lang="tr-TR" sz="4400" dirty="0"/>
              <a:t>: Soldan Boşluk</a:t>
            </a:r>
          </a:p>
          <a:p>
            <a:pPr marL="0" indent="0">
              <a:buNone/>
            </a:pPr>
            <a:endParaRPr lang="tr-TR" sz="1500" dirty="0"/>
          </a:p>
          <a:p>
            <a:pPr marL="0" indent="0">
              <a:buNone/>
            </a:pPr>
            <a:r>
              <a:rPr lang="tr-TR" dirty="0"/>
              <a:t>Bir yazının başında belirtilen büyüklükte boşluk bırakmanızı sağlar. Özellikle paragraflar için kullanılır.</a:t>
            </a:r>
          </a:p>
          <a:p>
            <a:pPr marL="0" indent="0">
              <a:buNone/>
            </a:pPr>
            <a:endParaRPr lang="tr-TR" sz="1500" dirty="0"/>
          </a:p>
          <a:p>
            <a:pPr marL="0" indent="0">
              <a:buNone/>
            </a:pPr>
            <a:endParaRPr lang="tr-TR" sz="1500" dirty="0"/>
          </a:p>
          <a:p>
            <a:pPr marL="0" indent="0">
              <a:buNone/>
            </a:pPr>
            <a:r>
              <a:rPr lang="tr-TR" dirty="0"/>
              <a:t>      /* 50 piksel ilk satırda boşluk bırakılacak */</a:t>
            </a:r>
          </a:p>
          <a:p>
            <a:pPr marL="0" indent="0">
              <a:buNone/>
            </a:pPr>
            <a:r>
              <a:rPr lang="tr-TR" dirty="0"/>
              <a:t>      p { </a:t>
            </a:r>
            <a:r>
              <a:rPr lang="tr-TR" dirty="0" err="1"/>
              <a:t>text-indent</a:t>
            </a:r>
            <a:r>
              <a:rPr lang="tr-TR" dirty="0"/>
              <a:t>: 50px; }</a:t>
            </a:r>
          </a:p>
          <a:p>
            <a:pPr marL="0" indent="0">
              <a:buNone/>
            </a:pPr>
            <a:r>
              <a:rPr lang="tr-TR" dirty="0"/>
              <a:t>   </a:t>
            </a:r>
          </a:p>
          <a:p>
            <a:pPr marL="0" indent="0">
              <a:buNone/>
            </a:pPr>
            <a:endParaRPr lang="tr-TR" dirty="0"/>
          </a:p>
          <a:p>
            <a:pPr marL="0" indent="0">
              <a:buNone/>
            </a:pPr>
            <a:r>
              <a:rPr lang="tr-TR" dirty="0"/>
              <a:t>NOT: Piksel (</a:t>
            </a:r>
            <a:r>
              <a:rPr lang="tr-TR" dirty="0" err="1"/>
              <a:t>px</a:t>
            </a:r>
            <a:r>
              <a:rPr lang="tr-TR" dirty="0"/>
              <a:t>), inç (in), punto (</a:t>
            </a:r>
            <a:r>
              <a:rPr lang="tr-TR" dirty="0" err="1"/>
              <a:t>pt</a:t>
            </a:r>
            <a:r>
              <a:rPr lang="tr-TR" dirty="0"/>
              <a:t>), santim (cm), yüzde (%) gibi stillerin sonuna eklenen ölçüler her zaman sayıya bitişik yazılır. 50px doğru ancak 50 </a:t>
            </a:r>
            <a:r>
              <a:rPr lang="tr-TR" dirty="0" err="1"/>
              <a:t>px</a:t>
            </a:r>
            <a:r>
              <a:rPr lang="tr-TR" dirty="0"/>
              <a:t> yanlış.</a:t>
            </a:r>
          </a:p>
          <a:p>
            <a:pPr marL="0" indent="0">
              <a:buNone/>
            </a:pPr>
            <a:endParaRPr lang="tr-TR" dirty="0"/>
          </a:p>
          <a:p>
            <a:pPr marL="0" indent="0">
              <a:buNone/>
            </a:pPr>
            <a:r>
              <a:rPr lang="tr-TR" sz="4400" dirty="0"/>
              <a:t>Diğer Yazı Şekillendirme Komutları</a:t>
            </a:r>
          </a:p>
          <a:p>
            <a:pPr marL="0" indent="0">
              <a:buNone/>
            </a:pPr>
            <a:endParaRPr lang="tr-TR" dirty="0"/>
          </a:p>
          <a:p>
            <a:pPr marL="0" indent="0">
              <a:buNone/>
            </a:pPr>
            <a:r>
              <a:rPr lang="tr-TR" dirty="0" err="1"/>
              <a:t>line-height</a:t>
            </a:r>
            <a:r>
              <a:rPr lang="tr-TR" dirty="0"/>
              <a:t>: Satır yüksekliğini belirtmemizi sağlar.</a:t>
            </a:r>
          </a:p>
          <a:p>
            <a:pPr marL="0" indent="0">
              <a:buNone/>
            </a:pPr>
            <a:endParaRPr lang="tr-TR" dirty="0"/>
          </a:p>
          <a:p>
            <a:pPr marL="0" indent="0">
              <a:buNone/>
            </a:pPr>
            <a:r>
              <a:rPr lang="tr-TR" dirty="0" err="1"/>
              <a:t>letter-spacing</a:t>
            </a:r>
            <a:r>
              <a:rPr lang="tr-TR" dirty="0"/>
              <a:t>: Harfler arasında belirtilen değerde boşluk koyar.</a:t>
            </a:r>
          </a:p>
          <a:p>
            <a:pPr marL="0" indent="0">
              <a:buNone/>
            </a:pPr>
            <a:endParaRPr lang="tr-TR" dirty="0"/>
          </a:p>
          <a:p>
            <a:pPr marL="0" indent="0">
              <a:buNone/>
            </a:pPr>
            <a:r>
              <a:rPr lang="tr-TR" dirty="0" err="1"/>
              <a:t>word-spacing</a:t>
            </a:r>
            <a:r>
              <a:rPr lang="tr-TR" dirty="0"/>
              <a:t>: Kelimeler arasında belirtilen değerde boşluk koyar.</a:t>
            </a:r>
          </a:p>
        </p:txBody>
      </p:sp>
    </p:spTree>
    <p:extLst>
      <p:ext uri="{BB962C8B-B14F-4D97-AF65-F5344CB8AC3E}">
        <p14:creationId xmlns:p14="http://schemas.microsoft.com/office/powerpoint/2010/main" val="291924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32155"/>
          </a:xfrm>
        </p:spPr>
        <p:txBody>
          <a:bodyPr/>
          <a:lstStyle/>
          <a:p>
            <a:r>
              <a:rPr lang="tr-TR" dirty="0"/>
              <a:t>CSS Yazı Tipleri</a:t>
            </a:r>
          </a:p>
        </p:txBody>
      </p:sp>
      <p:sp>
        <p:nvSpPr>
          <p:cNvPr id="3" name="İçerik Yer Tutucusu 2"/>
          <p:cNvSpPr>
            <a:spLocks noGrp="1"/>
          </p:cNvSpPr>
          <p:nvPr>
            <p:ph idx="1"/>
          </p:nvPr>
        </p:nvSpPr>
        <p:spPr>
          <a:xfrm>
            <a:off x="838200" y="1221972"/>
            <a:ext cx="10515600" cy="4954992"/>
          </a:xfrm>
        </p:spPr>
        <p:txBody>
          <a:bodyPr/>
          <a:lstStyle/>
          <a:p>
            <a:pPr marL="0" indent="0">
              <a:buNone/>
            </a:pPr>
            <a:r>
              <a:rPr lang="tr-TR" dirty="0"/>
              <a:t>Bu sayfada HTML sayfanızda kullandığınız yazıların yazı tipi özelliklerini nasıl değiştirebileceğiniz hakkında bilgi verilecektir.</a:t>
            </a:r>
          </a:p>
          <a:p>
            <a:pPr marL="0" indent="0">
              <a:buNone/>
            </a:pPr>
            <a:endParaRPr lang="tr-TR" dirty="0"/>
          </a:p>
          <a:p>
            <a:pPr marL="0" indent="0">
              <a:buNone/>
            </a:pPr>
            <a:r>
              <a:rPr lang="tr-TR" dirty="0"/>
              <a:t>Yazı tiplerini biçimlendirirken en sık kullandığımız komutlar:</a:t>
            </a:r>
          </a:p>
          <a:p>
            <a:pPr marL="0" indent="0">
              <a:buNone/>
            </a:pPr>
            <a:endParaRPr lang="tr-TR" dirty="0"/>
          </a:p>
          <a:p>
            <a:pPr marL="0" indent="0">
              <a:buNone/>
            </a:pPr>
            <a:r>
              <a:rPr lang="tr-TR" dirty="0"/>
              <a:t>font-</a:t>
            </a:r>
            <a:r>
              <a:rPr lang="tr-TR" dirty="0" err="1"/>
              <a:t>family</a:t>
            </a:r>
            <a:endParaRPr lang="tr-TR" dirty="0"/>
          </a:p>
          <a:p>
            <a:pPr marL="0" indent="0">
              <a:buNone/>
            </a:pPr>
            <a:r>
              <a:rPr lang="tr-TR" dirty="0"/>
              <a:t>font-size</a:t>
            </a:r>
          </a:p>
          <a:p>
            <a:pPr marL="0" indent="0">
              <a:buNone/>
            </a:pPr>
            <a:r>
              <a:rPr lang="tr-TR" dirty="0"/>
              <a:t>font-</a:t>
            </a:r>
            <a:r>
              <a:rPr lang="tr-TR" dirty="0" err="1"/>
              <a:t>style</a:t>
            </a:r>
            <a:endParaRPr lang="tr-TR" dirty="0"/>
          </a:p>
          <a:p>
            <a:pPr marL="0" indent="0">
              <a:buNone/>
            </a:pPr>
            <a:r>
              <a:rPr lang="tr-TR" dirty="0"/>
              <a:t>font-</a:t>
            </a:r>
            <a:r>
              <a:rPr lang="tr-TR" dirty="0" err="1"/>
              <a:t>weight</a:t>
            </a:r>
            <a:endParaRPr lang="tr-TR" dirty="0"/>
          </a:p>
        </p:txBody>
      </p:sp>
    </p:spTree>
    <p:extLst>
      <p:ext uri="{BB962C8B-B14F-4D97-AF65-F5344CB8AC3E}">
        <p14:creationId xmlns:p14="http://schemas.microsoft.com/office/powerpoint/2010/main" val="2040993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15884"/>
            <a:ext cx="10515600" cy="6251171"/>
          </a:xfrm>
        </p:spPr>
        <p:txBody>
          <a:bodyPr>
            <a:normAutofit fontScale="85000" lnSpcReduction="20000"/>
          </a:bodyPr>
          <a:lstStyle/>
          <a:p>
            <a:pPr marL="0" indent="0">
              <a:buNone/>
            </a:pPr>
            <a:r>
              <a:rPr lang="tr-TR" sz="3600" dirty="0"/>
              <a:t>font-</a:t>
            </a:r>
            <a:r>
              <a:rPr lang="tr-TR" sz="3600" dirty="0" err="1"/>
              <a:t>family</a:t>
            </a:r>
            <a:r>
              <a:rPr lang="tr-TR" sz="3600" dirty="0"/>
              <a:t>: Yazı Tipi Belirlemek</a:t>
            </a:r>
          </a:p>
          <a:p>
            <a:pPr marL="0" indent="0">
              <a:buNone/>
            </a:pPr>
            <a:endParaRPr lang="tr-TR" dirty="0"/>
          </a:p>
          <a:p>
            <a:pPr marL="0" indent="0">
              <a:buNone/>
            </a:pPr>
            <a:r>
              <a:rPr lang="tr-TR" dirty="0"/>
              <a:t>Yazı tipleri klasörümüzü açtığımızda birçok yazı tipi görürüz. Bunları HTML sayfamızda kullanmak için adını belirtmemiz gerekir. İşte bu kod yazı tipi seçmemizde bize yardımcı olacaktır.</a:t>
            </a:r>
          </a:p>
          <a:p>
            <a:pPr marL="0" indent="0">
              <a:buNone/>
            </a:pPr>
            <a:endParaRPr lang="tr-TR" dirty="0"/>
          </a:p>
          <a:p>
            <a:pPr marL="0" indent="0">
              <a:buNone/>
            </a:pPr>
            <a:r>
              <a:rPr lang="tr-TR" dirty="0"/>
              <a:t>      h1 { font-</a:t>
            </a:r>
            <a:r>
              <a:rPr lang="tr-TR" dirty="0" err="1"/>
              <a:t>family</a:t>
            </a:r>
            <a:r>
              <a:rPr lang="tr-TR" dirty="0"/>
              <a:t>: Times New Roman; }</a:t>
            </a:r>
          </a:p>
          <a:p>
            <a:pPr marL="0" indent="0">
              <a:buNone/>
            </a:pPr>
            <a:endParaRPr lang="tr-TR" dirty="0"/>
          </a:p>
          <a:p>
            <a:pPr marL="0" indent="0">
              <a:buNone/>
            </a:pPr>
            <a:r>
              <a:rPr lang="tr-TR" dirty="0"/>
              <a:t>      p { font-</a:t>
            </a:r>
            <a:r>
              <a:rPr lang="tr-TR" dirty="0" err="1"/>
              <a:t>family</a:t>
            </a:r>
            <a:r>
              <a:rPr lang="tr-TR" dirty="0"/>
              <a:t>: Times New Roman, </a:t>
            </a:r>
            <a:r>
              <a:rPr lang="tr-TR" dirty="0" err="1"/>
              <a:t>Arial</a:t>
            </a:r>
            <a:r>
              <a:rPr lang="tr-TR" dirty="0"/>
              <a:t>, </a:t>
            </a:r>
            <a:r>
              <a:rPr lang="tr-TR" dirty="0" err="1"/>
              <a:t>Helvatica</a:t>
            </a:r>
            <a:r>
              <a:rPr lang="tr-TR" dirty="0"/>
              <a:t>; }</a:t>
            </a:r>
          </a:p>
          <a:p>
            <a:pPr marL="0" indent="0">
              <a:buNone/>
            </a:pPr>
            <a:endParaRPr lang="tr-TR" dirty="0"/>
          </a:p>
          <a:p>
            <a:pPr marL="0" indent="0">
              <a:buNone/>
            </a:pPr>
            <a:r>
              <a:rPr lang="tr-TR" dirty="0"/>
              <a:t>      a { font-</a:t>
            </a:r>
            <a:r>
              <a:rPr lang="tr-TR" dirty="0" err="1"/>
              <a:t>family</a:t>
            </a:r>
            <a:r>
              <a:rPr lang="tr-TR" dirty="0"/>
              <a:t>: </a:t>
            </a:r>
            <a:r>
              <a:rPr lang="tr-TR" dirty="0" err="1"/>
              <a:t>Sans-serif</a:t>
            </a:r>
            <a:r>
              <a:rPr lang="tr-TR" dirty="0"/>
              <a:t>; }</a:t>
            </a:r>
          </a:p>
          <a:p>
            <a:pPr marL="0" indent="0">
              <a:buNone/>
            </a:pPr>
            <a:r>
              <a:rPr lang="tr-TR" dirty="0"/>
              <a:t>   </a:t>
            </a:r>
          </a:p>
          <a:p>
            <a:pPr marL="0" indent="0">
              <a:buNone/>
            </a:pPr>
            <a:endParaRPr lang="tr-TR" dirty="0"/>
          </a:p>
          <a:p>
            <a:pPr marL="0" indent="0">
              <a:buNone/>
            </a:pPr>
            <a:r>
              <a:rPr lang="tr-TR" dirty="0"/>
              <a:t>Yukarıdaki birinci örnekte sadece tek yazı tipi adı belirttik (Times New Roman), ancak bir sonrakinde aralarına virgül koyarak daha fazla belirttik. Bu tarz kullanımlarda öncelikle dikkate alınan ilk verdiğimiz yazı tipi olacaktır. Eğer verdiğimiz yazı tipi o kullanıcıda yoksa bir sonraki ile görüntülenecektir.</a:t>
            </a:r>
          </a:p>
        </p:txBody>
      </p:sp>
    </p:spTree>
    <p:extLst>
      <p:ext uri="{BB962C8B-B14F-4D97-AF65-F5344CB8AC3E}">
        <p14:creationId xmlns:p14="http://schemas.microsoft.com/office/powerpoint/2010/main" val="1400735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21326" y="224444"/>
            <a:ext cx="10515600" cy="6434051"/>
          </a:xfrm>
        </p:spPr>
        <p:txBody>
          <a:bodyPr>
            <a:normAutofit fontScale="55000" lnSpcReduction="20000"/>
          </a:bodyPr>
          <a:lstStyle/>
          <a:p>
            <a:pPr marL="0" indent="0">
              <a:buNone/>
            </a:pPr>
            <a:r>
              <a:rPr lang="tr-TR" sz="4400" dirty="0"/>
              <a:t>font-size: Yazının Büyüklüğü (Puntosu)</a:t>
            </a:r>
          </a:p>
          <a:p>
            <a:pPr marL="0" indent="0">
              <a:buNone/>
            </a:pPr>
            <a:r>
              <a:rPr lang="tr-TR" dirty="0"/>
              <a:t>Yazı büyüklüğünü font-size ile belirtiriz. Ölçü birimi olarak aşağıdakileri kullanabiliriz:</a:t>
            </a:r>
          </a:p>
          <a:p>
            <a:pPr marL="0" indent="0">
              <a:buNone/>
            </a:pPr>
            <a:r>
              <a:rPr lang="tr-TR" dirty="0"/>
              <a:t>% : yüzde olarak belirtmek</a:t>
            </a:r>
          </a:p>
          <a:p>
            <a:pPr marL="0" indent="0">
              <a:buNone/>
            </a:pPr>
            <a:r>
              <a:rPr lang="tr-TR" dirty="0"/>
              <a:t>in : inç olarak belirtmek</a:t>
            </a:r>
          </a:p>
          <a:p>
            <a:pPr marL="0" indent="0">
              <a:buNone/>
            </a:pPr>
            <a:r>
              <a:rPr lang="tr-TR" dirty="0"/>
              <a:t>cm : santim olarak belirtmek</a:t>
            </a:r>
          </a:p>
          <a:p>
            <a:pPr marL="0" indent="0">
              <a:buNone/>
            </a:pPr>
            <a:r>
              <a:rPr lang="tr-TR" dirty="0"/>
              <a:t>mm : milimetre olarak belirtmek</a:t>
            </a:r>
          </a:p>
          <a:p>
            <a:pPr marL="0" indent="0">
              <a:buNone/>
            </a:pPr>
            <a:r>
              <a:rPr lang="tr-TR" dirty="0"/>
              <a:t>em : varsayılan yazı büyüklüğüne göre oranlamak</a:t>
            </a:r>
          </a:p>
          <a:p>
            <a:pPr marL="0" indent="0">
              <a:buNone/>
            </a:pPr>
            <a:r>
              <a:rPr lang="tr-TR" dirty="0" err="1"/>
              <a:t>pt</a:t>
            </a:r>
            <a:r>
              <a:rPr lang="tr-TR" dirty="0"/>
              <a:t> : punto olarak belirtmek</a:t>
            </a:r>
          </a:p>
          <a:p>
            <a:pPr marL="0" indent="0">
              <a:buNone/>
            </a:pPr>
            <a:r>
              <a:rPr lang="tr-TR" dirty="0" err="1"/>
              <a:t>px</a:t>
            </a:r>
            <a:r>
              <a:rPr lang="tr-TR" dirty="0"/>
              <a:t> : piksel olarak belirtmek</a:t>
            </a:r>
          </a:p>
          <a:p>
            <a:pPr marL="0" indent="0">
              <a:buNone/>
            </a:pPr>
            <a:r>
              <a:rPr lang="tr-TR" dirty="0"/>
              <a:t>Örneğin yazımızın 12 punto olması için yazmamız gereken komut:</a:t>
            </a:r>
          </a:p>
          <a:p>
            <a:pPr marL="0" indent="0">
              <a:buNone/>
            </a:pPr>
            <a:r>
              <a:rPr lang="tr-TR" dirty="0"/>
              <a:t>      h2 { font-size: 12pt; }</a:t>
            </a:r>
          </a:p>
          <a:p>
            <a:pPr marL="0" indent="0">
              <a:buNone/>
            </a:pPr>
            <a:endParaRPr lang="tr-TR" dirty="0"/>
          </a:p>
          <a:p>
            <a:pPr marL="0" indent="0">
              <a:buNone/>
            </a:pPr>
            <a:r>
              <a:rPr lang="tr-TR" dirty="0"/>
              <a:t>   14 piksellik bir yüksekliğe sahip yazı istiyorsak:</a:t>
            </a:r>
          </a:p>
          <a:p>
            <a:pPr marL="0" indent="0">
              <a:buNone/>
            </a:pPr>
            <a:r>
              <a:rPr lang="tr-TR" dirty="0"/>
              <a:t>      h2 { font-size: 14px; }</a:t>
            </a:r>
          </a:p>
          <a:p>
            <a:pPr marL="0" indent="0">
              <a:buNone/>
            </a:pPr>
            <a:r>
              <a:rPr lang="tr-TR" dirty="0"/>
              <a:t>   </a:t>
            </a:r>
          </a:p>
          <a:p>
            <a:pPr marL="0" indent="0">
              <a:buNone/>
            </a:pPr>
            <a:r>
              <a:rPr lang="tr-TR" dirty="0"/>
              <a:t>Varsayılan yazı tipinin %150 fazlasını EM ile belirtirsek:</a:t>
            </a:r>
          </a:p>
          <a:p>
            <a:pPr marL="0" indent="0">
              <a:buNone/>
            </a:pPr>
            <a:r>
              <a:rPr lang="tr-TR" dirty="0"/>
              <a:t>      h2 { font-size: 1.5em; }</a:t>
            </a:r>
          </a:p>
          <a:p>
            <a:pPr marL="0" indent="0">
              <a:buNone/>
            </a:pPr>
            <a:r>
              <a:rPr lang="tr-TR" dirty="0"/>
              <a:t>  </a:t>
            </a:r>
          </a:p>
          <a:p>
            <a:pPr marL="0" indent="0">
              <a:buNone/>
            </a:pPr>
            <a:r>
              <a:rPr lang="tr-TR" dirty="0"/>
              <a:t>Yukarıdaki örneği yüzde ile ifade etmek isteseydik:</a:t>
            </a:r>
          </a:p>
          <a:p>
            <a:pPr marL="0" indent="0">
              <a:buNone/>
            </a:pPr>
            <a:r>
              <a:rPr lang="tr-TR" dirty="0"/>
              <a:t>      h2 { font-size: 150%; }</a:t>
            </a:r>
          </a:p>
        </p:txBody>
      </p:sp>
    </p:spTree>
    <p:extLst>
      <p:ext uri="{BB962C8B-B14F-4D97-AF65-F5344CB8AC3E}">
        <p14:creationId xmlns:p14="http://schemas.microsoft.com/office/powerpoint/2010/main" val="4018369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24444"/>
            <a:ext cx="10515600" cy="6367549"/>
          </a:xfrm>
        </p:spPr>
        <p:txBody>
          <a:bodyPr>
            <a:normAutofit fontScale="85000" lnSpcReduction="20000"/>
          </a:bodyPr>
          <a:lstStyle/>
          <a:p>
            <a:pPr marL="0" indent="0">
              <a:buNone/>
            </a:pPr>
            <a:r>
              <a:rPr lang="tr-TR" sz="3900" dirty="0"/>
              <a:t>font-</a:t>
            </a:r>
            <a:r>
              <a:rPr lang="tr-TR" sz="3900" dirty="0" err="1"/>
              <a:t>style</a:t>
            </a:r>
            <a:r>
              <a:rPr lang="tr-TR" sz="3900" dirty="0"/>
              <a:t>: İtalik (Sağa Yatık) Yazmak</a:t>
            </a:r>
          </a:p>
          <a:p>
            <a:pPr marL="0" indent="0">
              <a:buNone/>
            </a:pPr>
            <a:r>
              <a:rPr lang="tr-TR" dirty="0"/>
              <a:t>Yazımızın sağa yatık (</a:t>
            </a:r>
            <a:r>
              <a:rPr lang="tr-TR" dirty="0" err="1"/>
              <a:t>italic</a:t>
            </a:r>
            <a:r>
              <a:rPr lang="tr-TR" dirty="0"/>
              <a:t>) olması için aşağıdaki kodu kullanabiliriz.</a:t>
            </a:r>
          </a:p>
          <a:p>
            <a:pPr marL="0" indent="0">
              <a:buNone/>
            </a:pPr>
            <a:r>
              <a:rPr lang="tr-TR" dirty="0"/>
              <a:t>      h2 { font-</a:t>
            </a:r>
            <a:r>
              <a:rPr lang="tr-TR" dirty="0" err="1"/>
              <a:t>style</a:t>
            </a:r>
            <a:r>
              <a:rPr lang="tr-TR" dirty="0"/>
              <a:t>: </a:t>
            </a:r>
            <a:r>
              <a:rPr lang="tr-TR" dirty="0" err="1"/>
              <a:t>italic</a:t>
            </a:r>
            <a:r>
              <a:rPr lang="tr-TR" dirty="0"/>
              <a:t>; }</a:t>
            </a:r>
          </a:p>
          <a:p>
            <a:pPr marL="0" indent="0">
              <a:buNone/>
            </a:pPr>
            <a:r>
              <a:rPr lang="tr-TR" dirty="0"/>
              <a:t>  </a:t>
            </a:r>
          </a:p>
          <a:p>
            <a:pPr marL="0" indent="0">
              <a:buNone/>
            </a:pPr>
            <a:r>
              <a:rPr lang="tr-TR" dirty="0"/>
              <a:t>Eğer italik bir yazıyı iptal edeceksek aşağıdaki kodu yazmalıyız:</a:t>
            </a:r>
          </a:p>
          <a:p>
            <a:pPr marL="0" indent="0">
              <a:buNone/>
            </a:pPr>
            <a:r>
              <a:rPr lang="tr-TR" dirty="0"/>
              <a:t>      h2 { font-</a:t>
            </a:r>
            <a:r>
              <a:rPr lang="tr-TR" dirty="0" err="1"/>
              <a:t>style</a:t>
            </a:r>
            <a:r>
              <a:rPr lang="tr-TR" dirty="0"/>
              <a:t>: normal; }</a:t>
            </a:r>
          </a:p>
          <a:p>
            <a:pPr marL="0" indent="0">
              <a:buNone/>
            </a:pPr>
            <a:r>
              <a:rPr lang="tr-TR" dirty="0"/>
              <a:t>   </a:t>
            </a:r>
          </a:p>
          <a:p>
            <a:pPr marL="0" indent="0">
              <a:buNone/>
            </a:pPr>
            <a:r>
              <a:rPr lang="tr-TR" sz="3900" dirty="0"/>
              <a:t>font-</a:t>
            </a:r>
            <a:r>
              <a:rPr lang="tr-TR" sz="3900" dirty="0" err="1"/>
              <a:t>weight</a:t>
            </a:r>
            <a:r>
              <a:rPr lang="tr-TR" sz="3900" dirty="0"/>
              <a:t>: Kalın Yazmak</a:t>
            </a:r>
          </a:p>
          <a:p>
            <a:pPr marL="0" indent="0">
              <a:buNone/>
            </a:pPr>
            <a:endParaRPr lang="tr-TR" dirty="0"/>
          </a:p>
          <a:p>
            <a:pPr marL="0" indent="0">
              <a:buNone/>
            </a:pPr>
            <a:r>
              <a:rPr lang="tr-TR" dirty="0"/>
              <a:t>Yazımızın kalın (</a:t>
            </a:r>
            <a:r>
              <a:rPr lang="tr-TR" dirty="0" err="1"/>
              <a:t>bold</a:t>
            </a:r>
            <a:r>
              <a:rPr lang="tr-TR" dirty="0"/>
              <a:t>) olmasını istiyorsak aşağıdaki kodu kullanmalıyız.</a:t>
            </a:r>
          </a:p>
          <a:p>
            <a:pPr marL="0" indent="0">
              <a:buNone/>
            </a:pPr>
            <a:r>
              <a:rPr lang="tr-TR" dirty="0"/>
              <a:t>      h2 { font-</a:t>
            </a:r>
            <a:r>
              <a:rPr lang="tr-TR" dirty="0" err="1"/>
              <a:t>weight</a:t>
            </a:r>
            <a:r>
              <a:rPr lang="tr-TR" dirty="0"/>
              <a:t>: </a:t>
            </a:r>
            <a:r>
              <a:rPr lang="tr-TR" dirty="0" err="1"/>
              <a:t>bold</a:t>
            </a:r>
            <a:r>
              <a:rPr lang="tr-TR" dirty="0"/>
              <a:t>; }</a:t>
            </a:r>
          </a:p>
          <a:p>
            <a:pPr marL="0" indent="0">
              <a:buNone/>
            </a:pPr>
            <a:r>
              <a:rPr lang="tr-TR" dirty="0"/>
              <a:t>  </a:t>
            </a:r>
          </a:p>
          <a:p>
            <a:pPr marL="0" indent="0">
              <a:buNone/>
            </a:pPr>
            <a:r>
              <a:rPr lang="tr-TR" dirty="0"/>
              <a:t>Eğer kalın bir yazıyı normal haline dönüştüreceksek aşağıdaki kodu yazmalıyız:</a:t>
            </a:r>
          </a:p>
          <a:p>
            <a:pPr marL="0" indent="0">
              <a:buNone/>
            </a:pPr>
            <a:endParaRPr lang="tr-TR" dirty="0"/>
          </a:p>
          <a:p>
            <a:pPr marL="0" indent="0">
              <a:buNone/>
            </a:pPr>
            <a:r>
              <a:rPr lang="tr-TR" dirty="0"/>
              <a:t>      h2 { font-</a:t>
            </a:r>
            <a:r>
              <a:rPr lang="tr-TR" dirty="0" err="1"/>
              <a:t>weight</a:t>
            </a:r>
            <a:r>
              <a:rPr lang="tr-TR" dirty="0"/>
              <a:t>: normal; }</a:t>
            </a:r>
          </a:p>
          <a:p>
            <a:pPr marL="0" indent="0">
              <a:buNone/>
            </a:pPr>
            <a:endParaRPr lang="tr-TR" dirty="0"/>
          </a:p>
        </p:txBody>
      </p:sp>
    </p:spTree>
    <p:extLst>
      <p:ext uri="{BB962C8B-B14F-4D97-AF65-F5344CB8AC3E}">
        <p14:creationId xmlns:p14="http://schemas.microsoft.com/office/powerpoint/2010/main" val="2023458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8996"/>
            <a:ext cx="10515600" cy="657340"/>
          </a:xfrm>
        </p:spPr>
        <p:txBody>
          <a:bodyPr>
            <a:normAutofit fontScale="90000"/>
          </a:bodyPr>
          <a:lstStyle/>
          <a:p>
            <a:r>
              <a:rPr lang="tr-TR" dirty="0"/>
              <a:t>CSS Bağlantılar</a:t>
            </a:r>
          </a:p>
        </p:txBody>
      </p:sp>
      <p:sp>
        <p:nvSpPr>
          <p:cNvPr id="3" name="İçerik Yer Tutucusu 2"/>
          <p:cNvSpPr>
            <a:spLocks noGrp="1"/>
          </p:cNvSpPr>
          <p:nvPr>
            <p:ph idx="1"/>
          </p:nvPr>
        </p:nvSpPr>
        <p:spPr>
          <a:xfrm>
            <a:off x="838200" y="806336"/>
            <a:ext cx="10515600" cy="5710842"/>
          </a:xfrm>
        </p:spPr>
        <p:txBody>
          <a:bodyPr>
            <a:normAutofit fontScale="55000" lnSpcReduction="20000"/>
          </a:bodyPr>
          <a:lstStyle/>
          <a:p>
            <a:pPr marL="0" indent="0">
              <a:buNone/>
            </a:pPr>
            <a:r>
              <a:rPr lang="tr-TR" dirty="0"/>
              <a:t>Sitenizdeki bağlantıları CSS kullanarak şekillendirmek için bazı özel eklerden faydalanılır.</a:t>
            </a:r>
          </a:p>
          <a:p>
            <a:pPr marL="0" indent="0">
              <a:buNone/>
            </a:pPr>
            <a:endParaRPr lang="tr-TR" dirty="0"/>
          </a:p>
          <a:p>
            <a:pPr marL="0" indent="0">
              <a:buNone/>
            </a:pPr>
            <a:r>
              <a:rPr lang="tr-TR" dirty="0"/>
              <a:t>Bir bağlantı dört farklı şekilde </a:t>
            </a:r>
            <a:r>
              <a:rPr lang="tr-TR" dirty="0" err="1"/>
              <a:t>stillendirilebilir</a:t>
            </a:r>
            <a:r>
              <a:rPr lang="tr-TR" dirty="0"/>
              <a:t>. Bunlar:</a:t>
            </a:r>
          </a:p>
          <a:p>
            <a:pPr marL="0" indent="0">
              <a:buNone/>
            </a:pPr>
            <a:endParaRPr lang="tr-TR" dirty="0"/>
          </a:p>
          <a:p>
            <a:pPr marL="0" indent="0">
              <a:buNone/>
            </a:pPr>
            <a:r>
              <a:rPr lang="tr-TR" dirty="0"/>
              <a:t>a:link - Normal link görünüşü</a:t>
            </a:r>
          </a:p>
          <a:p>
            <a:pPr marL="0" indent="0">
              <a:buNone/>
            </a:pPr>
            <a:r>
              <a:rPr lang="tr-TR" dirty="0"/>
              <a:t>a:visited - Ziyaret edilmiş siteye giden link görünümü</a:t>
            </a:r>
          </a:p>
          <a:p>
            <a:pPr marL="0" indent="0">
              <a:buNone/>
            </a:pPr>
            <a:r>
              <a:rPr lang="tr-TR" dirty="0"/>
              <a:t>a:hover - Fare ile üzerine gelindiğindeki görünüş</a:t>
            </a:r>
          </a:p>
          <a:p>
            <a:pPr marL="0" indent="0">
              <a:buNone/>
            </a:pPr>
            <a:r>
              <a:rPr lang="tr-TR" dirty="0"/>
              <a:t>a:active - </a:t>
            </a:r>
            <a:r>
              <a:rPr lang="tr-TR" dirty="0" err="1"/>
              <a:t>Tıklanılan</a:t>
            </a:r>
            <a:r>
              <a:rPr lang="tr-TR" dirty="0"/>
              <a:t> andaki görüntüsü</a:t>
            </a:r>
          </a:p>
          <a:p>
            <a:pPr marL="0" indent="0">
              <a:buNone/>
            </a:pPr>
            <a:r>
              <a:rPr lang="tr-TR" dirty="0"/>
              <a:t>Yukarıdaki tüm süreçler için biçimlendirme yapmamız mümkün:</a:t>
            </a:r>
          </a:p>
          <a:p>
            <a:pPr marL="0" indent="0">
              <a:buNone/>
            </a:pPr>
            <a:endParaRPr lang="tr-TR" dirty="0"/>
          </a:p>
          <a:p>
            <a:pPr marL="0" indent="0">
              <a:buNone/>
            </a:pPr>
            <a:r>
              <a:rPr lang="tr-TR" dirty="0"/>
              <a:t>   a:link {</a:t>
            </a:r>
            <a:r>
              <a:rPr lang="tr-TR" dirty="0" err="1"/>
              <a:t>color</a:t>
            </a:r>
            <a:r>
              <a:rPr lang="tr-TR" dirty="0"/>
              <a:t>:#FF0000;}      /* ziyaret edilmemiş */</a:t>
            </a:r>
          </a:p>
          <a:p>
            <a:pPr marL="0" indent="0">
              <a:buNone/>
            </a:pPr>
            <a:r>
              <a:rPr lang="tr-TR" dirty="0"/>
              <a:t>   a:visited {</a:t>
            </a:r>
            <a:r>
              <a:rPr lang="tr-TR" dirty="0" err="1"/>
              <a:t>color</a:t>
            </a:r>
            <a:r>
              <a:rPr lang="tr-TR" dirty="0"/>
              <a:t>:#00FF00;}  /* ziyaret edilmiş */</a:t>
            </a:r>
          </a:p>
          <a:p>
            <a:pPr marL="0" indent="0">
              <a:buNone/>
            </a:pPr>
            <a:r>
              <a:rPr lang="tr-TR" dirty="0"/>
              <a:t>   a:hover {</a:t>
            </a:r>
            <a:r>
              <a:rPr lang="tr-TR" dirty="0" err="1"/>
              <a:t>color</a:t>
            </a:r>
            <a:r>
              <a:rPr lang="tr-TR" dirty="0"/>
              <a:t>:#FF00FF;}  /* fare üzerindeyken */</a:t>
            </a:r>
          </a:p>
          <a:p>
            <a:pPr marL="0" indent="0">
              <a:buNone/>
            </a:pPr>
            <a:r>
              <a:rPr lang="tr-TR" dirty="0"/>
              <a:t>   a:active {</a:t>
            </a:r>
            <a:r>
              <a:rPr lang="tr-TR" dirty="0" err="1"/>
              <a:t>color</a:t>
            </a:r>
            <a:r>
              <a:rPr lang="tr-TR" dirty="0"/>
              <a:t>:#0000FF;}  /* aktifken */</a:t>
            </a:r>
          </a:p>
          <a:p>
            <a:pPr marL="0" indent="0">
              <a:buNone/>
            </a:pPr>
            <a:r>
              <a:rPr lang="tr-TR" dirty="0"/>
              <a:t>  </a:t>
            </a:r>
          </a:p>
          <a:p>
            <a:pPr marL="0" indent="0">
              <a:buNone/>
            </a:pPr>
            <a:r>
              <a:rPr lang="tr-TR" dirty="0"/>
              <a:t>Yukarıdaki bağlantı biçimlerini sıralarken uymamız gereken bir sıra vardır. Bu sıraya uyulmazsa bağlantı görünümleri doğru çalışmayabilir.</a:t>
            </a:r>
          </a:p>
          <a:p>
            <a:pPr marL="0" indent="0">
              <a:buNone/>
            </a:pPr>
            <a:endParaRPr lang="tr-TR" dirty="0"/>
          </a:p>
          <a:p>
            <a:pPr marL="0" indent="0">
              <a:buNone/>
            </a:pPr>
            <a:r>
              <a:rPr lang="tr-TR" dirty="0"/>
              <a:t>a:hover her zaman a:link ve a:visited den SONRA gelmeli.</a:t>
            </a:r>
          </a:p>
          <a:p>
            <a:pPr marL="0" indent="0">
              <a:buNone/>
            </a:pPr>
            <a:r>
              <a:rPr lang="tr-TR" dirty="0"/>
              <a:t>a:active her zaman a:hover dan SONRA gelmeli.</a:t>
            </a:r>
          </a:p>
        </p:txBody>
      </p:sp>
    </p:spTree>
    <p:extLst>
      <p:ext uri="{BB962C8B-B14F-4D97-AF65-F5344CB8AC3E}">
        <p14:creationId xmlns:p14="http://schemas.microsoft.com/office/powerpoint/2010/main" val="426880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44691"/>
          </a:xfrm>
          <a:solidFill>
            <a:schemeClr val="accent5">
              <a:lumMod val="60000"/>
              <a:lumOff val="40000"/>
            </a:schemeClr>
          </a:solidFill>
        </p:spPr>
        <p:txBody>
          <a:bodyPr/>
          <a:lstStyle/>
          <a:p>
            <a:r>
              <a:rPr lang="tr-TR" altLang="tr-TR" dirty="0">
                <a:solidFill>
                  <a:srgbClr val="304484"/>
                </a:solidFill>
                <a:latin typeface="Tahoma" panose="020B0604030504040204" pitchFamily="34" charset="0"/>
                <a:cs typeface="Tahoma" panose="020B0604030504040204" pitchFamily="34" charset="0"/>
              </a:rPr>
              <a:t>CSS Örneği</a:t>
            </a:r>
            <a:endParaRPr lang="tr-TR" dirty="0"/>
          </a:p>
        </p:txBody>
      </p:sp>
      <p:sp>
        <p:nvSpPr>
          <p:cNvPr id="4" name="Rectangle 1"/>
          <p:cNvSpPr>
            <a:spLocks noGrp="1" noChangeArrowheads="1"/>
          </p:cNvSpPr>
          <p:nvPr>
            <p:ph idx="1"/>
          </p:nvPr>
        </p:nvSpPr>
        <p:spPr bwMode="auto">
          <a:xfrm>
            <a:off x="838199" y="1555163"/>
            <a:ext cx="9936893"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a:ln>
                  <a:noFill/>
                </a:ln>
                <a:solidFill>
                  <a:srgbClr val="414141"/>
                </a:solidFill>
                <a:effectLst/>
                <a:latin typeface="Tahoma" panose="020B0604030504040204" pitchFamily="34" charset="0"/>
                <a:cs typeface="Tahoma" panose="020B0604030504040204" pitchFamily="34" charset="0"/>
              </a:rPr>
              <a:t>Bir </a:t>
            </a:r>
            <a:r>
              <a:rPr kumimoji="0" lang="tr-TR" altLang="tr-TR" b="0" i="0" u="none" strike="noStrike" cap="none" normalizeH="0" baseline="0" dirty="0" err="1">
                <a:ln>
                  <a:noFill/>
                </a:ln>
                <a:solidFill>
                  <a:srgbClr val="414141"/>
                </a:solidFill>
                <a:effectLst/>
                <a:latin typeface="Tahoma" panose="020B0604030504040204" pitchFamily="34" charset="0"/>
                <a:cs typeface="Tahoma" panose="020B0604030504040204" pitchFamily="34" charset="0"/>
              </a:rPr>
              <a:t>css</a:t>
            </a:r>
            <a:r>
              <a:rPr kumimoji="0" lang="tr-TR" altLang="tr-TR" b="0" i="0" u="none" strike="noStrike" cap="none" normalizeH="0" baseline="0" dirty="0">
                <a:ln>
                  <a:noFill/>
                </a:ln>
                <a:solidFill>
                  <a:srgbClr val="414141"/>
                </a:solidFill>
                <a:effectLst/>
                <a:latin typeface="Tahoma" panose="020B0604030504040204" pitchFamily="34" charset="0"/>
                <a:cs typeface="Tahoma" panose="020B0604030504040204" pitchFamily="34" charset="0"/>
              </a:rPr>
              <a:t> ifadesi her zaman </a:t>
            </a:r>
            <a:r>
              <a:rPr kumimoji="0" lang="tr-TR" altLang="tr-TR" b="1" i="0" u="none" strike="noStrike" cap="none" normalizeH="0" baseline="0" dirty="0">
                <a:ln>
                  <a:noFill/>
                </a:ln>
                <a:solidFill>
                  <a:srgbClr val="414141"/>
                </a:solidFill>
                <a:effectLst/>
                <a:latin typeface="Tahoma" panose="020B0604030504040204" pitchFamily="34" charset="0"/>
                <a:cs typeface="Tahoma" panose="020B0604030504040204" pitchFamily="34" charset="0"/>
              </a:rPr>
              <a:t>noktalı virgül (;)</a:t>
            </a:r>
            <a:r>
              <a:rPr kumimoji="0" lang="tr-TR" altLang="tr-TR" b="0" i="0" u="none" strike="noStrike" cap="none" normalizeH="0" baseline="0" dirty="0">
                <a:ln>
                  <a:noFill/>
                </a:ln>
                <a:solidFill>
                  <a:srgbClr val="414141"/>
                </a:solidFill>
                <a:effectLst/>
                <a:latin typeface="Tahoma" panose="020B0604030504040204" pitchFamily="34" charset="0"/>
                <a:cs typeface="Tahoma" panose="020B0604030504040204" pitchFamily="34" charset="0"/>
              </a:rPr>
              <a:t> ile biter. İfadeler bir kıvrımlı parantez içinde yer alır. Aşağıdaki örneğe bakalım:</a:t>
            </a: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p {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color</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red</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text-align</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center</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 </a:t>
            </a: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b="0" i="0" u="none" strike="noStrike" cap="none" normalizeH="0" baseline="0" dirty="0">
                <a:ln>
                  <a:noFill/>
                </a:ln>
                <a:solidFill>
                  <a:schemeClr val="tx1"/>
                </a:solidFill>
                <a:effectLst/>
                <a:latin typeface="Arial" panose="020B0604020202020204" pitchFamily="34" charset="0"/>
              </a:rPr>
            </a:br>
            <a:r>
              <a:rPr kumimoji="0" lang="tr-TR" altLang="tr-TR" b="0" i="0" u="none" strike="noStrike" cap="none" normalizeH="0" baseline="0" dirty="0">
                <a:ln>
                  <a:noFill/>
                </a:ln>
                <a:solidFill>
                  <a:srgbClr val="414141"/>
                </a:solidFill>
                <a:effectLst/>
                <a:latin typeface="Tahoma" panose="020B0604030504040204" pitchFamily="34" charset="0"/>
                <a:cs typeface="Tahoma" panose="020B0604030504040204" pitchFamily="34" charset="0"/>
              </a:rPr>
              <a:t>Yukarıda tek satırda belirttiğimiz kodları istersek aşağıdaki şekilde de yazabiliriz. Daha anlaşılır olacaktır:</a:t>
            </a:r>
            <a:br>
              <a:rPr kumimoji="0" lang="tr-TR" altLang="tr-TR" b="0" i="0" u="none" strike="noStrike" cap="none" normalizeH="0" baseline="0" dirty="0">
                <a:ln>
                  <a:noFill/>
                </a:ln>
                <a:solidFill>
                  <a:schemeClr val="tx1"/>
                </a:solidFill>
                <a:effectLst/>
              </a:rPr>
            </a:br>
            <a:br>
              <a:rPr kumimoji="0" lang="tr-TR" altLang="tr-TR" b="0" i="0" u="none" strike="noStrike" cap="none" normalizeH="0" baseline="0" dirty="0">
                <a:ln>
                  <a:noFill/>
                </a:ln>
                <a:solidFill>
                  <a:schemeClr val="tx1"/>
                </a:solidFill>
                <a:effectLst/>
                <a:latin typeface="Arial" panose="020B0604020202020204" pitchFamily="34" charset="0"/>
              </a:rPr>
            </a:br>
            <a:endParaRPr kumimoji="0" lang="tr-TR" altLang="tr-T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p {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color</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red</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text-align</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Arial Unicode MS"/>
                <a:cs typeface="Courier New" panose="02070309020205020404" pitchFamily="49" charset="0"/>
              </a:rPr>
              <a:t>center</a:t>
            </a:r>
            <a:r>
              <a:rPr kumimoji="0" lang="tr-TR" altLang="tr-TR" b="0" i="0" u="none" strike="noStrike" cap="none" normalizeH="0" baseline="0" dirty="0">
                <a:ln>
                  <a:noFill/>
                </a:ln>
                <a:solidFill>
                  <a:srgbClr val="000000"/>
                </a:solidFill>
                <a:effectLst/>
                <a:latin typeface="Arial Unicode MS"/>
                <a:cs typeface="Courier New" panose="02070309020205020404" pitchFamily="49" charset="0"/>
              </a:rPr>
              <a:t>; } </a:t>
            </a:r>
            <a:endParaRPr kumimoji="0" lang="tr-TR" altLang="tr-T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405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CSS Listeleme</a:t>
            </a:r>
          </a:p>
        </p:txBody>
      </p:sp>
      <p:sp>
        <p:nvSpPr>
          <p:cNvPr id="3" name="İçerik Yer Tutucusu 2"/>
          <p:cNvSpPr>
            <a:spLocks noGrp="1"/>
          </p:cNvSpPr>
          <p:nvPr>
            <p:ph idx="1"/>
          </p:nvPr>
        </p:nvSpPr>
        <p:spPr/>
        <p:txBody>
          <a:bodyPr>
            <a:normAutofit fontScale="62500" lnSpcReduction="20000"/>
          </a:bodyPr>
          <a:lstStyle/>
          <a:p>
            <a:pPr marL="0" indent="0">
              <a:buNone/>
            </a:pPr>
            <a:r>
              <a:rPr lang="tr-TR" dirty="0"/>
              <a:t>Listelerde kullandığımız madde imlerini biçimlendirirken </a:t>
            </a:r>
            <a:r>
              <a:rPr lang="tr-TR" dirty="0" err="1"/>
              <a:t>CSS'den</a:t>
            </a:r>
            <a:r>
              <a:rPr lang="tr-TR" dirty="0"/>
              <a:t> faydalanabiliriz.</a:t>
            </a:r>
          </a:p>
          <a:p>
            <a:pPr marL="0" indent="0">
              <a:buNone/>
            </a:pPr>
            <a:endParaRPr lang="tr-TR" dirty="0"/>
          </a:p>
          <a:p>
            <a:pPr marL="0" indent="0">
              <a:buNone/>
            </a:pPr>
            <a:r>
              <a:rPr lang="tr-TR" dirty="0"/>
              <a:t>CSS üç bakımdan işimize yarar:</a:t>
            </a:r>
          </a:p>
          <a:p>
            <a:pPr marL="0" indent="0">
              <a:buNone/>
            </a:pPr>
            <a:endParaRPr lang="tr-TR" dirty="0"/>
          </a:p>
          <a:p>
            <a:pPr marL="0" indent="0">
              <a:buNone/>
            </a:pPr>
            <a:r>
              <a:rPr lang="tr-TR" dirty="0"/>
              <a:t>Sıralı listelerdeki numaraların görünüşünü değiştirebiliriz.</a:t>
            </a:r>
          </a:p>
          <a:p>
            <a:pPr marL="0" indent="0">
              <a:buNone/>
            </a:pPr>
            <a:r>
              <a:rPr lang="tr-TR" dirty="0" err="1"/>
              <a:t>Maddelenmiş</a:t>
            </a:r>
            <a:r>
              <a:rPr lang="tr-TR" dirty="0"/>
              <a:t> listelerdeki imlerin şekillerini değiştirebiliriz.</a:t>
            </a:r>
          </a:p>
          <a:p>
            <a:pPr marL="0" indent="0">
              <a:buNone/>
            </a:pPr>
            <a:r>
              <a:rPr lang="tr-TR" dirty="0"/>
              <a:t>Madde imi yerine belirlediğimiz bir resim kullanabiliriz.</a:t>
            </a:r>
          </a:p>
          <a:p>
            <a:pPr marL="0" indent="0">
              <a:buNone/>
            </a:pPr>
            <a:r>
              <a:rPr lang="tr-TR" dirty="0"/>
              <a:t>Listelerde biçimlendirme yaparken sıklıkla kullanılan komutlar:</a:t>
            </a:r>
          </a:p>
          <a:p>
            <a:pPr marL="0" indent="0">
              <a:buNone/>
            </a:pPr>
            <a:endParaRPr lang="tr-TR" dirty="0"/>
          </a:p>
          <a:p>
            <a:pPr marL="0" indent="0">
              <a:buNone/>
            </a:pPr>
            <a:r>
              <a:rPr lang="tr-TR" dirty="0" err="1"/>
              <a:t>list-style-type</a:t>
            </a:r>
            <a:endParaRPr lang="tr-TR" dirty="0"/>
          </a:p>
          <a:p>
            <a:pPr marL="0" indent="0">
              <a:buNone/>
            </a:pPr>
            <a:r>
              <a:rPr lang="tr-TR" dirty="0" err="1"/>
              <a:t>list-style-image</a:t>
            </a:r>
            <a:endParaRPr lang="tr-TR" dirty="0"/>
          </a:p>
          <a:p>
            <a:pPr marL="0" indent="0">
              <a:buNone/>
            </a:pPr>
            <a:r>
              <a:rPr lang="tr-TR" dirty="0" err="1"/>
              <a:t>list-style-position</a:t>
            </a:r>
            <a:endParaRPr lang="tr-TR" dirty="0"/>
          </a:p>
          <a:p>
            <a:pPr marL="0" indent="0">
              <a:buNone/>
            </a:pPr>
            <a:r>
              <a:rPr lang="tr-TR" dirty="0" err="1"/>
              <a:t>list-style</a:t>
            </a:r>
            <a:r>
              <a:rPr lang="tr-TR" dirty="0"/>
              <a:t> (Birleştirilmiş)</a:t>
            </a:r>
          </a:p>
        </p:txBody>
      </p:sp>
    </p:spTree>
    <p:extLst>
      <p:ext uri="{BB962C8B-B14F-4D97-AF65-F5344CB8AC3E}">
        <p14:creationId xmlns:p14="http://schemas.microsoft.com/office/powerpoint/2010/main" val="291830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48393"/>
            <a:ext cx="10515600" cy="5528570"/>
          </a:xfrm>
        </p:spPr>
        <p:txBody>
          <a:bodyPr>
            <a:normAutofit fontScale="70000" lnSpcReduction="20000"/>
          </a:bodyPr>
          <a:lstStyle/>
          <a:p>
            <a:pPr marL="0" indent="0">
              <a:buNone/>
            </a:pPr>
            <a:r>
              <a:rPr lang="tr-TR" dirty="0" err="1"/>
              <a:t>list-style-type</a:t>
            </a:r>
            <a:r>
              <a:rPr lang="tr-TR" dirty="0"/>
              <a:t>: Listeleme Şekli Tipi</a:t>
            </a:r>
          </a:p>
          <a:p>
            <a:pPr marL="0" indent="0">
              <a:buNone/>
            </a:pPr>
            <a:endParaRPr lang="tr-TR" dirty="0"/>
          </a:p>
          <a:p>
            <a:pPr marL="0" indent="0">
              <a:buNone/>
            </a:pPr>
            <a:r>
              <a:rPr lang="tr-TR" dirty="0"/>
              <a:t>Bir listenin stilini belirlememizi sağlar. Aşağıdaki örnekte madde işaretleri kare (</a:t>
            </a:r>
            <a:r>
              <a:rPr lang="tr-TR" dirty="0" err="1"/>
              <a:t>square</a:t>
            </a:r>
            <a:r>
              <a:rPr lang="tr-TR" dirty="0"/>
              <a:t>) olacaktır:</a:t>
            </a:r>
          </a:p>
          <a:p>
            <a:pPr marL="0" indent="0">
              <a:buNone/>
            </a:pPr>
            <a:endParaRPr lang="tr-TR" dirty="0"/>
          </a:p>
          <a:p>
            <a:pPr marL="0" indent="0">
              <a:buNone/>
            </a:pPr>
            <a:endParaRPr lang="tr-TR" dirty="0"/>
          </a:p>
          <a:p>
            <a:pPr marL="0" indent="0">
              <a:buNone/>
            </a:pPr>
            <a:r>
              <a:rPr lang="tr-TR" dirty="0"/>
              <a:t>   </a:t>
            </a:r>
            <a:r>
              <a:rPr lang="tr-TR" dirty="0" err="1"/>
              <a:t>ul</a:t>
            </a:r>
            <a:r>
              <a:rPr lang="tr-TR" dirty="0"/>
              <a:t> { </a:t>
            </a:r>
            <a:r>
              <a:rPr lang="tr-TR" dirty="0" err="1"/>
              <a:t>list-style-type</a:t>
            </a:r>
            <a:r>
              <a:rPr lang="tr-TR" dirty="0"/>
              <a:t>: </a:t>
            </a:r>
            <a:r>
              <a:rPr lang="tr-TR" dirty="0" err="1"/>
              <a:t>square</a:t>
            </a:r>
            <a:r>
              <a:rPr lang="tr-TR" dirty="0"/>
              <a:t>; }</a:t>
            </a:r>
          </a:p>
          <a:p>
            <a:pPr marL="0" indent="0">
              <a:buNone/>
            </a:pPr>
            <a:endParaRPr lang="tr-TR" dirty="0"/>
          </a:p>
          <a:p>
            <a:pPr marL="0" indent="0">
              <a:buNone/>
            </a:pPr>
            <a:r>
              <a:rPr lang="tr-TR" dirty="0"/>
              <a:t>   </a:t>
            </a:r>
          </a:p>
          <a:p>
            <a:pPr marL="0" indent="0">
              <a:buNone/>
            </a:pPr>
            <a:endParaRPr lang="tr-TR" dirty="0"/>
          </a:p>
          <a:p>
            <a:pPr marL="0" indent="0">
              <a:buNone/>
            </a:pPr>
            <a:r>
              <a:rPr lang="tr-TR" dirty="0"/>
              <a:t>Aşağıdaki şekilde görünecektir:</a:t>
            </a:r>
          </a:p>
          <a:p>
            <a:pPr marL="0" indent="0">
              <a:buNone/>
            </a:pPr>
            <a:endParaRPr lang="tr-TR" dirty="0"/>
          </a:p>
          <a:p>
            <a:pPr marL="0" indent="0">
              <a:buNone/>
            </a:pPr>
            <a:r>
              <a:rPr lang="tr-TR" dirty="0"/>
              <a:t>HTML Görünümü</a:t>
            </a:r>
          </a:p>
          <a:p>
            <a:pPr marL="0" indent="0">
              <a:buNone/>
            </a:pPr>
            <a:r>
              <a:rPr lang="tr-TR" dirty="0"/>
              <a:t>Listeleme Şekilleri</a:t>
            </a:r>
          </a:p>
          <a:p>
            <a:pPr marL="0" indent="0">
              <a:buNone/>
            </a:pPr>
            <a:endParaRPr lang="tr-TR" dirty="0"/>
          </a:p>
          <a:p>
            <a:pPr marL="0" indent="0">
              <a:buNone/>
            </a:pPr>
            <a:r>
              <a:rPr lang="tr-TR" dirty="0" err="1"/>
              <a:t>Maddelenmiş</a:t>
            </a:r>
            <a:r>
              <a:rPr lang="tr-TR" dirty="0"/>
              <a:t> Liste</a:t>
            </a:r>
          </a:p>
          <a:p>
            <a:pPr marL="0" indent="0">
              <a:buNone/>
            </a:pPr>
            <a:r>
              <a:rPr lang="tr-TR" dirty="0"/>
              <a:t>Numaralanmış Liste</a:t>
            </a:r>
          </a:p>
        </p:txBody>
      </p:sp>
    </p:spTree>
    <p:extLst>
      <p:ext uri="{BB962C8B-B14F-4D97-AF65-F5344CB8AC3E}">
        <p14:creationId xmlns:p14="http://schemas.microsoft.com/office/powerpoint/2010/main" val="2703865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82632"/>
            <a:ext cx="10515600" cy="6259483"/>
          </a:xfrm>
        </p:spPr>
        <p:txBody>
          <a:bodyPr>
            <a:normAutofit fontScale="47500" lnSpcReduction="20000"/>
          </a:bodyPr>
          <a:lstStyle/>
          <a:p>
            <a:pPr marL="0" indent="0">
              <a:buNone/>
            </a:pPr>
            <a:r>
              <a:rPr lang="tr-TR" dirty="0"/>
              <a:t>UL (maddeli) ve OL (numaralı) listelerde farklı farklı stiller kullanılabilir.</a:t>
            </a:r>
          </a:p>
          <a:p>
            <a:pPr marL="0" indent="0">
              <a:buNone/>
            </a:pPr>
            <a:endParaRPr lang="tr-TR" dirty="0"/>
          </a:p>
          <a:p>
            <a:pPr marL="0" indent="0">
              <a:buNone/>
            </a:pPr>
            <a:r>
              <a:rPr lang="tr-TR" dirty="0"/>
              <a:t>Örneğin numaralı listemizdeki numaraların roma rakamı olmasını istiyorsak:</a:t>
            </a:r>
          </a:p>
          <a:p>
            <a:pPr marL="0" indent="0">
              <a:buNone/>
            </a:pPr>
            <a:endParaRPr lang="tr-TR" dirty="0"/>
          </a:p>
          <a:p>
            <a:pPr marL="0" indent="0">
              <a:buNone/>
            </a:pPr>
            <a:r>
              <a:rPr lang="tr-TR" dirty="0"/>
              <a:t>   </a:t>
            </a:r>
            <a:r>
              <a:rPr lang="tr-TR" dirty="0" err="1"/>
              <a:t>ol.a</a:t>
            </a:r>
            <a:r>
              <a:rPr lang="tr-TR" dirty="0"/>
              <a:t> { </a:t>
            </a:r>
            <a:r>
              <a:rPr lang="tr-TR" dirty="0" err="1"/>
              <a:t>list-style-type</a:t>
            </a:r>
            <a:r>
              <a:rPr lang="tr-TR" dirty="0"/>
              <a:t>: </a:t>
            </a:r>
            <a:r>
              <a:rPr lang="tr-TR" dirty="0" err="1"/>
              <a:t>upper</a:t>
            </a:r>
            <a:r>
              <a:rPr lang="tr-TR" dirty="0"/>
              <a:t>-roman; }</a:t>
            </a:r>
          </a:p>
          <a:p>
            <a:pPr marL="0" indent="0">
              <a:buNone/>
            </a:pPr>
            <a:r>
              <a:rPr lang="tr-TR" dirty="0"/>
              <a:t>   </a:t>
            </a:r>
          </a:p>
          <a:p>
            <a:pPr marL="0" indent="0">
              <a:buNone/>
            </a:pPr>
            <a:endParaRPr lang="tr-TR" dirty="0"/>
          </a:p>
          <a:p>
            <a:pPr marL="0" indent="0">
              <a:buNone/>
            </a:pPr>
            <a:r>
              <a:rPr lang="tr-TR" dirty="0"/>
              <a:t>Alfabedeki küçük harflerin listelenmesini istiyorsak:</a:t>
            </a:r>
          </a:p>
          <a:p>
            <a:pPr marL="0" indent="0">
              <a:buNone/>
            </a:pPr>
            <a:endParaRPr lang="tr-TR" dirty="0"/>
          </a:p>
          <a:p>
            <a:pPr marL="0" indent="0">
              <a:buNone/>
            </a:pPr>
            <a:r>
              <a:rPr lang="tr-TR" dirty="0"/>
              <a:t>   </a:t>
            </a:r>
            <a:r>
              <a:rPr lang="tr-TR" dirty="0" err="1"/>
              <a:t>ol.b</a:t>
            </a:r>
            <a:r>
              <a:rPr lang="tr-TR" dirty="0"/>
              <a:t> { </a:t>
            </a:r>
            <a:r>
              <a:rPr lang="tr-TR" dirty="0" err="1"/>
              <a:t>list-style-type</a:t>
            </a:r>
            <a:r>
              <a:rPr lang="tr-TR" dirty="0"/>
              <a:t>: </a:t>
            </a:r>
            <a:r>
              <a:rPr lang="tr-TR" dirty="0" err="1"/>
              <a:t>lower-alpha</a:t>
            </a:r>
            <a:r>
              <a:rPr lang="tr-TR" dirty="0"/>
              <a:t>; }</a:t>
            </a:r>
          </a:p>
          <a:p>
            <a:pPr marL="0" indent="0">
              <a:buNone/>
            </a:pPr>
            <a:r>
              <a:rPr lang="tr-TR" dirty="0"/>
              <a:t>   </a:t>
            </a:r>
          </a:p>
          <a:p>
            <a:pPr marL="0" indent="0">
              <a:buNone/>
            </a:pPr>
            <a:endParaRPr lang="tr-TR" dirty="0"/>
          </a:p>
          <a:p>
            <a:pPr marL="0" indent="0">
              <a:buNone/>
            </a:pPr>
            <a:r>
              <a:rPr lang="tr-TR" dirty="0"/>
              <a:t>İçi boş daireleri madde imi yapmak istiyorsak:</a:t>
            </a:r>
          </a:p>
          <a:p>
            <a:pPr marL="0" indent="0">
              <a:buNone/>
            </a:pPr>
            <a:endParaRPr lang="tr-TR" dirty="0"/>
          </a:p>
          <a:p>
            <a:pPr marL="0" indent="0">
              <a:buNone/>
            </a:pPr>
            <a:r>
              <a:rPr lang="tr-TR" dirty="0"/>
              <a:t>   </a:t>
            </a:r>
            <a:r>
              <a:rPr lang="tr-TR" dirty="0" err="1"/>
              <a:t>ul.c</a:t>
            </a:r>
            <a:r>
              <a:rPr lang="tr-TR" dirty="0"/>
              <a:t> { </a:t>
            </a:r>
            <a:r>
              <a:rPr lang="tr-TR" dirty="0" err="1"/>
              <a:t>list-style-type</a:t>
            </a:r>
            <a:r>
              <a:rPr lang="tr-TR" dirty="0"/>
              <a:t>: </a:t>
            </a:r>
            <a:r>
              <a:rPr lang="tr-TR" dirty="0" err="1"/>
              <a:t>circle</a:t>
            </a:r>
            <a:r>
              <a:rPr lang="tr-TR" dirty="0"/>
              <a:t>; }</a:t>
            </a:r>
          </a:p>
          <a:p>
            <a:pPr marL="0" indent="0">
              <a:buNone/>
            </a:pPr>
            <a:r>
              <a:rPr lang="tr-TR" dirty="0"/>
              <a:t>   </a:t>
            </a:r>
          </a:p>
          <a:p>
            <a:pPr marL="0" indent="0">
              <a:buNone/>
            </a:pPr>
            <a:endParaRPr lang="tr-TR" dirty="0"/>
          </a:p>
          <a:p>
            <a:pPr marL="0" indent="0">
              <a:buNone/>
            </a:pPr>
            <a:r>
              <a:rPr lang="tr-TR" dirty="0"/>
              <a:t>Görüldüğü gibi birçok şekli var. Kullanabileceklerinizin tamamı:</a:t>
            </a:r>
          </a:p>
          <a:p>
            <a:pPr marL="0" indent="0">
              <a:buNone/>
            </a:pPr>
            <a:endParaRPr lang="tr-TR" dirty="0"/>
          </a:p>
          <a:p>
            <a:pPr marL="0" indent="0">
              <a:buNone/>
            </a:pPr>
            <a:r>
              <a:rPr lang="tr-TR" dirty="0"/>
              <a:t>OL (numaralı liste) için: </a:t>
            </a:r>
            <a:r>
              <a:rPr lang="tr-TR" dirty="0" err="1"/>
              <a:t>armenian</a:t>
            </a:r>
            <a:r>
              <a:rPr lang="tr-TR" dirty="0"/>
              <a:t>, </a:t>
            </a:r>
            <a:r>
              <a:rPr lang="tr-TR" dirty="0" err="1"/>
              <a:t>decimal</a:t>
            </a:r>
            <a:r>
              <a:rPr lang="tr-TR" dirty="0"/>
              <a:t>, </a:t>
            </a:r>
            <a:r>
              <a:rPr lang="tr-TR" dirty="0" err="1"/>
              <a:t>decimal-leading-zero</a:t>
            </a:r>
            <a:r>
              <a:rPr lang="tr-TR" dirty="0"/>
              <a:t>, </a:t>
            </a:r>
            <a:r>
              <a:rPr lang="tr-TR" dirty="0" err="1"/>
              <a:t>lower-alpha</a:t>
            </a:r>
            <a:r>
              <a:rPr lang="tr-TR" dirty="0"/>
              <a:t>, </a:t>
            </a:r>
            <a:r>
              <a:rPr lang="tr-TR" dirty="0" err="1"/>
              <a:t>lower-greek</a:t>
            </a:r>
            <a:r>
              <a:rPr lang="tr-TR" dirty="0"/>
              <a:t>, </a:t>
            </a:r>
            <a:r>
              <a:rPr lang="tr-TR" dirty="0" err="1"/>
              <a:t>lower-latin</a:t>
            </a:r>
            <a:r>
              <a:rPr lang="tr-TR" dirty="0"/>
              <a:t>, </a:t>
            </a:r>
            <a:r>
              <a:rPr lang="tr-TR" dirty="0" err="1"/>
              <a:t>lower</a:t>
            </a:r>
            <a:r>
              <a:rPr lang="tr-TR" dirty="0"/>
              <a:t>-roman, </a:t>
            </a:r>
            <a:r>
              <a:rPr lang="tr-TR" dirty="0" err="1"/>
              <a:t>none</a:t>
            </a:r>
            <a:r>
              <a:rPr lang="tr-TR" dirty="0"/>
              <a:t> (boş bırak), </a:t>
            </a:r>
            <a:r>
              <a:rPr lang="tr-TR" dirty="0" err="1"/>
              <a:t>upper-alpha</a:t>
            </a:r>
            <a:r>
              <a:rPr lang="tr-TR" dirty="0"/>
              <a:t>, </a:t>
            </a:r>
            <a:r>
              <a:rPr lang="tr-TR" dirty="0" err="1"/>
              <a:t>upper-latin</a:t>
            </a:r>
            <a:r>
              <a:rPr lang="tr-TR" dirty="0"/>
              <a:t>, </a:t>
            </a:r>
            <a:r>
              <a:rPr lang="tr-TR" dirty="0" err="1"/>
              <a:t>upper</a:t>
            </a:r>
            <a:r>
              <a:rPr lang="tr-TR" dirty="0"/>
              <a:t>-roman.</a:t>
            </a:r>
          </a:p>
          <a:p>
            <a:pPr marL="0" indent="0">
              <a:buNone/>
            </a:pPr>
            <a:endParaRPr lang="tr-TR" dirty="0"/>
          </a:p>
          <a:p>
            <a:pPr marL="0" indent="0">
              <a:buNone/>
            </a:pPr>
            <a:r>
              <a:rPr lang="tr-TR" dirty="0"/>
              <a:t>UL (maddeli liste) için: </a:t>
            </a:r>
            <a:r>
              <a:rPr lang="tr-TR" dirty="0" err="1"/>
              <a:t>circle</a:t>
            </a:r>
            <a:r>
              <a:rPr lang="tr-TR" dirty="0"/>
              <a:t> (içi boş yuvarlak), </a:t>
            </a:r>
            <a:r>
              <a:rPr lang="tr-TR" dirty="0" err="1"/>
              <a:t>disc</a:t>
            </a:r>
            <a:r>
              <a:rPr lang="tr-TR" dirty="0"/>
              <a:t> (yuvarlak), </a:t>
            </a:r>
            <a:r>
              <a:rPr lang="tr-TR" dirty="0" err="1"/>
              <a:t>square</a:t>
            </a:r>
            <a:r>
              <a:rPr lang="tr-TR" dirty="0"/>
              <a:t> (kare), </a:t>
            </a:r>
            <a:r>
              <a:rPr lang="tr-TR" dirty="0" err="1"/>
              <a:t>none</a:t>
            </a:r>
            <a:r>
              <a:rPr lang="tr-TR" dirty="0"/>
              <a:t> (boş bırakır - göstermez).</a:t>
            </a:r>
          </a:p>
          <a:p>
            <a:pPr marL="0" indent="0">
              <a:buNone/>
            </a:pPr>
            <a:endParaRPr lang="tr-TR" dirty="0"/>
          </a:p>
        </p:txBody>
      </p:sp>
    </p:spTree>
    <p:extLst>
      <p:ext uri="{BB962C8B-B14F-4D97-AF65-F5344CB8AC3E}">
        <p14:creationId xmlns:p14="http://schemas.microsoft.com/office/powerpoint/2010/main" val="378513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90945"/>
            <a:ext cx="10515600" cy="6417426"/>
          </a:xfrm>
        </p:spPr>
        <p:txBody>
          <a:bodyPr>
            <a:normAutofit fontScale="77500" lnSpcReduction="20000"/>
          </a:bodyPr>
          <a:lstStyle/>
          <a:p>
            <a:pPr marL="0" indent="0">
              <a:buNone/>
            </a:pPr>
            <a:r>
              <a:rPr lang="tr-TR" dirty="0" err="1"/>
              <a:t>list-style-image</a:t>
            </a:r>
            <a:r>
              <a:rPr lang="tr-TR" dirty="0"/>
              <a:t>: Madde İşareti Yerine Resim Kullanmak</a:t>
            </a:r>
          </a:p>
          <a:p>
            <a:pPr marL="0" indent="0">
              <a:buNone/>
            </a:pPr>
            <a:endParaRPr lang="tr-TR" dirty="0"/>
          </a:p>
          <a:p>
            <a:pPr marL="0" indent="0">
              <a:buNone/>
            </a:pPr>
            <a:r>
              <a:rPr lang="tr-TR" dirty="0"/>
              <a:t>Küçük bir resim belirterek onun madde imi yerine kullanılmasını sağlayabiliriz.</a:t>
            </a:r>
          </a:p>
          <a:p>
            <a:pPr marL="0" indent="0">
              <a:buNone/>
            </a:pPr>
            <a:endParaRPr lang="tr-TR" dirty="0"/>
          </a:p>
          <a:p>
            <a:pPr marL="0" indent="0">
              <a:buNone/>
            </a:pPr>
            <a:r>
              <a:rPr lang="tr-TR" dirty="0"/>
              <a:t>   </a:t>
            </a:r>
            <a:r>
              <a:rPr lang="tr-TR" dirty="0" err="1"/>
              <a:t>ul</a:t>
            </a:r>
            <a:r>
              <a:rPr lang="tr-TR" dirty="0"/>
              <a:t> { </a:t>
            </a:r>
            <a:r>
              <a:rPr lang="tr-TR" dirty="0" err="1"/>
              <a:t>list-style-image</a:t>
            </a:r>
            <a:r>
              <a:rPr lang="tr-TR" dirty="0"/>
              <a:t>: </a:t>
            </a:r>
            <a:r>
              <a:rPr lang="tr-TR" dirty="0" err="1"/>
              <a:t>url</a:t>
            </a:r>
            <a:r>
              <a:rPr lang="tr-TR" dirty="0"/>
              <a:t>('madde.gif'); }</a:t>
            </a:r>
          </a:p>
          <a:p>
            <a:pPr marL="0" indent="0">
              <a:buNone/>
            </a:pPr>
            <a:r>
              <a:rPr lang="tr-TR" dirty="0"/>
              <a:t>   </a:t>
            </a:r>
          </a:p>
          <a:p>
            <a:pPr marL="0" indent="0">
              <a:buNone/>
            </a:pPr>
            <a:endParaRPr lang="tr-TR" dirty="0"/>
          </a:p>
          <a:p>
            <a:pPr marL="0" indent="0">
              <a:buNone/>
            </a:pPr>
            <a:r>
              <a:rPr lang="tr-TR" dirty="0"/>
              <a:t>Bu durumda madde.gif resmi her maddenin başında kullanılacak madde imimiz olacaktır.</a:t>
            </a:r>
          </a:p>
          <a:p>
            <a:pPr marL="0" indent="0">
              <a:buNone/>
            </a:pPr>
            <a:endParaRPr lang="tr-TR" dirty="0"/>
          </a:p>
          <a:p>
            <a:pPr marL="0" indent="0">
              <a:buNone/>
            </a:pPr>
            <a:r>
              <a:rPr lang="tr-TR" dirty="0" err="1"/>
              <a:t>list-style-position</a:t>
            </a:r>
            <a:r>
              <a:rPr lang="tr-TR" dirty="0"/>
              <a:t>: Madde İmi Nerede Olacak?</a:t>
            </a:r>
          </a:p>
          <a:p>
            <a:pPr marL="0" indent="0">
              <a:buNone/>
            </a:pPr>
            <a:endParaRPr lang="tr-TR" dirty="0"/>
          </a:p>
          <a:p>
            <a:pPr marL="0" indent="0">
              <a:buNone/>
            </a:pPr>
            <a:r>
              <a:rPr lang="tr-TR" dirty="0"/>
              <a:t>Madde iminin maddenin içinde mi dışında mı olacağını belirtir. inside içinde, </a:t>
            </a:r>
            <a:r>
              <a:rPr lang="tr-TR" dirty="0" err="1"/>
              <a:t>outside</a:t>
            </a:r>
            <a:r>
              <a:rPr lang="tr-TR" dirty="0"/>
              <a:t> dışında olacak demektir.</a:t>
            </a:r>
          </a:p>
          <a:p>
            <a:pPr marL="0" indent="0">
              <a:buNone/>
            </a:pPr>
            <a:endParaRPr lang="tr-TR" dirty="0"/>
          </a:p>
          <a:p>
            <a:pPr marL="0" indent="0">
              <a:buNone/>
            </a:pPr>
            <a:r>
              <a:rPr lang="tr-TR" dirty="0"/>
              <a:t>   </a:t>
            </a:r>
            <a:r>
              <a:rPr lang="tr-TR" dirty="0" err="1"/>
              <a:t>ul</a:t>
            </a:r>
            <a:r>
              <a:rPr lang="tr-TR" dirty="0"/>
              <a:t> { </a:t>
            </a:r>
            <a:r>
              <a:rPr lang="tr-TR" dirty="0" err="1"/>
              <a:t>list-style-position</a:t>
            </a:r>
            <a:r>
              <a:rPr lang="tr-TR" dirty="0"/>
              <a:t>: inside; }</a:t>
            </a:r>
          </a:p>
          <a:p>
            <a:pPr marL="0" indent="0">
              <a:buNone/>
            </a:pPr>
            <a:r>
              <a:rPr lang="tr-TR" dirty="0"/>
              <a:t>   </a:t>
            </a:r>
          </a:p>
          <a:p>
            <a:pPr marL="0" indent="0">
              <a:buNone/>
            </a:pPr>
            <a:endParaRPr lang="tr-TR" dirty="0"/>
          </a:p>
          <a:p>
            <a:pPr marL="0" indent="0">
              <a:buNone/>
            </a:pPr>
            <a:r>
              <a:rPr lang="tr-TR" dirty="0"/>
              <a:t>Bu durumda madde.gif resmi her maddenin başında kullanılacak madde imimiz olacaktır.</a:t>
            </a:r>
          </a:p>
        </p:txBody>
      </p:sp>
    </p:spTree>
    <p:extLst>
      <p:ext uri="{BB962C8B-B14F-4D97-AF65-F5344CB8AC3E}">
        <p14:creationId xmlns:p14="http://schemas.microsoft.com/office/powerpoint/2010/main" val="294201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07571"/>
            <a:ext cx="10515600" cy="6384174"/>
          </a:xfrm>
        </p:spPr>
        <p:txBody>
          <a:bodyPr/>
          <a:lstStyle/>
          <a:p>
            <a:pPr marL="0" indent="0">
              <a:buNone/>
            </a:pPr>
            <a:r>
              <a:rPr lang="tr-TR" dirty="0" err="1"/>
              <a:t>list-style</a:t>
            </a:r>
            <a:r>
              <a:rPr lang="tr-TR" dirty="0"/>
              <a:t>: Kısa Yoldan Kullanım</a:t>
            </a:r>
          </a:p>
          <a:p>
            <a:pPr marL="0" indent="0">
              <a:buNone/>
            </a:pPr>
            <a:endParaRPr lang="tr-TR" dirty="0"/>
          </a:p>
          <a:p>
            <a:pPr marL="0" indent="0">
              <a:buNone/>
            </a:pPr>
            <a:r>
              <a:rPr lang="tr-TR" dirty="0"/>
              <a:t>Yukarıda belirtilen tüm özellikleri tek bir kod ile de kullanabiliriz. Aşağıdaki örneğe bakalım:</a:t>
            </a:r>
          </a:p>
          <a:p>
            <a:pPr marL="0" indent="0">
              <a:buNone/>
            </a:pPr>
            <a:endParaRPr lang="tr-TR" dirty="0"/>
          </a:p>
          <a:p>
            <a:pPr marL="0" indent="0">
              <a:buNone/>
            </a:pPr>
            <a:r>
              <a:rPr lang="tr-TR" dirty="0"/>
              <a:t>   </a:t>
            </a:r>
            <a:r>
              <a:rPr lang="tr-TR" dirty="0" err="1"/>
              <a:t>ul</a:t>
            </a:r>
            <a:r>
              <a:rPr lang="tr-TR" dirty="0"/>
              <a:t> { </a:t>
            </a:r>
            <a:r>
              <a:rPr lang="tr-TR" dirty="0" err="1"/>
              <a:t>list-style</a:t>
            </a:r>
            <a:r>
              <a:rPr lang="tr-TR" dirty="0"/>
              <a:t>: </a:t>
            </a:r>
            <a:r>
              <a:rPr lang="tr-TR" dirty="0" err="1"/>
              <a:t>square</a:t>
            </a:r>
            <a:r>
              <a:rPr lang="tr-TR" dirty="0"/>
              <a:t> </a:t>
            </a:r>
            <a:r>
              <a:rPr lang="tr-TR" dirty="0" err="1"/>
              <a:t>url</a:t>
            </a:r>
            <a:r>
              <a:rPr lang="tr-TR" dirty="0"/>
              <a:t>("madde.gif"); }</a:t>
            </a:r>
          </a:p>
          <a:p>
            <a:pPr marL="0" indent="0">
              <a:buNone/>
            </a:pPr>
            <a:r>
              <a:rPr lang="tr-TR" dirty="0"/>
              <a:t>   </a:t>
            </a:r>
          </a:p>
          <a:p>
            <a:pPr marL="0" indent="0">
              <a:buNone/>
            </a:pPr>
            <a:endParaRPr lang="tr-TR" dirty="0"/>
          </a:p>
          <a:p>
            <a:pPr marL="0" indent="0">
              <a:buNone/>
            </a:pPr>
            <a:r>
              <a:rPr lang="tr-TR" dirty="0"/>
              <a:t>Örneğe bakılırsa madde imimiz kare biçimli olacak ve üzerine madde.gif işlenecektir. Yani önce </a:t>
            </a:r>
            <a:r>
              <a:rPr lang="tr-TR" dirty="0" err="1"/>
              <a:t>list-style-type</a:t>
            </a:r>
            <a:r>
              <a:rPr lang="tr-TR" dirty="0"/>
              <a:t> belirttik sonra </a:t>
            </a:r>
            <a:r>
              <a:rPr lang="tr-TR" dirty="0" err="1"/>
              <a:t>list-style-image</a:t>
            </a:r>
            <a:r>
              <a:rPr lang="tr-TR" dirty="0"/>
              <a:t> belirttik.</a:t>
            </a:r>
          </a:p>
        </p:txBody>
      </p:sp>
    </p:spTree>
    <p:extLst>
      <p:ext uri="{BB962C8B-B14F-4D97-AF65-F5344CB8AC3E}">
        <p14:creationId xmlns:p14="http://schemas.microsoft.com/office/powerpoint/2010/main" val="1251205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CSS Tablolar</a:t>
            </a:r>
          </a:p>
        </p:txBody>
      </p:sp>
      <p:sp>
        <p:nvSpPr>
          <p:cNvPr id="3" name="İçerik Yer Tutucusu 2"/>
          <p:cNvSpPr>
            <a:spLocks noGrp="1"/>
          </p:cNvSpPr>
          <p:nvPr>
            <p:ph idx="1"/>
          </p:nvPr>
        </p:nvSpPr>
        <p:spPr/>
        <p:txBody>
          <a:bodyPr>
            <a:normAutofit fontScale="55000" lnSpcReduction="20000"/>
          </a:bodyPr>
          <a:lstStyle/>
          <a:p>
            <a:pPr marL="0" indent="0">
              <a:buNone/>
            </a:pPr>
            <a:r>
              <a:rPr lang="tr-TR" dirty="0"/>
              <a:t>CSS Aşağıdaki gibi tablolarınızda farklı renk ve tasarımlar kullanmanıza olanak sağlar:</a:t>
            </a:r>
          </a:p>
          <a:p>
            <a:pPr marL="0" indent="0">
              <a:buNone/>
            </a:pPr>
            <a:endParaRPr lang="tr-TR" dirty="0"/>
          </a:p>
          <a:p>
            <a:pPr marL="0" indent="0">
              <a:buNone/>
            </a:pPr>
            <a:r>
              <a:rPr lang="tr-TR" dirty="0"/>
              <a:t>Dil	Neden Lazım?</a:t>
            </a:r>
          </a:p>
          <a:p>
            <a:pPr marL="0" indent="0">
              <a:buNone/>
            </a:pPr>
            <a:r>
              <a:rPr lang="tr-TR" dirty="0"/>
              <a:t>HTML	Temel web sayfası yapım bilgisi</a:t>
            </a:r>
          </a:p>
          <a:p>
            <a:pPr marL="0" indent="0">
              <a:buNone/>
            </a:pPr>
            <a:r>
              <a:rPr lang="tr-TR" dirty="0"/>
              <a:t>CSS	Siteyi görselleştirme</a:t>
            </a:r>
          </a:p>
          <a:p>
            <a:pPr marL="0" indent="0">
              <a:buNone/>
            </a:pPr>
            <a:r>
              <a:rPr lang="tr-TR" dirty="0"/>
              <a:t>PHP, ASP	İşlevsel siteler yapmak</a:t>
            </a:r>
          </a:p>
          <a:p>
            <a:pPr marL="0" indent="0">
              <a:buNone/>
            </a:pPr>
            <a:r>
              <a:rPr lang="tr-TR" dirty="0" err="1"/>
              <a:t>MySQL</a:t>
            </a:r>
            <a:r>
              <a:rPr lang="tr-TR" dirty="0"/>
              <a:t>	Verileri yönetmek</a:t>
            </a:r>
          </a:p>
          <a:p>
            <a:pPr marL="0" indent="0">
              <a:buNone/>
            </a:pPr>
            <a:endParaRPr lang="tr-TR" dirty="0"/>
          </a:p>
          <a:p>
            <a:pPr marL="0" indent="0">
              <a:buNone/>
            </a:pPr>
            <a:r>
              <a:rPr lang="tr-TR" dirty="0"/>
              <a:t>Tablolarla ilgili bilmeniz gereken komutlar:</a:t>
            </a:r>
          </a:p>
          <a:p>
            <a:pPr marL="0" indent="0">
              <a:buNone/>
            </a:pPr>
            <a:endParaRPr lang="tr-TR" dirty="0"/>
          </a:p>
          <a:p>
            <a:pPr marL="0" indent="0">
              <a:buNone/>
            </a:pPr>
            <a:r>
              <a:rPr lang="tr-TR" dirty="0" err="1"/>
              <a:t>border</a:t>
            </a:r>
            <a:endParaRPr lang="tr-TR" dirty="0"/>
          </a:p>
          <a:p>
            <a:pPr marL="0" indent="0">
              <a:buNone/>
            </a:pPr>
            <a:r>
              <a:rPr lang="tr-TR" dirty="0" err="1"/>
              <a:t>border-collapse</a:t>
            </a:r>
            <a:endParaRPr lang="tr-TR" dirty="0"/>
          </a:p>
          <a:p>
            <a:pPr marL="0" indent="0">
              <a:buNone/>
            </a:pPr>
            <a:r>
              <a:rPr lang="tr-TR" dirty="0" err="1"/>
              <a:t>width</a:t>
            </a:r>
            <a:r>
              <a:rPr lang="tr-TR" dirty="0"/>
              <a:t> ve </a:t>
            </a:r>
            <a:r>
              <a:rPr lang="tr-TR" dirty="0" err="1"/>
              <a:t>height</a:t>
            </a:r>
            <a:endParaRPr lang="tr-TR" dirty="0"/>
          </a:p>
          <a:p>
            <a:pPr marL="0" indent="0">
              <a:buNone/>
            </a:pPr>
            <a:r>
              <a:rPr lang="tr-TR" dirty="0"/>
              <a:t>NOT: Tablolarda nesneler hücrelerde yer alır. </a:t>
            </a:r>
            <a:r>
              <a:rPr lang="tr-TR" dirty="0" err="1"/>
              <a:t>HTML'de</a:t>
            </a:r>
            <a:r>
              <a:rPr lang="tr-TR" dirty="0"/>
              <a:t> hücreler TD elementi ile belirtilir. Dolayısıyla aşağıda anlatılan kodların çoğu TD elementine yöneliktir.</a:t>
            </a:r>
          </a:p>
          <a:p>
            <a:pPr marL="0" indent="0">
              <a:buNone/>
            </a:pPr>
            <a:endParaRPr lang="tr-TR" dirty="0"/>
          </a:p>
        </p:txBody>
      </p:sp>
    </p:spTree>
    <p:extLst>
      <p:ext uri="{BB962C8B-B14F-4D97-AF65-F5344CB8AC3E}">
        <p14:creationId xmlns:p14="http://schemas.microsoft.com/office/powerpoint/2010/main" val="306700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82632"/>
            <a:ext cx="10515600" cy="6392487"/>
          </a:xfrm>
        </p:spPr>
        <p:txBody>
          <a:bodyPr>
            <a:normAutofit fontScale="47500" lnSpcReduction="20000"/>
          </a:bodyPr>
          <a:lstStyle/>
          <a:p>
            <a:pPr marL="0" indent="0">
              <a:buNone/>
            </a:pPr>
            <a:r>
              <a:rPr lang="tr-TR" dirty="0" err="1"/>
              <a:t>border</a:t>
            </a:r>
            <a:r>
              <a:rPr lang="tr-TR" dirty="0"/>
              <a:t>: Kenarlık</a:t>
            </a:r>
          </a:p>
          <a:p>
            <a:pPr marL="0" indent="0">
              <a:buNone/>
            </a:pPr>
            <a:endParaRPr lang="tr-TR" dirty="0"/>
          </a:p>
          <a:p>
            <a:pPr marL="0" indent="0">
              <a:buNone/>
            </a:pPr>
            <a:r>
              <a:rPr lang="tr-TR" dirty="0"/>
              <a:t>Bu konu hakkında detaylı bilgi almak için buraya tıklayın.</a:t>
            </a:r>
          </a:p>
          <a:p>
            <a:pPr marL="0" indent="0">
              <a:buNone/>
            </a:pPr>
            <a:endParaRPr lang="tr-TR" dirty="0"/>
          </a:p>
          <a:p>
            <a:pPr marL="0" indent="0">
              <a:buNone/>
            </a:pPr>
            <a:r>
              <a:rPr lang="tr-TR" dirty="0"/>
              <a:t>İlgili sayfada bilgi aldıktan sonra tarayıcınızın GERİ butonu ile tekrar bu sayfaya gelerek derse devam edebilirsiniz.</a:t>
            </a:r>
          </a:p>
          <a:p>
            <a:pPr marL="0" indent="0">
              <a:buNone/>
            </a:pPr>
            <a:endParaRPr lang="tr-TR" dirty="0"/>
          </a:p>
          <a:p>
            <a:pPr marL="0" indent="0">
              <a:buNone/>
            </a:pPr>
            <a:r>
              <a:rPr lang="tr-TR" dirty="0" err="1"/>
              <a:t>border-collapse</a:t>
            </a:r>
            <a:r>
              <a:rPr lang="tr-TR" dirty="0"/>
              <a:t>: Kenarlıkları Kaldır</a:t>
            </a:r>
          </a:p>
          <a:p>
            <a:pPr marL="0" indent="0">
              <a:buNone/>
            </a:pPr>
            <a:endParaRPr lang="tr-TR" dirty="0"/>
          </a:p>
          <a:p>
            <a:pPr marL="0" indent="0">
              <a:buNone/>
            </a:pPr>
            <a:r>
              <a:rPr lang="tr-TR" dirty="0"/>
              <a:t>Tablo özelliği olarak bunu belirtirsek tablonun varsayılan kenarlıkları görülmeyecektir.</a:t>
            </a:r>
          </a:p>
          <a:p>
            <a:pPr marL="0" indent="0">
              <a:buNone/>
            </a:pPr>
            <a:endParaRPr lang="tr-TR" dirty="0"/>
          </a:p>
          <a:p>
            <a:pPr marL="0" indent="0">
              <a:buNone/>
            </a:pPr>
            <a:r>
              <a:rPr lang="tr-TR" dirty="0"/>
              <a:t>      </a:t>
            </a:r>
            <a:r>
              <a:rPr lang="tr-TR" dirty="0" err="1"/>
              <a:t>table.tablom</a:t>
            </a:r>
            <a:r>
              <a:rPr lang="tr-TR" dirty="0"/>
              <a:t> { </a:t>
            </a:r>
            <a:r>
              <a:rPr lang="tr-TR" dirty="0" err="1"/>
              <a:t>border-collapse</a:t>
            </a:r>
            <a:r>
              <a:rPr lang="tr-TR" dirty="0"/>
              <a:t>: </a:t>
            </a:r>
            <a:r>
              <a:rPr lang="tr-TR" dirty="0" err="1"/>
              <a:t>collapse</a:t>
            </a:r>
            <a:r>
              <a:rPr lang="tr-TR" dirty="0"/>
              <a:t>; }</a:t>
            </a:r>
          </a:p>
          <a:p>
            <a:pPr marL="0" indent="0">
              <a:buNone/>
            </a:pPr>
            <a:r>
              <a:rPr lang="tr-TR" dirty="0"/>
              <a:t>   </a:t>
            </a:r>
          </a:p>
          <a:p>
            <a:pPr marL="0" indent="0">
              <a:buNone/>
            </a:pPr>
            <a:endParaRPr lang="tr-TR" dirty="0"/>
          </a:p>
          <a:p>
            <a:pPr marL="0" indent="0">
              <a:buNone/>
            </a:pPr>
            <a:r>
              <a:rPr lang="tr-TR" dirty="0" err="1"/>
              <a:t>width</a:t>
            </a:r>
            <a:r>
              <a:rPr lang="tr-TR" dirty="0"/>
              <a:t>/</a:t>
            </a:r>
            <a:r>
              <a:rPr lang="tr-TR" dirty="0" err="1"/>
              <a:t>height</a:t>
            </a:r>
            <a:r>
              <a:rPr lang="tr-TR" dirty="0"/>
              <a:t>: Tablo Genişliği ve Yüksekliği</a:t>
            </a:r>
          </a:p>
          <a:p>
            <a:pPr marL="0" indent="0">
              <a:buNone/>
            </a:pPr>
            <a:endParaRPr lang="tr-TR" dirty="0"/>
          </a:p>
          <a:p>
            <a:pPr marL="0" indent="0">
              <a:buNone/>
            </a:pPr>
            <a:r>
              <a:rPr lang="tr-TR" dirty="0"/>
              <a:t>Tablo ve tablo hücreleri için genişlik (</a:t>
            </a:r>
            <a:r>
              <a:rPr lang="tr-TR" dirty="0" err="1"/>
              <a:t>width</a:t>
            </a:r>
            <a:r>
              <a:rPr lang="tr-TR" dirty="0"/>
              <a:t>) ve yükseklik (</a:t>
            </a:r>
            <a:r>
              <a:rPr lang="tr-TR" dirty="0" err="1"/>
              <a:t>height</a:t>
            </a:r>
            <a:r>
              <a:rPr lang="tr-TR" dirty="0"/>
              <a:t>) belirtmemizi sağlar.</a:t>
            </a:r>
          </a:p>
          <a:p>
            <a:pPr marL="0" indent="0">
              <a:buNone/>
            </a:pPr>
            <a:endParaRPr lang="tr-TR" dirty="0"/>
          </a:p>
          <a:p>
            <a:pPr marL="0" indent="0">
              <a:buNone/>
            </a:pPr>
            <a:r>
              <a:rPr lang="tr-TR" dirty="0"/>
              <a:t>      td.hucre1 { </a:t>
            </a:r>
            <a:r>
              <a:rPr lang="tr-TR" dirty="0" err="1"/>
              <a:t>width</a:t>
            </a:r>
            <a:r>
              <a:rPr lang="tr-TR" dirty="0"/>
              <a:t>: 100px; </a:t>
            </a:r>
            <a:r>
              <a:rPr lang="tr-TR" dirty="0" err="1"/>
              <a:t>height</a:t>
            </a:r>
            <a:r>
              <a:rPr lang="tr-TR" dirty="0"/>
              <a:t>: 200px; }</a:t>
            </a:r>
          </a:p>
          <a:p>
            <a:pPr marL="0" indent="0">
              <a:buNone/>
            </a:pPr>
            <a:r>
              <a:rPr lang="tr-TR" dirty="0"/>
              <a:t>      td.hucre2 { </a:t>
            </a:r>
            <a:r>
              <a:rPr lang="tr-TR" dirty="0" err="1"/>
              <a:t>width</a:t>
            </a:r>
            <a:r>
              <a:rPr lang="tr-TR" dirty="0"/>
              <a:t>: 400px; </a:t>
            </a:r>
            <a:r>
              <a:rPr lang="tr-TR" dirty="0" err="1"/>
              <a:t>height</a:t>
            </a:r>
            <a:r>
              <a:rPr lang="tr-TR" dirty="0"/>
              <a:t>: 100px; }</a:t>
            </a:r>
          </a:p>
          <a:p>
            <a:pPr marL="0" indent="0">
              <a:buNone/>
            </a:pPr>
            <a:r>
              <a:rPr lang="tr-TR" dirty="0"/>
              <a:t>   </a:t>
            </a:r>
          </a:p>
          <a:p>
            <a:pPr marL="0" indent="0">
              <a:buNone/>
            </a:pPr>
            <a:endParaRPr lang="tr-TR" dirty="0"/>
          </a:p>
          <a:p>
            <a:pPr marL="0" indent="0">
              <a:buNone/>
            </a:pPr>
            <a:r>
              <a:rPr lang="tr-TR" dirty="0"/>
              <a:t>Yukarıdaki örnekte hucre1 adlı hücre 100 piksel genişlik ve 200 piksel yüksekliğe sahipken, hucre2 400 piksel genişlik ve 100 piksel yüksekliğe sahiptir.</a:t>
            </a:r>
          </a:p>
        </p:txBody>
      </p:sp>
    </p:spTree>
    <p:extLst>
      <p:ext uri="{BB962C8B-B14F-4D97-AF65-F5344CB8AC3E}">
        <p14:creationId xmlns:p14="http://schemas.microsoft.com/office/powerpoint/2010/main" val="599999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Diğer Tablo Şekillendirme Komutları</a:t>
            </a:r>
          </a:p>
          <a:p>
            <a:r>
              <a:rPr lang="tr-TR" b="1" dirty="0" err="1"/>
              <a:t>text-align</a:t>
            </a:r>
            <a:r>
              <a:rPr lang="tr-TR" b="1" dirty="0"/>
              <a:t>:</a:t>
            </a:r>
            <a:r>
              <a:rPr lang="tr-TR" dirty="0"/>
              <a:t> Tablo içindeki yazıların hizasını belirlersiniz.</a:t>
            </a:r>
            <a:br>
              <a:rPr lang="tr-TR" dirty="0"/>
            </a:br>
            <a:br>
              <a:rPr lang="tr-TR" dirty="0"/>
            </a:br>
            <a:r>
              <a:rPr lang="tr-TR" b="1" dirty="0" err="1"/>
              <a:t>padding</a:t>
            </a:r>
            <a:r>
              <a:rPr lang="tr-TR" b="1" dirty="0"/>
              <a:t>:</a:t>
            </a:r>
            <a:r>
              <a:rPr lang="tr-TR" dirty="0"/>
              <a:t> Tablo içinden belirtilen değerde boşluk verdirir.</a:t>
            </a:r>
            <a:br>
              <a:rPr lang="tr-TR" dirty="0"/>
            </a:br>
            <a:br>
              <a:rPr lang="tr-TR" dirty="0"/>
            </a:br>
            <a:r>
              <a:rPr lang="tr-TR" b="1" dirty="0"/>
              <a:t>background-</a:t>
            </a:r>
            <a:r>
              <a:rPr lang="tr-TR" b="1" dirty="0" err="1"/>
              <a:t>color</a:t>
            </a:r>
            <a:r>
              <a:rPr lang="tr-TR" b="1" dirty="0"/>
              <a:t>:</a:t>
            </a:r>
            <a:r>
              <a:rPr lang="tr-TR" dirty="0"/>
              <a:t> </a:t>
            </a:r>
            <a:r>
              <a:rPr lang="tr-TR" dirty="0" err="1"/>
              <a:t>Arkaplan</a:t>
            </a:r>
            <a:r>
              <a:rPr lang="tr-TR" dirty="0"/>
              <a:t> rengini belirtir.</a:t>
            </a:r>
            <a:br>
              <a:rPr lang="tr-TR" dirty="0"/>
            </a:br>
            <a:br>
              <a:rPr lang="tr-TR" dirty="0"/>
            </a:br>
            <a:r>
              <a:rPr lang="tr-TR" b="1" dirty="0" err="1"/>
              <a:t>color</a:t>
            </a:r>
            <a:r>
              <a:rPr lang="tr-TR" b="1" dirty="0"/>
              <a:t>:</a:t>
            </a:r>
            <a:r>
              <a:rPr lang="tr-TR" dirty="0"/>
              <a:t> Yazı rengini belirtir.</a:t>
            </a:r>
            <a:br>
              <a:rPr lang="tr-TR" dirty="0"/>
            </a:br>
            <a:endParaRPr lang="tr-TR" dirty="0"/>
          </a:p>
        </p:txBody>
      </p:sp>
    </p:spTree>
    <p:extLst>
      <p:ext uri="{BB962C8B-B14F-4D97-AF65-F5344CB8AC3E}">
        <p14:creationId xmlns:p14="http://schemas.microsoft.com/office/powerpoint/2010/main" val="2761166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CSS Kutu Modeli</a:t>
            </a:r>
          </a:p>
        </p:txBody>
      </p:sp>
      <p:sp>
        <p:nvSpPr>
          <p:cNvPr id="6" name="Dikdörtgen 5"/>
          <p:cNvSpPr/>
          <p:nvPr/>
        </p:nvSpPr>
        <p:spPr>
          <a:xfrm>
            <a:off x="212435" y="1462128"/>
            <a:ext cx="5624947" cy="2862322"/>
          </a:xfrm>
          <a:prstGeom prst="rect">
            <a:avLst/>
          </a:prstGeom>
        </p:spPr>
        <p:txBody>
          <a:bodyPr wrap="square">
            <a:spAutoFit/>
          </a:bodyPr>
          <a:lstStyle/>
          <a:p>
            <a:r>
              <a:rPr lang="tr-TR" dirty="0"/>
              <a:t>Bir HTML nesnesi kutu gibi davranabilir. İşte bu kutu şekilli tasarım modeline CSS Kutu Modeli diyoruz.</a:t>
            </a:r>
          </a:p>
          <a:p>
            <a:endParaRPr lang="tr-TR" dirty="0"/>
          </a:p>
          <a:p>
            <a:r>
              <a:rPr lang="tr-TR" dirty="0"/>
              <a:t>Kutu modelinde size tanıtacağımız dört özellik var:</a:t>
            </a:r>
          </a:p>
          <a:p>
            <a:endParaRPr lang="tr-TR" dirty="0"/>
          </a:p>
          <a:p>
            <a:r>
              <a:rPr lang="tr-TR" dirty="0" err="1"/>
              <a:t>Margin</a:t>
            </a:r>
            <a:r>
              <a:rPr lang="tr-TR" dirty="0"/>
              <a:t> - Kenarlığın çevresinde verilen boşluk.</a:t>
            </a:r>
          </a:p>
          <a:p>
            <a:r>
              <a:rPr lang="tr-TR" dirty="0" err="1"/>
              <a:t>Border</a:t>
            </a:r>
            <a:r>
              <a:rPr lang="tr-TR" dirty="0"/>
              <a:t> - Kenarlık</a:t>
            </a:r>
          </a:p>
          <a:p>
            <a:r>
              <a:rPr lang="tr-TR" dirty="0" err="1"/>
              <a:t>Padding</a:t>
            </a:r>
            <a:r>
              <a:rPr lang="tr-TR" dirty="0"/>
              <a:t> - Kenarlık ile içerik arasındaki boşluk. </a:t>
            </a:r>
            <a:r>
              <a:rPr lang="tr-TR" dirty="0" err="1"/>
              <a:t>Arkaplan</a:t>
            </a:r>
            <a:r>
              <a:rPr lang="tr-TR" dirty="0"/>
              <a:t> rengine boyanır.</a:t>
            </a:r>
          </a:p>
          <a:p>
            <a:r>
              <a:rPr lang="tr-TR" dirty="0"/>
              <a:t>Content (İçerik)</a:t>
            </a:r>
          </a:p>
        </p:txBody>
      </p:sp>
      <p:pic>
        <p:nvPicPr>
          <p:cNvPr id="8198" name="Picture 6" descr="http://css.sitesi.web.tr/kutu-model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817" y="1462128"/>
            <a:ext cx="5421747" cy="3359254"/>
          </a:xfrm>
          <a:prstGeom prst="rect">
            <a:avLst/>
          </a:prstGeom>
          <a:noFill/>
          <a:extLst>
            <a:ext uri="{909E8E84-426E-40DD-AFC4-6F175D3DCCD1}">
              <a14:hiddenFill xmlns:a14="http://schemas.microsoft.com/office/drawing/2010/main">
                <a:solidFill>
                  <a:srgbClr val="FFFFFF"/>
                </a:solidFill>
              </a14:hiddenFill>
            </a:ext>
          </a:extLst>
        </p:spPr>
      </p:pic>
      <p:sp>
        <p:nvSpPr>
          <p:cNvPr id="7" name="Dikdörtgen 6"/>
          <p:cNvSpPr/>
          <p:nvPr/>
        </p:nvSpPr>
        <p:spPr>
          <a:xfrm>
            <a:off x="6047509" y="5119408"/>
            <a:ext cx="6096000" cy="923330"/>
          </a:xfrm>
          <a:prstGeom prst="rect">
            <a:avLst/>
          </a:prstGeom>
        </p:spPr>
        <p:txBody>
          <a:bodyPr>
            <a:spAutoFit/>
          </a:bodyPr>
          <a:lstStyle/>
          <a:p>
            <a:r>
              <a:rPr lang="tr-TR" dirty="0"/>
              <a:t>Yukarıda CONTENT içeriğin bulunduğu kısımdır. İçerik ile kenarlık arasında verdiğimiz boşluk </a:t>
            </a:r>
            <a:r>
              <a:rPr lang="tr-TR" dirty="0" err="1"/>
              <a:t>padding</a:t>
            </a:r>
            <a:r>
              <a:rPr lang="tr-TR" dirty="0"/>
              <a:t>, kenarlıktan sonra vereceğimiz boşluk ise </a:t>
            </a:r>
            <a:r>
              <a:rPr lang="tr-TR" dirty="0" err="1"/>
              <a:t>margin</a:t>
            </a:r>
            <a:r>
              <a:rPr lang="tr-TR" dirty="0"/>
              <a:t> olarak adlandırılır.</a:t>
            </a:r>
          </a:p>
        </p:txBody>
      </p:sp>
    </p:spTree>
    <p:extLst>
      <p:ext uri="{BB962C8B-B14F-4D97-AF65-F5344CB8AC3E}">
        <p14:creationId xmlns:p14="http://schemas.microsoft.com/office/powerpoint/2010/main" val="312057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55902"/>
          </a:xfrm>
          <a:solidFill>
            <a:schemeClr val="accent5">
              <a:lumMod val="60000"/>
              <a:lumOff val="40000"/>
            </a:schemeClr>
          </a:solidFill>
        </p:spPr>
        <p:txBody>
          <a:bodyPr/>
          <a:lstStyle/>
          <a:p>
            <a:r>
              <a:rPr lang="tr-TR" dirty="0" err="1"/>
              <a:t>CSS'de</a:t>
            </a:r>
            <a:r>
              <a:rPr lang="tr-TR" dirty="0"/>
              <a:t> Açıklama Kullanmak</a:t>
            </a:r>
          </a:p>
        </p:txBody>
      </p:sp>
      <p:sp>
        <p:nvSpPr>
          <p:cNvPr id="3" name="İçerik Yer Tutucusu 2"/>
          <p:cNvSpPr>
            <a:spLocks noGrp="1"/>
          </p:cNvSpPr>
          <p:nvPr>
            <p:ph idx="1"/>
          </p:nvPr>
        </p:nvSpPr>
        <p:spPr>
          <a:xfrm>
            <a:off x="838200" y="1421027"/>
            <a:ext cx="10515600" cy="5090984"/>
          </a:xfrm>
        </p:spPr>
        <p:txBody>
          <a:bodyPr>
            <a:normAutofit fontScale="92500"/>
          </a:bodyPr>
          <a:lstStyle/>
          <a:p>
            <a:r>
              <a:rPr lang="tr-TR" dirty="0"/>
              <a:t>Her programlama dilinde ve </a:t>
            </a:r>
            <a:r>
              <a:rPr lang="tr-TR" dirty="0" err="1"/>
              <a:t>HTML'de</a:t>
            </a:r>
            <a:r>
              <a:rPr lang="tr-TR" dirty="0"/>
              <a:t> de olduğu gibi bazen kullanıcıların görmeyeceği ancak bizim için referans olacak açıklamalar yazmak gerekebilir. Bu durum için CSS de </a:t>
            </a:r>
            <a:r>
              <a:rPr lang="tr-TR" b="1" dirty="0"/>
              <a:t>/* açıklama */</a:t>
            </a:r>
            <a:r>
              <a:rPr lang="tr-TR" dirty="0"/>
              <a:t> kullanılmaktadır:</a:t>
            </a:r>
          </a:p>
          <a:p>
            <a:pPr marL="0" indent="0">
              <a:buNone/>
            </a:pPr>
            <a:r>
              <a:rPr lang="tr-TR" sz="2400" dirty="0"/>
              <a:t>/* Paragraf Stilim */</a:t>
            </a:r>
          </a:p>
          <a:p>
            <a:pPr marL="0" indent="0">
              <a:buNone/>
            </a:pPr>
            <a:r>
              <a:rPr lang="tr-TR" sz="2400" dirty="0"/>
              <a:t>   p</a:t>
            </a:r>
          </a:p>
          <a:p>
            <a:pPr marL="0" indent="0">
              <a:buNone/>
            </a:pPr>
            <a:r>
              <a:rPr lang="tr-TR" sz="2400" dirty="0"/>
              <a:t>   {</a:t>
            </a:r>
          </a:p>
          <a:p>
            <a:pPr marL="0" indent="0">
              <a:buNone/>
            </a:pPr>
            <a:r>
              <a:rPr lang="tr-TR" sz="2400" dirty="0"/>
              <a:t>      /* Renk kırmızı olacak */</a:t>
            </a:r>
          </a:p>
          <a:p>
            <a:pPr marL="0" indent="0">
              <a:buNone/>
            </a:pPr>
            <a:r>
              <a:rPr lang="tr-TR" sz="2400" dirty="0"/>
              <a:t>      </a:t>
            </a:r>
            <a:r>
              <a:rPr lang="tr-TR" sz="2400" dirty="0" err="1"/>
              <a:t>color</a:t>
            </a:r>
            <a:r>
              <a:rPr lang="tr-TR" sz="2400" dirty="0"/>
              <a:t>: </a:t>
            </a:r>
            <a:r>
              <a:rPr lang="tr-TR" sz="2400" dirty="0" err="1"/>
              <a:t>red</a:t>
            </a:r>
            <a:r>
              <a:rPr lang="tr-TR" sz="2400" dirty="0"/>
              <a:t>;</a:t>
            </a:r>
          </a:p>
          <a:p>
            <a:pPr marL="0" indent="0">
              <a:buNone/>
            </a:pPr>
            <a:endParaRPr lang="tr-TR" sz="2400" dirty="0"/>
          </a:p>
          <a:p>
            <a:pPr marL="0" indent="0">
              <a:buNone/>
            </a:pPr>
            <a:r>
              <a:rPr lang="tr-TR" sz="2400" dirty="0"/>
              <a:t>      /* Ortalanmış olacak */</a:t>
            </a:r>
          </a:p>
          <a:p>
            <a:pPr marL="0" indent="0">
              <a:buNone/>
            </a:pPr>
            <a:r>
              <a:rPr lang="tr-TR" sz="2400" dirty="0"/>
              <a:t>      </a:t>
            </a:r>
            <a:r>
              <a:rPr lang="tr-TR" sz="2400" dirty="0" err="1"/>
              <a:t>text-align</a:t>
            </a:r>
            <a:r>
              <a:rPr lang="tr-TR" sz="2400" dirty="0"/>
              <a:t>: </a:t>
            </a:r>
            <a:r>
              <a:rPr lang="tr-TR" sz="2400" dirty="0" err="1"/>
              <a:t>center</a:t>
            </a:r>
            <a:r>
              <a:rPr lang="tr-TR" sz="2400" dirty="0"/>
              <a:t>;</a:t>
            </a:r>
          </a:p>
          <a:p>
            <a:pPr marL="0" indent="0">
              <a:buNone/>
            </a:pPr>
            <a:r>
              <a:rPr lang="tr-TR" sz="2400" dirty="0"/>
              <a:t>   }</a:t>
            </a:r>
          </a:p>
        </p:txBody>
      </p:sp>
    </p:spTree>
    <p:extLst>
      <p:ext uri="{BB962C8B-B14F-4D97-AF65-F5344CB8AC3E}">
        <p14:creationId xmlns:p14="http://schemas.microsoft.com/office/powerpoint/2010/main" val="261439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96410"/>
          </a:xfrm>
          <a:solidFill>
            <a:schemeClr val="accent5">
              <a:lumMod val="60000"/>
              <a:lumOff val="40000"/>
            </a:schemeClr>
          </a:solidFill>
        </p:spPr>
        <p:txBody>
          <a:bodyPr/>
          <a:lstStyle/>
          <a:p>
            <a:r>
              <a:rPr lang="en-US" dirty="0"/>
              <a:t>CSS ID </a:t>
            </a:r>
            <a:r>
              <a:rPr lang="en-US" dirty="0" err="1"/>
              <a:t>ve</a:t>
            </a:r>
            <a:r>
              <a:rPr lang="en-US" dirty="0"/>
              <a:t> Class </a:t>
            </a:r>
            <a:r>
              <a:rPr lang="en-US" dirty="0" err="1"/>
              <a:t>Seçimi</a:t>
            </a:r>
            <a:endParaRPr lang="tr-TR" dirty="0"/>
          </a:p>
        </p:txBody>
      </p:sp>
      <p:sp>
        <p:nvSpPr>
          <p:cNvPr id="3" name="İçerik Yer Tutucusu 2"/>
          <p:cNvSpPr>
            <a:spLocks noGrp="1"/>
          </p:cNvSpPr>
          <p:nvPr>
            <p:ph idx="1"/>
          </p:nvPr>
        </p:nvSpPr>
        <p:spPr>
          <a:xfrm>
            <a:off x="838200" y="1334530"/>
            <a:ext cx="10515600" cy="4842433"/>
          </a:xfrm>
        </p:spPr>
        <p:txBody>
          <a:bodyPr>
            <a:normAutofit fontScale="62500" lnSpcReduction="20000"/>
          </a:bodyPr>
          <a:lstStyle/>
          <a:p>
            <a:pPr marL="0" indent="0">
              <a:buNone/>
            </a:pPr>
            <a:r>
              <a:rPr lang="tr-TR" dirty="0"/>
              <a:t>Class Kullanımı</a:t>
            </a:r>
          </a:p>
          <a:p>
            <a:pPr marL="0" indent="0">
              <a:buNone/>
            </a:pPr>
            <a:endParaRPr lang="tr-TR" dirty="0"/>
          </a:p>
          <a:p>
            <a:pPr marL="0" indent="0">
              <a:buNone/>
            </a:pPr>
            <a:r>
              <a:rPr lang="tr-TR" dirty="0"/>
              <a:t>Bir HTML kaynağına baktığınızda bir element (</a:t>
            </a:r>
            <a:r>
              <a:rPr lang="tr-TR" dirty="0" err="1"/>
              <a:t>tag</a:t>
            </a:r>
            <a:r>
              <a:rPr lang="tr-TR" dirty="0"/>
              <a:t>) özelliği olarak </a:t>
            </a:r>
            <a:r>
              <a:rPr lang="tr-TR" dirty="0" err="1"/>
              <a:t>class</a:t>
            </a:r>
            <a:r>
              <a:rPr lang="tr-TR" dirty="0"/>
              <a:t>="stil" şeklinde bir özellik belirtildiğini görebilirsiniz. Peki neden buna gerek duymuşlar? Örneğin aşağıdaki HTML kodunu inceleyelim:</a:t>
            </a:r>
          </a:p>
          <a:p>
            <a:pPr marL="0" indent="0">
              <a:buNone/>
            </a:pPr>
            <a:endParaRPr lang="tr-TR" sz="1600" dirty="0"/>
          </a:p>
          <a:p>
            <a:pPr marL="0" indent="0">
              <a:buNone/>
            </a:pPr>
            <a:r>
              <a:rPr lang="tr-TR" dirty="0"/>
              <a:t>   &lt;div </a:t>
            </a:r>
            <a:r>
              <a:rPr lang="tr-TR" dirty="0" err="1"/>
              <a:t>class</a:t>
            </a:r>
            <a:r>
              <a:rPr lang="tr-TR" dirty="0"/>
              <a:t>="stil"&gt;Hoş Geldiniz!&lt;/div&gt;</a:t>
            </a:r>
            <a:endParaRPr lang="tr-TR" sz="1300" dirty="0"/>
          </a:p>
          <a:p>
            <a:pPr marL="0" indent="0">
              <a:buNone/>
            </a:pPr>
            <a:r>
              <a:rPr lang="tr-TR" sz="1300" dirty="0"/>
              <a:t>   </a:t>
            </a:r>
          </a:p>
          <a:p>
            <a:pPr marL="0" indent="0">
              <a:buNone/>
            </a:pPr>
            <a:endParaRPr lang="tr-TR" sz="1300" dirty="0"/>
          </a:p>
          <a:p>
            <a:pPr marL="0" indent="0">
              <a:buNone/>
            </a:pPr>
            <a:r>
              <a:rPr lang="tr-TR" dirty="0"/>
              <a:t>Yukarıdaki div elementi içinde yer alan </a:t>
            </a:r>
            <a:r>
              <a:rPr lang="tr-TR" dirty="0" err="1"/>
              <a:t>class</a:t>
            </a:r>
            <a:r>
              <a:rPr lang="tr-TR" dirty="0"/>
              <a:t>="stil", o div elementi için CSS özellikleri belirtmemizi sağlayan bir yoldur. CSS dosyamızda şu şekilde bir ifade varsa:</a:t>
            </a:r>
          </a:p>
          <a:p>
            <a:pPr marL="0" indent="0">
              <a:buNone/>
            </a:pPr>
            <a:endParaRPr lang="tr-TR" dirty="0"/>
          </a:p>
          <a:p>
            <a:pPr marL="0" indent="0">
              <a:buNone/>
            </a:pPr>
            <a:r>
              <a:rPr lang="tr-TR" dirty="0"/>
              <a:t>   .stil {</a:t>
            </a:r>
          </a:p>
          <a:p>
            <a:pPr marL="0" indent="0">
              <a:buNone/>
            </a:pPr>
            <a:r>
              <a:rPr lang="tr-TR" dirty="0"/>
              <a:t>      font: 10pt </a:t>
            </a:r>
            <a:r>
              <a:rPr lang="tr-TR" dirty="0" err="1"/>
              <a:t>Tahoma</a:t>
            </a:r>
            <a:r>
              <a:rPr lang="tr-TR" dirty="0"/>
              <a:t>, </a:t>
            </a:r>
            <a:r>
              <a:rPr lang="tr-TR" dirty="0" err="1"/>
              <a:t>Verdana</a:t>
            </a:r>
            <a:r>
              <a:rPr lang="tr-TR" dirty="0"/>
              <a:t>;</a:t>
            </a:r>
          </a:p>
          <a:p>
            <a:pPr marL="0" indent="0">
              <a:buNone/>
            </a:pPr>
            <a:r>
              <a:rPr lang="tr-TR" dirty="0"/>
              <a:t>      </a:t>
            </a:r>
            <a:r>
              <a:rPr lang="tr-TR" dirty="0" err="1"/>
              <a:t>color</a:t>
            </a:r>
            <a:r>
              <a:rPr lang="tr-TR" dirty="0"/>
              <a:t>: </a:t>
            </a:r>
            <a:r>
              <a:rPr lang="tr-TR" dirty="0" err="1"/>
              <a:t>blue</a:t>
            </a:r>
            <a:r>
              <a:rPr lang="tr-TR" dirty="0"/>
              <a:t>;</a:t>
            </a:r>
          </a:p>
          <a:p>
            <a:pPr marL="0" indent="0">
              <a:buNone/>
            </a:pPr>
            <a:r>
              <a:rPr lang="tr-TR" dirty="0"/>
              <a:t>   }</a:t>
            </a:r>
          </a:p>
          <a:p>
            <a:pPr marL="0" indent="0">
              <a:buNone/>
            </a:pPr>
            <a:r>
              <a:rPr lang="tr-TR" dirty="0"/>
              <a:t> </a:t>
            </a:r>
          </a:p>
          <a:p>
            <a:pPr marL="0" indent="0">
              <a:buNone/>
            </a:pPr>
            <a:endParaRPr lang="tr-TR" dirty="0"/>
          </a:p>
        </p:txBody>
      </p:sp>
    </p:spTree>
    <p:extLst>
      <p:ext uri="{BB962C8B-B14F-4D97-AF65-F5344CB8AC3E}">
        <p14:creationId xmlns:p14="http://schemas.microsoft.com/office/powerpoint/2010/main" val="136995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21276"/>
            <a:ext cx="10515600" cy="5855687"/>
          </a:xfrm>
        </p:spPr>
        <p:txBody>
          <a:bodyPr>
            <a:normAutofit fontScale="62500" lnSpcReduction="20000"/>
          </a:bodyPr>
          <a:lstStyle/>
          <a:p>
            <a:pPr marL="0" indent="0">
              <a:buNone/>
            </a:pPr>
            <a:r>
              <a:rPr lang="tr-TR" dirty="0"/>
              <a:t>Nokta (.) ile başlayan bir stil oluşturduk ve adını biz verdik. Bu demektir ki </a:t>
            </a:r>
            <a:r>
              <a:rPr lang="tr-TR" dirty="0" err="1"/>
              <a:t>class</a:t>
            </a:r>
            <a:r>
              <a:rPr lang="tr-TR" dirty="0"/>
              <a:t>="stil" ile belirttiğimiz tüm elementler 10 punto </a:t>
            </a:r>
            <a:r>
              <a:rPr lang="tr-TR" dirty="0" err="1"/>
              <a:t>Tahoma</a:t>
            </a:r>
            <a:r>
              <a:rPr lang="tr-TR" dirty="0"/>
              <a:t> yazı tipinde ve mavi (</a:t>
            </a:r>
            <a:r>
              <a:rPr lang="tr-TR" dirty="0" err="1"/>
              <a:t>blue</a:t>
            </a:r>
            <a:r>
              <a:rPr lang="tr-TR" dirty="0"/>
              <a:t>) renginde olacaktır. Tabi istersek sadece tek bir elementte geçerli olmasını sağlayabiliriz. Örneğin sadece DIV elementlerinde geçerli olmasını istiyorsak:</a:t>
            </a:r>
          </a:p>
          <a:p>
            <a:pPr marL="0" indent="0">
              <a:buNone/>
            </a:pPr>
            <a:endParaRPr lang="tr-TR" dirty="0"/>
          </a:p>
          <a:p>
            <a:pPr marL="0" indent="0">
              <a:buNone/>
            </a:pPr>
            <a:r>
              <a:rPr lang="tr-TR" dirty="0"/>
              <a:t>   </a:t>
            </a:r>
            <a:r>
              <a:rPr lang="tr-TR" dirty="0" err="1"/>
              <a:t>div.stil</a:t>
            </a:r>
            <a:r>
              <a:rPr lang="tr-TR" dirty="0"/>
              <a:t> {</a:t>
            </a:r>
          </a:p>
          <a:p>
            <a:pPr marL="0" indent="0">
              <a:buNone/>
            </a:pPr>
            <a:r>
              <a:rPr lang="tr-TR" dirty="0"/>
              <a:t>      font: 10pt </a:t>
            </a:r>
            <a:r>
              <a:rPr lang="tr-TR" dirty="0" err="1"/>
              <a:t>Tahoma</a:t>
            </a:r>
            <a:r>
              <a:rPr lang="tr-TR" dirty="0"/>
              <a:t>, </a:t>
            </a:r>
            <a:r>
              <a:rPr lang="tr-TR" dirty="0" err="1"/>
              <a:t>Verdana</a:t>
            </a:r>
            <a:r>
              <a:rPr lang="tr-TR" dirty="0"/>
              <a:t>;</a:t>
            </a:r>
          </a:p>
          <a:p>
            <a:pPr marL="0" indent="0">
              <a:buNone/>
            </a:pPr>
            <a:r>
              <a:rPr lang="tr-TR" dirty="0"/>
              <a:t>      </a:t>
            </a:r>
            <a:r>
              <a:rPr lang="tr-TR" dirty="0" err="1"/>
              <a:t>color</a:t>
            </a:r>
            <a:r>
              <a:rPr lang="tr-TR" dirty="0"/>
              <a:t>: </a:t>
            </a:r>
            <a:r>
              <a:rPr lang="tr-TR" dirty="0" err="1"/>
              <a:t>blue</a:t>
            </a:r>
            <a:r>
              <a:rPr lang="tr-TR" dirty="0"/>
              <a:t>;</a:t>
            </a:r>
          </a:p>
          <a:p>
            <a:pPr marL="0" indent="0">
              <a:buNone/>
            </a:pPr>
            <a:r>
              <a:rPr lang="tr-TR" dirty="0"/>
              <a:t>   }</a:t>
            </a:r>
          </a:p>
          <a:p>
            <a:pPr marL="0" indent="0">
              <a:buNone/>
            </a:pPr>
            <a:r>
              <a:rPr lang="tr-TR" dirty="0"/>
              <a:t>   </a:t>
            </a:r>
          </a:p>
          <a:p>
            <a:pPr marL="0" indent="0">
              <a:buNone/>
            </a:pPr>
            <a:endParaRPr lang="tr-TR" dirty="0"/>
          </a:p>
          <a:p>
            <a:pPr marL="0" indent="0">
              <a:buNone/>
            </a:pPr>
            <a:r>
              <a:rPr lang="tr-TR" dirty="0"/>
              <a:t>".stil" yani seçim adımızın başına div getirmemiz yeterli olacaktır. Bu durumda bu CSS kodu sadece DIV elementlerinde kullanılabilir olacaktır.</a:t>
            </a:r>
          </a:p>
          <a:p>
            <a:pPr marL="0" indent="0">
              <a:buNone/>
            </a:pPr>
            <a:endParaRPr lang="tr-TR" dirty="0"/>
          </a:p>
          <a:p>
            <a:pPr marL="0" indent="0">
              <a:buNone/>
            </a:pPr>
            <a:r>
              <a:rPr lang="tr-TR" dirty="0"/>
              <a:t>CLASS özelliği kullanmanın bize sağlayacağı yararlara şöyle bir bakalım:</a:t>
            </a:r>
          </a:p>
          <a:p>
            <a:pPr marL="0" indent="0">
              <a:buNone/>
            </a:pPr>
            <a:endParaRPr lang="tr-TR" dirty="0"/>
          </a:p>
          <a:p>
            <a:pPr marL="0" indent="0">
              <a:buNone/>
            </a:pPr>
            <a:r>
              <a:rPr lang="tr-TR" dirty="0"/>
              <a:t>Kendimizin adlandırdığı özel stiller yaratmak ve kullanmak</a:t>
            </a:r>
          </a:p>
          <a:p>
            <a:pPr marL="0" indent="0">
              <a:buNone/>
            </a:pPr>
            <a:r>
              <a:rPr lang="tr-TR" dirty="0"/>
              <a:t>Bir stili birden fazla elementte kullanabilmek</a:t>
            </a:r>
          </a:p>
          <a:p>
            <a:pPr marL="0" indent="0">
              <a:buNone/>
            </a:pPr>
            <a:r>
              <a:rPr lang="tr-TR" dirty="0"/>
              <a:t>Stillere CSS de yer verip HTML kodlarımızı sürekli tekrarlanan uzun CSS kodlarından arındırmak</a:t>
            </a:r>
          </a:p>
        </p:txBody>
      </p:sp>
    </p:spTree>
    <p:extLst>
      <p:ext uri="{BB962C8B-B14F-4D97-AF65-F5344CB8AC3E}">
        <p14:creationId xmlns:p14="http://schemas.microsoft.com/office/powerpoint/2010/main" val="16945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60486"/>
          </a:xfrm>
        </p:spPr>
        <p:txBody>
          <a:bodyPr>
            <a:normAutofit fontScale="90000"/>
          </a:bodyPr>
          <a:lstStyle/>
          <a:p>
            <a:r>
              <a:rPr lang="tr-TR" dirty="0"/>
              <a:t>ID Kullanımı</a:t>
            </a:r>
          </a:p>
        </p:txBody>
      </p:sp>
      <p:sp>
        <p:nvSpPr>
          <p:cNvPr id="3" name="İçerik Yer Tutucusu 2"/>
          <p:cNvSpPr>
            <a:spLocks noGrp="1"/>
          </p:cNvSpPr>
          <p:nvPr>
            <p:ph idx="1"/>
          </p:nvPr>
        </p:nvSpPr>
        <p:spPr>
          <a:xfrm>
            <a:off x="838200" y="1025612"/>
            <a:ext cx="10515600" cy="5151351"/>
          </a:xfrm>
        </p:spPr>
        <p:txBody>
          <a:bodyPr>
            <a:normAutofit lnSpcReduction="10000"/>
          </a:bodyPr>
          <a:lstStyle/>
          <a:p>
            <a:pPr marL="0" indent="0">
              <a:buNone/>
            </a:pPr>
            <a:r>
              <a:rPr lang="tr-TR" dirty="0"/>
              <a:t>ID özelliği ile de stiller yaratabiliriz. </a:t>
            </a:r>
            <a:r>
              <a:rPr lang="tr-TR" dirty="0" err="1"/>
              <a:t>CLASS'tan</a:t>
            </a:r>
            <a:r>
              <a:rPr lang="tr-TR" dirty="0"/>
              <a:t> farklı yanları:</a:t>
            </a:r>
          </a:p>
          <a:p>
            <a:pPr marL="0" indent="0">
              <a:buNone/>
            </a:pPr>
            <a:endParaRPr lang="tr-TR" dirty="0"/>
          </a:p>
          <a:p>
            <a:pPr marL="0" indent="0">
              <a:buNone/>
            </a:pPr>
            <a:r>
              <a:rPr lang="tr-TR" dirty="0"/>
              <a:t>Sadece tek bir elementte kullanılabilir.</a:t>
            </a:r>
          </a:p>
          <a:p>
            <a:pPr marL="0" indent="0">
              <a:buNone/>
            </a:pPr>
            <a:r>
              <a:rPr lang="tr-TR" dirty="0"/>
              <a:t>Aynı </a:t>
            </a:r>
            <a:r>
              <a:rPr lang="tr-TR" dirty="0" err="1"/>
              <a:t>id</a:t>
            </a:r>
            <a:r>
              <a:rPr lang="tr-TR" dirty="0"/>
              <a:t> değeri iki elemente verilemez (Her </a:t>
            </a:r>
            <a:r>
              <a:rPr lang="tr-TR" dirty="0" err="1"/>
              <a:t>id</a:t>
            </a:r>
            <a:r>
              <a:rPr lang="tr-TR" dirty="0"/>
              <a:t> sadece tek bir elementte kullanılabilir).</a:t>
            </a:r>
          </a:p>
          <a:p>
            <a:pPr marL="0" indent="0">
              <a:buNone/>
            </a:pPr>
            <a:r>
              <a:rPr lang="tr-TR" dirty="0"/>
              <a:t>Stil dosyamızda </a:t>
            </a:r>
            <a:r>
              <a:rPr lang="tr-TR" dirty="0" err="1"/>
              <a:t>CLASS'da</a:t>
            </a:r>
            <a:r>
              <a:rPr lang="tr-TR" dirty="0"/>
              <a:t> . (nokta) kullanırdık, ancak </a:t>
            </a:r>
            <a:r>
              <a:rPr lang="tr-TR" dirty="0" err="1"/>
              <a:t>id</a:t>
            </a:r>
            <a:r>
              <a:rPr lang="tr-TR" dirty="0"/>
              <a:t> özelliğine göre </a:t>
            </a:r>
            <a:r>
              <a:rPr lang="tr-TR" dirty="0" err="1"/>
              <a:t>stilleme</a:t>
            </a:r>
            <a:r>
              <a:rPr lang="tr-TR" dirty="0"/>
              <a:t> yapacaksak # (diyez) kullanırız.</a:t>
            </a:r>
          </a:p>
          <a:p>
            <a:pPr marL="0" indent="0">
              <a:buNone/>
            </a:pPr>
            <a:r>
              <a:rPr lang="tr-TR" dirty="0"/>
              <a:t>Şimdi bu anlattıklarımızı örnek üzerinde görelim:</a:t>
            </a:r>
          </a:p>
          <a:p>
            <a:pPr marL="0" indent="0">
              <a:buNone/>
            </a:pPr>
            <a:endParaRPr lang="tr-TR" dirty="0"/>
          </a:p>
          <a:p>
            <a:pPr marL="0" indent="0">
              <a:buNone/>
            </a:pPr>
            <a:r>
              <a:rPr lang="tr-TR" dirty="0"/>
              <a:t>   &lt;div </a:t>
            </a:r>
            <a:r>
              <a:rPr lang="tr-TR" dirty="0" err="1"/>
              <a:t>id</a:t>
            </a:r>
            <a:r>
              <a:rPr lang="tr-TR" dirty="0"/>
              <a:t>="stil"&gt;Hoş Geldiniz!&lt;/div&gt;</a:t>
            </a:r>
          </a:p>
          <a:p>
            <a:pPr marL="0" indent="0">
              <a:buNone/>
            </a:pPr>
            <a:r>
              <a:rPr lang="tr-TR" dirty="0"/>
              <a:t> </a:t>
            </a:r>
          </a:p>
        </p:txBody>
      </p:sp>
    </p:spTree>
    <p:extLst>
      <p:ext uri="{BB962C8B-B14F-4D97-AF65-F5344CB8AC3E}">
        <p14:creationId xmlns:p14="http://schemas.microsoft.com/office/powerpoint/2010/main" val="6486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58346"/>
            <a:ext cx="10515600" cy="5818617"/>
          </a:xfrm>
        </p:spPr>
        <p:txBody>
          <a:bodyPr>
            <a:normAutofit fontScale="77500" lnSpcReduction="20000"/>
          </a:bodyPr>
          <a:lstStyle/>
          <a:p>
            <a:pPr marL="0" indent="0">
              <a:buNone/>
            </a:pPr>
            <a:r>
              <a:rPr lang="tr-TR" dirty="0"/>
              <a:t>Örnekte ID değeri "stil" olan bir DIV elementi görüyoruz. CSS dosyamızda bu elemente özel stil tasarlarken aşağıdaki şekilde kod yapısını oluşturmalıyız:</a:t>
            </a:r>
          </a:p>
          <a:p>
            <a:pPr marL="0" indent="0">
              <a:buNone/>
            </a:pPr>
            <a:endParaRPr lang="tr-TR" dirty="0"/>
          </a:p>
          <a:p>
            <a:pPr marL="0" indent="0">
              <a:buNone/>
            </a:pPr>
            <a:r>
              <a:rPr lang="tr-TR" dirty="0"/>
              <a:t>   #stil {</a:t>
            </a:r>
          </a:p>
          <a:p>
            <a:pPr marL="0" indent="0">
              <a:buNone/>
            </a:pPr>
            <a:r>
              <a:rPr lang="tr-TR" dirty="0"/>
              <a:t>      font: 10pt </a:t>
            </a:r>
            <a:r>
              <a:rPr lang="tr-TR" dirty="0" err="1"/>
              <a:t>Tahoma</a:t>
            </a:r>
            <a:r>
              <a:rPr lang="tr-TR" dirty="0"/>
              <a:t>, </a:t>
            </a:r>
            <a:r>
              <a:rPr lang="tr-TR" dirty="0" err="1"/>
              <a:t>Verdana</a:t>
            </a:r>
            <a:r>
              <a:rPr lang="tr-TR" dirty="0"/>
              <a:t>;</a:t>
            </a:r>
          </a:p>
          <a:p>
            <a:pPr marL="0" indent="0">
              <a:buNone/>
            </a:pPr>
            <a:r>
              <a:rPr lang="tr-TR" dirty="0"/>
              <a:t>      </a:t>
            </a:r>
            <a:r>
              <a:rPr lang="tr-TR" dirty="0" err="1"/>
              <a:t>color</a:t>
            </a:r>
            <a:r>
              <a:rPr lang="tr-TR" dirty="0"/>
              <a:t>: </a:t>
            </a:r>
            <a:r>
              <a:rPr lang="tr-TR" dirty="0" err="1"/>
              <a:t>blue</a:t>
            </a:r>
            <a:r>
              <a:rPr lang="tr-TR" dirty="0"/>
              <a:t>;</a:t>
            </a:r>
          </a:p>
          <a:p>
            <a:pPr marL="0" indent="0">
              <a:buNone/>
            </a:pPr>
            <a:r>
              <a:rPr lang="tr-TR" dirty="0"/>
              <a:t>   }</a:t>
            </a:r>
          </a:p>
          <a:p>
            <a:pPr marL="0" indent="0">
              <a:buNone/>
            </a:pPr>
            <a:r>
              <a:rPr lang="tr-TR" dirty="0"/>
              <a:t>   </a:t>
            </a:r>
          </a:p>
          <a:p>
            <a:pPr marL="0" indent="0">
              <a:buNone/>
            </a:pPr>
            <a:endParaRPr lang="tr-TR" dirty="0"/>
          </a:p>
          <a:p>
            <a:pPr marL="0" indent="0">
              <a:buNone/>
            </a:pPr>
            <a:r>
              <a:rPr lang="tr-TR" dirty="0"/>
              <a:t>Görüldüğü gibi bu kez diyez (#) ile başlattık. Sadece tek bir elemente özel stil tasarlamış olduk (Neden? Çünkü başka bir elementte yine </a:t>
            </a:r>
            <a:r>
              <a:rPr lang="tr-TR" dirty="0" err="1"/>
              <a:t>id</a:t>
            </a:r>
            <a:r>
              <a:rPr lang="tr-TR" dirty="0"/>
              <a:t> değeri "stil" belirtilemez.)</a:t>
            </a:r>
          </a:p>
          <a:p>
            <a:pPr marL="0" indent="0">
              <a:buNone/>
            </a:pPr>
            <a:endParaRPr lang="tr-TR" dirty="0"/>
          </a:p>
          <a:p>
            <a:pPr marL="0" indent="0">
              <a:buNone/>
            </a:pPr>
            <a:r>
              <a:rPr lang="tr-TR" dirty="0"/>
              <a:t>Ayrıca unutmadan söyleyelim hiçbir ID değeri rakamla başlamaz. ID, HTML dosyasında o elementi bulmamızı sağlar, bu nedenle aynı ismi veremeyiz. Aynı ismi vermemizin diğer yaratacağı sorun Java </a:t>
            </a:r>
            <a:r>
              <a:rPr lang="tr-TR" dirty="0" err="1"/>
              <a:t>Script'te</a:t>
            </a:r>
            <a:r>
              <a:rPr lang="tr-TR" dirty="0"/>
              <a:t> bu elementi </a:t>
            </a:r>
            <a:r>
              <a:rPr lang="tr-TR" dirty="0" err="1"/>
              <a:t>id</a:t>
            </a:r>
            <a:r>
              <a:rPr lang="tr-TR" dirty="0"/>
              <a:t> özelliğine göre kullanamamak olacaktır. Son olarak bazı tarayıcılar birden fazla aynı </a:t>
            </a:r>
            <a:r>
              <a:rPr lang="tr-TR" dirty="0" err="1"/>
              <a:t>id</a:t>
            </a:r>
            <a:r>
              <a:rPr lang="tr-TR" dirty="0"/>
              <a:t> kullanılan HTML dosyalarında stilleri görmezden gelebilir.</a:t>
            </a:r>
          </a:p>
        </p:txBody>
      </p:sp>
    </p:spTree>
    <p:extLst>
      <p:ext uri="{BB962C8B-B14F-4D97-AF65-F5344CB8AC3E}">
        <p14:creationId xmlns:p14="http://schemas.microsoft.com/office/powerpoint/2010/main" val="82385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CSS Nasıl Eklenir?</a:t>
            </a:r>
          </a:p>
        </p:txBody>
      </p:sp>
      <p:sp>
        <p:nvSpPr>
          <p:cNvPr id="3" name="İçerik Yer Tutucusu 2"/>
          <p:cNvSpPr>
            <a:spLocks noGrp="1"/>
          </p:cNvSpPr>
          <p:nvPr>
            <p:ph idx="1"/>
          </p:nvPr>
        </p:nvSpPr>
        <p:spPr/>
        <p:txBody>
          <a:bodyPr/>
          <a:lstStyle/>
          <a:p>
            <a:pPr marL="0" indent="0">
              <a:buNone/>
            </a:pPr>
            <a:r>
              <a:rPr lang="tr-TR" dirty="0"/>
              <a:t>Bir tarayıcı açıldığı zaman stilleri okur ve o stilin kullanıldığı HTML elementlerini belirtilen özelliklere göre şekillendirir.</a:t>
            </a:r>
          </a:p>
          <a:p>
            <a:pPr marL="0" indent="0">
              <a:buNone/>
            </a:pPr>
            <a:endParaRPr lang="tr-TR" dirty="0"/>
          </a:p>
          <a:p>
            <a:pPr marL="0" indent="0">
              <a:buNone/>
            </a:pPr>
            <a:r>
              <a:rPr lang="tr-TR" dirty="0"/>
              <a:t>Üç şekilde sayfamıza stil ekleyebiliriz. Bunlar:</a:t>
            </a:r>
          </a:p>
          <a:p>
            <a:pPr marL="0" indent="0">
              <a:buNone/>
            </a:pPr>
            <a:endParaRPr lang="tr-TR" dirty="0"/>
          </a:p>
          <a:p>
            <a:pPr marL="0" indent="0">
              <a:buNone/>
            </a:pPr>
            <a:r>
              <a:rPr lang="tr-TR" dirty="0"/>
              <a:t>Stilleri CSS Dosyasından Çağırmak</a:t>
            </a:r>
          </a:p>
          <a:p>
            <a:pPr marL="0" indent="0">
              <a:buNone/>
            </a:pPr>
            <a:r>
              <a:rPr lang="tr-TR" dirty="0"/>
              <a:t>HTML Sayfasında CSS Yazmak</a:t>
            </a:r>
          </a:p>
          <a:p>
            <a:pPr marL="0" indent="0">
              <a:buNone/>
            </a:pPr>
            <a:r>
              <a:rPr lang="tr-TR" dirty="0"/>
              <a:t>HTML Elementinin İçerisinde Stil Belirtmek</a:t>
            </a:r>
          </a:p>
        </p:txBody>
      </p:sp>
    </p:spTree>
    <p:extLst>
      <p:ext uri="{BB962C8B-B14F-4D97-AF65-F5344CB8AC3E}">
        <p14:creationId xmlns:p14="http://schemas.microsoft.com/office/powerpoint/2010/main" val="11437855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2955</Words>
  <Application>Microsoft Office PowerPoint</Application>
  <PresentationFormat>Geniş ekran</PresentationFormat>
  <Paragraphs>494</Paragraphs>
  <Slides>38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Arial Unicode MS</vt:lpstr>
      <vt:lpstr>Calibri</vt:lpstr>
      <vt:lpstr>Calibri Light</vt:lpstr>
      <vt:lpstr>Courier New</vt:lpstr>
      <vt:lpstr>Tahoma</vt:lpstr>
      <vt:lpstr>Office Teması</vt:lpstr>
      <vt:lpstr>CSS Nedir?</vt:lpstr>
      <vt:lpstr>CSS Kod Yapısı</vt:lpstr>
      <vt:lpstr>CSS Örneği</vt:lpstr>
      <vt:lpstr>CSS'de Açıklama Kullanmak</vt:lpstr>
      <vt:lpstr>CSS ID ve Class Seçimi</vt:lpstr>
      <vt:lpstr>PowerPoint Sunusu</vt:lpstr>
      <vt:lpstr>ID Kullanımı</vt:lpstr>
      <vt:lpstr>PowerPoint Sunusu</vt:lpstr>
      <vt:lpstr>CSS Nasıl Eklenir?</vt:lpstr>
      <vt:lpstr>1. Stilleri CSS Dosyasından Çağırmak</vt:lpstr>
      <vt:lpstr>2. HTML Sayfasında CSS Yazmak</vt:lpstr>
      <vt:lpstr>3. HTML Elementinin İçerisinde Stil Belirtmek</vt:lpstr>
      <vt:lpstr>CSS Arkaplanlar</vt:lpstr>
      <vt:lpstr>CSS'de Renk İfadeleri</vt:lpstr>
      <vt:lpstr>PowerPoint Sunusu</vt:lpstr>
      <vt:lpstr>PowerPoint Sunusu</vt:lpstr>
      <vt:lpstr>PowerPoint Sunusu</vt:lpstr>
      <vt:lpstr>PowerPoint Sunusu</vt:lpstr>
      <vt:lpstr>PowerPoint Sunusu</vt:lpstr>
      <vt:lpstr>PowerPoint Sunusu</vt:lpstr>
      <vt:lpstr>CSS Yazılar</vt:lpstr>
      <vt:lpstr>PowerPoint Sunusu</vt:lpstr>
      <vt:lpstr>PowerPoint Sunusu</vt:lpstr>
      <vt:lpstr>PowerPoint Sunusu</vt:lpstr>
      <vt:lpstr>CSS Yazı Tipleri</vt:lpstr>
      <vt:lpstr>PowerPoint Sunusu</vt:lpstr>
      <vt:lpstr>PowerPoint Sunusu</vt:lpstr>
      <vt:lpstr>PowerPoint Sunusu</vt:lpstr>
      <vt:lpstr>CSS Bağlantılar</vt:lpstr>
      <vt:lpstr>CSS Listeleme</vt:lpstr>
      <vt:lpstr>PowerPoint Sunusu</vt:lpstr>
      <vt:lpstr>PowerPoint Sunusu</vt:lpstr>
      <vt:lpstr>PowerPoint Sunusu</vt:lpstr>
      <vt:lpstr>PowerPoint Sunusu</vt:lpstr>
      <vt:lpstr>CSS Tablolar</vt:lpstr>
      <vt:lpstr>PowerPoint Sunusu</vt:lpstr>
      <vt:lpstr>PowerPoint Sunusu</vt:lpstr>
      <vt:lpstr>CSS Kutu Modeli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Nedir?</dc:title>
  <dc:creator>Onur Ağıcı</dc:creator>
  <cp:lastModifiedBy>Onur Ağıcı</cp:lastModifiedBy>
  <cp:revision>7</cp:revision>
  <dcterms:created xsi:type="dcterms:W3CDTF">2017-05-02T19:11:10Z</dcterms:created>
  <dcterms:modified xsi:type="dcterms:W3CDTF">2017-05-02T20:11:14Z</dcterms:modified>
</cp:coreProperties>
</file>