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70" r:id="rId7"/>
    <p:sldId id="276" r:id="rId8"/>
    <p:sldId id="265" r:id="rId9"/>
    <p:sldId id="279" r:id="rId10"/>
    <p:sldId id="278" r:id="rId11"/>
    <p:sldId id="280" r:id="rId12"/>
    <p:sldId id="281" r:id="rId13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1" d="100"/>
          <a:sy n="91" d="100"/>
        </p:scale>
        <p:origin x="53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tr" dirty="0" smtClean="0"/>
            <a:t>İstemci taraflı kodlama dilleri</a:t>
          </a:r>
          <a:endParaRPr lang="en-US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tr-TR" dirty="0" smtClean="0"/>
            <a:t>HTML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tr" dirty="0" smtClean="0"/>
            <a:t>CSS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tr" dirty="0" smtClean="0"/>
            <a:t>Javascript</a:t>
          </a:r>
          <a:endParaRPr lang="en-US" dirty="0"/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1" custScaleX="127229" custScaleY="207823"/>
      <dgm:spPr/>
      <dgm:t>
        <a:bodyPr rtlCol="0"/>
        <a:lstStyle/>
        <a:p>
          <a:pPr rtl="0"/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3"/>
      <dgm:spPr/>
      <dgm:t>
        <a:bodyPr rtlCol="0"/>
        <a:lstStyle/>
        <a:p>
          <a:pPr rtl="0"/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3"/>
      <dgm:spPr/>
      <dgm:t>
        <a:bodyPr rtlCol="0"/>
        <a:lstStyle/>
        <a:p>
          <a:pPr rtl="0"/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3"/>
      <dgm:spPr/>
      <dgm:t>
        <a:bodyPr rtlCol="0"/>
        <a:lstStyle/>
        <a:p>
          <a:pPr rtl="0"/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tr" dirty="0" smtClean="0"/>
            <a:t>Sunucu taraflı kodlama dilleri</a:t>
          </a:r>
          <a:endParaRPr lang="en-US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tr-TR" dirty="0" err="1" smtClean="0"/>
            <a:t>ASP.Net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tr-TR" dirty="0" smtClean="0"/>
            <a:t>PHP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tr" dirty="0" smtClean="0"/>
            <a:t>Java</a:t>
          </a:r>
          <a:endParaRPr lang="en-US" dirty="0"/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830A1F2C-B80D-4A25-8FE1-8C299602158A}">
      <dgm:prSet phldrT="[Text]"/>
      <dgm:spPr/>
      <dgm:t>
        <a:bodyPr rtlCol="0"/>
        <a:lstStyle/>
        <a:p>
          <a:pPr rtl="0"/>
          <a:r>
            <a:rPr lang="tr-TR" dirty="0" err="1" smtClean="0"/>
            <a:t>Pyhton</a:t>
          </a:r>
          <a:endParaRPr lang="en-US" dirty="0"/>
        </a:p>
      </dgm:t>
    </dgm:pt>
    <dgm:pt modelId="{403AACB5-047F-4CDA-8C56-6BC0618362D5}" type="parTrans" cxnId="{D55CE7D8-18AD-43D2-9418-7978865D7525}">
      <dgm:prSet/>
      <dgm:spPr/>
      <dgm:t>
        <a:bodyPr/>
        <a:lstStyle/>
        <a:p>
          <a:endParaRPr lang="tr-TR"/>
        </a:p>
      </dgm:t>
    </dgm:pt>
    <dgm:pt modelId="{88B73071-A31F-42A2-B5B1-DA1019D7A4DA}" type="sibTrans" cxnId="{D55CE7D8-18AD-43D2-9418-7978865D7525}">
      <dgm:prSet/>
      <dgm:spPr/>
      <dgm:t>
        <a:bodyPr/>
        <a:lstStyle/>
        <a:p>
          <a:endParaRPr lang="tr-TR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1" custScaleX="137782" custScaleY="340799"/>
      <dgm:spPr/>
      <dgm:t>
        <a:bodyPr rtlCol="0"/>
        <a:lstStyle/>
        <a:p>
          <a:pPr rtl="0"/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4"/>
      <dgm:spPr/>
      <dgm:t>
        <a:bodyPr rtlCol="0"/>
        <a:lstStyle/>
        <a:p>
          <a:pPr rtl="0"/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4"/>
      <dgm:spPr/>
      <dgm:t>
        <a:bodyPr rtlCol="0"/>
        <a:lstStyle/>
        <a:p>
          <a:pPr rtl="0"/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4"/>
      <dgm:spPr/>
      <dgm:t>
        <a:bodyPr rtlCol="0"/>
        <a:lstStyle/>
        <a:p>
          <a:pPr rtl="0"/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4"/>
      <dgm:spPr/>
      <dgm:t>
        <a:bodyPr rtlCol="0"/>
        <a:lstStyle/>
        <a:p>
          <a:pPr rtl="0"/>
          <a:endParaRPr lang="en-US"/>
        </a:p>
      </dgm:t>
    </dgm:pt>
    <dgm:pt modelId="{B9D63CE3-E2EC-428D-9689-B9B2060AC469}" type="pres">
      <dgm:prSet presAssocID="{830A1F2C-B80D-4A25-8FE1-8C299602158A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BB0B078A-EFDF-4839-8175-A3C49D3B86EB}" type="presOf" srcId="{1009FF03-5F93-449C-AF20-55447EEE50AB}" destId="{3FBD4BD3-B74D-4AAB-9295-AE19DCC50691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D55CE7D8-18AD-43D2-9418-7978865D7525}" srcId="{516A4DDC-76BD-494E-B503-625555CCBC4A}" destId="{830A1F2C-B80D-4A25-8FE1-8C299602158A}" srcOrd="3" destOrd="0" parTransId="{403AACB5-047F-4CDA-8C56-6BC0618362D5}" sibTransId="{88B73071-A31F-42A2-B5B1-DA1019D7A4DA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07E22FFE-E6FA-44EA-A114-E79309BE0844}" type="presOf" srcId="{830A1F2C-B80D-4A25-8FE1-8C299602158A}" destId="{B9D63CE3-E2EC-428D-9689-B9B2060AC469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E3A11756-D9DD-4655-B0E5-53106A27137A}" type="presParOf" srcId="{B1443ED3-5E34-456D-8CD9-88B600EDA95F}" destId="{3FBD4BD3-B74D-4AAB-9295-AE19DCC50691}" srcOrd="7" destOrd="0" presId="urn:microsoft.com/office/officeart/2005/8/layout/lProcess1"/>
    <dgm:cxn modelId="{45F1A52F-B0EB-45A3-A241-5F902B905388}" type="presParOf" srcId="{B1443ED3-5E34-456D-8CD9-88B600EDA95F}" destId="{B9D63CE3-E2EC-428D-9689-B9B2060AC469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2016220" y="843"/>
          <a:ext cx="2448278" cy="999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" sz="2900" kern="1200" dirty="0" smtClean="0"/>
            <a:t>İstemci taraflı kodlama dilleri</a:t>
          </a:r>
          <a:endParaRPr lang="en-US" sz="2900" kern="1200" dirty="0"/>
        </a:p>
      </dsp:txBody>
      <dsp:txXfrm>
        <a:off x="2045503" y="30126"/>
        <a:ext cx="2389712" cy="941222"/>
      </dsp:txXfrm>
    </dsp:sp>
    <dsp:sp modelId="{1B1F80F4-E9A5-4A99-A630-6548067B7CB5}">
      <dsp:nvSpPr>
        <dsp:cNvPr id="0" name=""/>
        <dsp:cNvSpPr/>
      </dsp:nvSpPr>
      <dsp:spPr>
        <a:xfrm rot="5400000">
          <a:off x="3198265" y="1042726"/>
          <a:ext cx="84188" cy="8418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2278205" y="1169009"/>
          <a:ext cx="1924308" cy="48107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700" kern="1200" dirty="0" smtClean="0"/>
            <a:t>HTML</a:t>
          </a:r>
          <a:endParaRPr lang="en-US" sz="2700" kern="1200" dirty="0"/>
        </a:p>
      </dsp:txBody>
      <dsp:txXfrm>
        <a:off x="2292295" y="1183099"/>
        <a:ext cx="1896128" cy="452897"/>
      </dsp:txXfrm>
    </dsp:sp>
    <dsp:sp modelId="{7CAEA63C-96B5-40D4-900F-409598FDB0C1}">
      <dsp:nvSpPr>
        <dsp:cNvPr id="0" name=""/>
        <dsp:cNvSpPr/>
      </dsp:nvSpPr>
      <dsp:spPr>
        <a:xfrm rot="5400000">
          <a:off x="3198265" y="1692180"/>
          <a:ext cx="84188" cy="8418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2278205" y="1818463"/>
          <a:ext cx="1924308" cy="48107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" sz="2700" kern="1200" dirty="0" smtClean="0"/>
            <a:t>CSS</a:t>
          </a:r>
          <a:endParaRPr lang="en-US" sz="2700" kern="1200" dirty="0"/>
        </a:p>
      </dsp:txBody>
      <dsp:txXfrm>
        <a:off x="2292295" y="1832553"/>
        <a:ext cx="1896128" cy="452897"/>
      </dsp:txXfrm>
    </dsp:sp>
    <dsp:sp modelId="{A65C4264-24F4-4122-844B-F5E582EC0111}">
      <dsp:nvSpPr>
        <dsp:cNvPr id="0" name=""/>
        <dsp:cNvSpPr/>
      </dsp:nvSpPr>
      <dsp:spPr>
        <a:xfrm rot="5400000">
          <a:off x="3198265" y="2341634"/>
          <a:ext cx="84188" cy="8418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2278205" y="2467917"/>
          <a:ext cx="1924308" cy="48107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" sz="2700" kern="1200" dirty="0" smtClean="0"/>
            <a:t>Javascript</a:t>
          </a:r>
          <a:endParaRPr lang="en-US" sz="2700" kern="1200" dirty="0"/>
        </a:p>
      </dsp:txBody>
      <dsp:txXfrm>
        <a:off x="2292295" y="2482007"/>
        <a:ext cx="1896128" cy="452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2243329" y="110"/>
          <a:ext cx="1994061" cy="1233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rtlCol="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" sz="2500" kern="1200" dirty="0" smtClean="0"/>
            <a:t>Sunucu taraflı kodlama dilleri</a:t>
          </a:r>
          <a:endParaRPr lang="en-US" sz="2500" kern="1200" dirty="0"/>
        </a:p>
      </dsp:txBody>
      <dsp:txXfrm>
        <a:off x="2279444" y="36225"/>
        <a:ext cx="1921831" cy="1160830"/>
      </dsp:txXfrm>
    </dsp:sp>
    <dsp:sp modelId="{1B1F80F4-E9A5-4A99-A630-6548067B7CB5}">
      <dsp:nvSpPr>
        <dsp:cNvPr id="0" name=""/>
        <dsp:cNvSpPr/>
      </dsp:nvSpPr>
      <dsp:spPr>
        <a:xfrm rot="5400000">
          <a:off x="3208701" y="1264829"/>
          <a:ext cx="63317" cy="6331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2516730" y="1359806"/>
          <a:ext cx="1447258" cy="3618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err="1" smtClean="0"/>
            <a:t>ASP.Net</a:t>
          </a:r>
          <a:endParaRPr lang="en-US" sz="2000" kern="1200" dirty="0"/>
        </a:p>
      </dsp:txBody>
      <dsp:txXfrm>
        <a:off x="2527327" y="1370403"/>
        <a:ext cx="1426064" cy="340620"/>
      </dsp:txXfrm>
    </dsp:sp>
    <dsp:sp modelId="{7CAEA63C-96B5-40D4-900F-409598FDB0C1}">
      <dsp:nvSpPr>
        <dsp:cNvPr id="0" name=""/>
        <dsp:cNvSpPr/>
      </dsp:nvSpPr>
      <dsp:spPr>
        <a:xfrm rot="5400000">
          <a:off x="3208701" y="1753279"/>
          <a:ext cx="63317" cy="6331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2516730" y="1848255"/>
          <a:ext cx="1447258" cy="3618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PHP</a:t>
          </a:r>
          <a:endParaRPr lang="en-US" sz="2000" kern="1200" dirty="0"/>
        </a:p>
      </dsp:txBody>
      <dsp:txXfrm>
        <a:off x="2527327" y="1858852"/>
        <a:ext cx="1426064" cy="340620"/>
      </dsp:txXfrm>
    </dsp:sp>
    <dsp:sp modelId="{A65C4264-24F4-4122-844B-F5E582EC0111}">
      <dsp:nvSpPr>
        <dsp:cNvPr id="0" name=""/>
        <dsp:cNvSpPr/>
      </dsp:nvSpPr>
      <dsp:spPr>
        <a:xfrm rot="5400000">
          <a:off x="3208701" y="2241728"/>
          <a:ext cx="63317" cy="6331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2516730" y="2336705"/>
          <a:ext cx="1447258" cy="3618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" sz="2000" kern="1200" dirty="0" smtClean="0"/>
            <a:t>Java</a:t>
          </a:r>
          <a:endParaRPr lang="en-US" sz="2000" kern="1200" dirty="0"/>
        </a:p>
      </dsp:txBody>
      <dsp:txXfrm>
        <a:off x="2527327" y="2347302"/>
        <a:ext cx="1426064" cy="340620"/>
      </dsp:txXfrm>
    </dsp:sp>
    <dsp:sp modelId="{3FBD4BD3-B74D-4AAB-9295-AE19DCC50691}">
      <dsp:nvSpPr>
        <dsp:cNvPr id="0" name=""/>
        <dsp:cNvSpPr/>
      </dsp:nvSpPr>
      <dsp:spPr>
        <a:xfrm rot="5400000">
          <a:off x="3208701" y="2730178"/>
          <a:ext cx="63317" cy="6331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D63CE3-E2EC-428D-9689-B9B2060AC469}">
      <dsp:nvSpPr>
        <dsp:cNvPr id="0" name=""/>
        <dsp:cNvSpPr/>
      </dsp:nvSpPr>
      <dsp:spPr>
        <a:xfrm>
          <a:off x="2516730" y="2825154"/>
          <a:ext cx="1447258" cy="3618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err="1" smtClean="0"/>
            <a:t>Pyhton</a:t>
          </a:r>
          <a:endParaRPr lang="en-US" sz="2000" kern="1200" dirty="0"/>
        </a:p>
      </dsp:txBody>
      <dsp:txXfrm>
        <a:off x="2527327" y="2835751"/>
        <a:ext cx="1426064" cy="340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F5B45D1-63D3-41C5-9A5E-21C89FA70A87}" type="datetime1">
              <a:rPr lang="tr-TR" smtClean="0"/>
              <a:t>23.05.2017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tr-TR" smtClean="0"/>
              <a:pPr algn="r"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A426C1C-3AB1-4C97-B221-5E9B14800468}" type="datetime1">
              <a:rPr lang="tr-TR" smtClean="0"/>
              <a:pPr/>
              <a:t>23.05.2017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tr-TR" smtClean="0"/>
              <a:pPr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956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tr-TR" smtClean="0"/>
              <a:pPr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6707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tr-TR" smtClean="0"/>
              <a:pPr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829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7" name="Dikdörtgen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tr-TR" noProof="0" smtClean="0"/>
              <a:t>Asıl alt başlık stilini düzenlemek için tıklayın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3C6A93-2001-4816-9A2D-A1398E7FFEE7}" type="datetime1">
              <a:rPr lang="tr-TR" smtClean="0"/>
              <a:pPr/>
              <a:t>23.05.2017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D1CDC2-2CD8-4CCC-AEB7-416C9D069135}" type="datetime1">
              <a:rPr lang="tr-TR" smtClean="0"/>
              <a:pPr/>
              <a:t>23.05.2017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8A11BC-CE70-4266-A0AC-BE63AD106DD9}" type="datetime1">
              <a:rPr lang="tr-TR" smtClean="0"/>
              <a:pPr/>
              <a:t>23.05.2017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419600" cy="4270375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5D5D7D0-5BF3-4B56-80CD-0DC82B15DF16}" type="datetime1">
              <a:rPr lang="tr-TR" smtClean="0"/>
              <a:pPr/>
              <a:t>23.05.2017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B18735-9317-4E74-B00E-F1F7CF2A804C}" type="datetime1">
              <a:rPr lang="tr-TR" smtClean="0"/>
              <a:pPr/>
              <a:t>23.05.2017</a:t>
            </a:fld>
            <a:endParaRPr lang="tr-TR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945D80-8630-4F38-9310-D02634682158}" type="datetime1">
              <a:rPr lang="tr-TR" smtClean="0"/>
              <a:pPr/>
              <a:t>23.05.2017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1E71C-E396-4832-BE37-6DC1F192E362}" type="datetime1">
              <a:rPr lang="tr-TR" smtClean="0"/>
              <a:pPr/>
              <a:t>23.05.2017</a:t>
            </a:fld>
            <a:endParaRPr 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5372AA-0E4A-4879-8A99-8B58B571AD84}" type="datetime1">
              <a:rPr lang="tr-TR" smtClean="0"/>
              <a:pPr/>
              <a:t>23.05.2017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6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1C1540-5865-4606-B4AB-053344D0628B}" type="datetime1">
              <a:rPr lang="tr-TR" smtClean="0"/>
              <a:pPr/>
              <a:t>23.05.2017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6F5E1BD-1D47-4010-975E-B6269BFB8EC7}" type="datetime1">
              <a:rPr lang="tr-TR" noProof="0" smtClean="0"/>
              <a:pPr/>
              <a:t>23.05.2017</a:t>
            </a:fld>
            <a:endParaRPr lang="tr-TR" noProof="0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66800" y="3068960"/>
            <a:ext cx="10058400" cy="2664296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dirty="0" smtClean="0"/>
              <a:t>İstemci &amp; Sunucu Taraflı Kodlama</a:t>
            </a:r>
            <a:br>
              <a:rPr lang="tr-TR" dirty="0" smtClean="0"/>
            </a:br>
            <a:r>
              <a:rPr lang="tr-TR" dirty="0" smtClean="0"/>
              <a:t>					ve</a:t>
            </a:r>
            <a:br>
              <a:rPr lang="tr-TR" dirty="0" smtClean="0"/>
            </a:br>
            <a:r>
              <a:rPr lang="tr-TR" dirty="0" smtClean="0"/>
              <a:t>Statik &amp; Dinamik Web Sitesi</a:t>
            </a:r>
            <a:endParaRPr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1728192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/>
              <a:t>İstemci &amp; Sunucu Taraflı Kodlama</a:t>
            </a:r>
            <a:endParaRPr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53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86228" y="1412776"/>
            <a:ext cx="9144000" cy="1312168"/>
          </a:xfrm>
        </p:spPr>
        <p:txBody>
          <a:bodyPr rtlCol="0"/>
          <a:lstStyle/>
          <a:p>
            <a:pPr rtl="0"/>
            <a:r>
              <a:rPr lang="tr-TR" dirty="0" smtClean="0"/>
              <a:t>Sunucu Nedir?</a:t>
            </a:r>
            <a:endParaRPr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775520" y="3212976"/>
            <a:ext cx="9144000" cy="1506537"/>
          </a:xfrm>
        </p:spPr>
        <p:txBody>
          <a:bodyPr rtlCol="0"/>
          <a:lstStyle/>
          <a:p>
            <a:pPr rtl="0"/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smtClean="0"/>
              <a:t>Sunucu, ulaşmak istediğimiz web sitelerine ait dosyaları barındıran ve bu dosyaları internet bağlantısı ile 7/24 ulaşmamızı sağlayan bilgisayarlardır.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71464" y="1628800"/>
            <a:ext cx="9144000" cy="1312168"/>
          </a:xfrm>
        </p:spPr>
        <p:txBody>
          <a:bodyPr rtlCol="0"/>
          <a:lstStyle/>
          <a:p>
            <a:pPr rtl="0"/>
            <a:r>
              <a:rPr lang="tr-TR" dirty="0" smtClean="0"/>
              <a:t>İstemci Nedir?</a:t>
            </a:r>
            <a:endParaRPr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71464" y="3356992"/>
            <a:ext cx="9937104" cy="1506537"/>
          </a:xfrm>
        </p:spPr>
        <p:txBody>
          <a:bodyPr rtlCol="0"/>
          <a:lstStyle/>
          <a:p>
            <a:pPr rtl="0"/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smtClean="0"/>
              <a:t>İstemci, sunucuların internet bağlantısı ile sundukları web sitelerine erişmek için istek gönderen bilgisayarlardır.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771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İstemci taraflı kodlama</a:t>
            </a:r>
            <a:endParaRPr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80520"/>
          </a:xfrm>
        </p:spPr>
        <p:txBody>
          <a:bodyPr rtlCol="0"/>
          <a:lstStyle/>
          <a:p>
            <a:pPr rtl="0"/>
            <a:r>
              <a:rPr lang="tr-TR" dirty="0" smtClean="0"/>
              <a:t>İstemci üzerinde çalışan yani istek gönderen bilgisayarların tarayıcılarında yorumlanan kodlardır.</a:t>
            </a:r>
          </a:p>
          <a:p>
            <a:pPr rtl="0"/>
            <a:r>
              <a:rPr lang="tr-TR" dirty="0" smtClean="0"/>
              <a:t>İstemci tarafında çalışan kodlar sitenin görselliğiyle alakalı olan kodlardır.</a:t>
            </a:r>
            <a:endParaRPr dirty="0"/>
          </a:p>
        </p:txBody>
      </p:sp>
      <p:graphicFrame>
        <p:nvGraphicFramePr>
          <p:cNvPr id="4" name="İçerik Yer Tutucusu 8" descr="İşlem Listesi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229663"/>
              </p:ext>
            </p:extLst>
          </p:nvPr>
        </p:nvGraphicFramePr>
        <p:xfrm>
          <a:off x="2063552" y="3140968"/>
          <a:ext cx="6480720" cy="2949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Sunucu taraflı kodlama</a:t>
            </a:r>
            <a:endParaRPr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80520"/>
          </a:xfrm>
        </p:spPr>
        <p:txBody>
          <a:bodyPr rtlCol="0"/>
          <a:lstStyle/>
          <a:p>
            <a:pPr rtl="0"/>
            <a:r>
              <a:rPr lang="tr-TR" dirty="0" smtClean="0"/>
              <a:t>Sunucu üzerinde çalışan yani istemcinin yapmış olduğu isteği icra eden kodlardır.</a:t>
            </a:r>
          </a:p>
          <a:p>
            <a:pPr rtl="0"/>
            <a:r>
              <a:rPr lang="tr-TR" dirty="0" smtClean="0"/>
              <a:t>Sunucu üzerinde çalışan kodlar istemcinin isteklerine göre sitenin görselliğinden çok içeriğiyle alakalı işlevsel işlemleri yapan kodlardır.</a:t>
            </a:r>
            <a:endParaRPr dirty="0"/>
          </a:p>
        </p:txBody>
      </p:sp>
      <p:graphicFrame>
        <p:nvGraphicFramePr>
          <p:cNvPr id="4" name="İçerik Yer Tutucusu 8" descr="İşlem Listesi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65784"/>
              </p:ext>
            </p:extLst>
          </p:nvPr>
        </p:nvGraphicFramePr>
        <p:xfrm>
          <a:off x="2135560" y="3122240"/>
          <a:ext cx="6480720" cy="3187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88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27448" y="3429000"/>
            <a:ext cx="10058400" cy="1728192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/>
              <a:t>Statik &amp; Dinamik Web Sitesi</a:t>
            </a:r>
            <a:endParaRPr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9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Statik Web Sitesi</a:t>
            </a:r>
            <a:endParaRPr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80520"/>
          </a:xfrm>
        </p:spPr>
        <p:txBody>
          <a:bodyPr rtlCol="0"/>
          <a:lstStyle/>
          <a:p>
            <a:r>
              <a:rPr lang="tr-TR" dirty="0"/>
              <a:t>Statik </a:t>
            </a:r>
            <a:r>
              <a:rPr lang="tr-TR" dirty="0" smtClean="0"/>
              <a:t>web sitesi genelde </a:t>
            </a:r>
            <a:r>
              <a:rPr lang="tr-TR" dirty="0"/>
              <a:t>bilgi vermeye yönelik sayfalarda kullanılır. </a:t>
            </a:r>
            <a:r>
              <a:rPr lang="tr-TR" dirty="0" smtClean="0"/>
              <a:t>İstemci </a:t>
            </a:r>
            <a:r>
              <a:rPr lang="tr-TR" dirty="0"/>
              <a:t>ile herhangi bir </a:t>
            </a:r>
            <a:r>
              <a:rPr lang="tr-TR" dirty="0" smtClean="0"/>
              <a:t>etkileşimi olmayan sayfalardır.</a:t>
            </a:r>
          </a:p>
          <a:p>
            <a:r>
              <a:rPr lang="tr-TR" dirty="0" smtClean="0"/>
              <a:t>Örnek; Gazete veya dergiler.</a:t>
            </a:r>
          </a:p>
          <a:p>
            <a:r>
              <a:rPr lang="tr-TR" dirty="0" smtClean="0"/>
              <a:t>Statik sayfaların yapım maliyeti düşük ancak bu sayfaları güncellemek ve bu sayfaların yapısını değiştirmek maliyetlidir ve daha zordur.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87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Dinamik </a:t>
            </a:r>
            <a:r>
              <a:rPr lang="tr-TR" dirty="0"/>
              <a:t>W</a:t>
            </a:r>
            <a:r>
              <a:rPr lang="tr-TR" dirty="0" smtClean="0"/>
              <a:t>eb Sitesi</a:t>
            </a:r>
            <a:endParaRPr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80520"/>
          </a:xfrm>
        </p:spPr>
        <p:txBody>
          <a:bodyPr rtlCol="0"/>
          <a:lstStyle/>
          <a:p>
            <a:r>
              <a:rPr lang="tr-TR" dirty="0" smtClean="0"/>
              <a:t>Dinamik web siteleri kullanıcı yani istemci ile etkileşimde olan sayfalardır.</a:t>
            </a:r>
          </a:p>
          <a:p>
            <a:r>
              <a:rPr lang="tr-TR" dirty="0" smtClean="0"/>
              <a:t>Site güncellemesi kullanıcı tarafından yapılabilir.</a:t>
            </a:r>
          </a:p>
          <a:p>
            <a:r>
              <a:rPr lang="tr-TR" dirty="0" smtClean="0"/>
              <a:t>Bu tarz sitelere verilebilecek en güzel örnek sosyal medya siteleri ve forum siteleridir.</a:t>
            </a:r>
          </a:p>
          <a:p>
            <a:r>
              <a:rPr lang="tr-TR" dirty="0" smtClean="0"/>
              <a:t>Dinamik web sitelerinin maliyeti yüksektir ancak sitenin güncellenmesi oldukça kolaydır ve maliyeti ucuzdur.</a:t>
            </a:r>
          </a:p>
        </p:txBody>
      </p:sp>
    </p:spTree>
    <p:extLst>
      <p:ext uri="{BB962C8B-B14F-4D97-AF65-F5344CB8AC3E}">
        <p14:creationId xmlns:p14="http://schemas.microsoft.com/office/powerpoint/2010/main" val="3557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knik Bilgisaya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5_TF02901026_TF02901026" id="{728FEF03-3CB8-4AC0-AC1B-837F13C9D779}" vid="{01870C59-6596-4A72-8484-01995A1215FD}"/>
    </a:ext>
  </a:extLst>
</a:theme>
</file>

<file path=ppt/theme/theme2.xml><?xml version="1.0" encoding="utf-8"?>
<a:theme xmlns:a="http://schemas.openxmlformats.org/drawingml/2006/main" name="Office Teması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İş için teknolojik devre kartı tasarımlı sunu (geniş ekran)</Template>
  <TotalTime>0</TotalTime>
  <Words>229</Words>
  <Application>Microsoft Office PowerPoint</Application>
  <PresentationFormat>Geniş ekran</PresentationFormat>
  <Paragraphs>37</Paragraphs>
  <Slides>9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Teknik Bilgisayar 16 x 9</vt:lpstr>
      <vt:lpstr>İstemci &amp; Sunucu Taraflı Kodlama      ve Statik &amp; Dinamik Web Sitesi</vt:lpstr>
      <vt:lpstr>İstemci &amp; Sunucu Taraflı Kodlama</vt:lpstr>
      <vt:lpstr>Sunucu Nedir?</vt:lpstr>
      <vt:lpstr>İstemci Nedir?</vt:lpstr>
      <vt:lpstr>İstemci taraflı kodlama</vt:lpstr>
      <vt:lpstr>Sunucu taraflı kodlama</vt:lpstr>
      <vt:lpstr>Statik &amp; Dinamik Web Sitesi</vt:lpstr>
      <vt:lpstr>Statik Web Sitesi</vt:lpstr>
      <vt:lpstr>Dinamik Web Sitesi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2017-05-23T14:29:53Z</dcterms:created>
  <dcterms:modified xsi:type="dcterms:W3CDTF">2017-05-23T16:37:23Z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