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6" r:id="rId11"/>
    <p:sldId id="268" r:id="rId12"/>
    <p:sldId id="270" r:id="rId13"/>
    <p:sldId id="271" r:id="rId14"/>
    <p:sldId id="272" r:id="rId15"/>
    <p:sldId id="273" r:id="rId16"/>
    <p:sldId id="264" r:id="rId17"/>
    <p:sldId id="274" r:id="rId18"/>
    <p:sldId id="275" r:id="rId1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339933"/>
    <a:srgbClr val="CC0000"/>
    <a:srgbClr val="3366FF"/>
    <a:srgbClr val="99FF33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81946" autoAdjust="0"/>
  </p:normalViewPr>
  <p:slideViewPr>
    <p:cSldViewPr>
      <p:cViewPr varScale="1">
        <p:scale>
          <a:sx n="136" d="100"/>
          <a:sy n="136" d="100"/>
        </p:scale>
        <p:origin x="2512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076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E2CB6-6133-4DAC-8C84-7DE04A7CD06B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61DB2-E7AB-4E43-BC15-B3ADF3FFA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01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86E4AE3-CF4A-4D01-A7CD-26C12CC719EB}" type="datetimeFigureOut">
              <a:rPr lang="en-US"/>
              <a:pPr>
                <a:defRPr/>
              </a:pPr>
              <a:t>9/30/2019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42E9269-F4F4-4146-82BC-89BDC18A6F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2213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004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225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4267200" y="4114800"/>
            <a:ext cx="4876800" cy="2057400"/>
          </a:xfrm>
          <a:prstGeom prst="rect">
            <a:avLst/>
          </a:prstGeom>
        </p:spPr>
        <p:txBody>
          <a:bodyPr anchor="ctr" anchorCtr="1"/>
          <a:lstStyle>
            <a:lvl1pPr algn="ctr">
              <a:spcBef>
                <a:spcPct val="20000"/>
              </a:spcBef>
              <a:buNone/>
              <a:defRPr sz="2400" b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>
              <a:defRPr b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</a:lstStyle>
          <a:p>
            <a:pPr lvl="0" algn="ctr">
              <a:spcBef>
                <a:spcPct val="20000"/>
              </a:spcBef>
            </a:pPr>
            <a:r>
              <a:rPr lang="en-US" sz="2800" b="1" dirty="0" smtClean="0">
                <a:solidFill>
                  <a:srgbClr val="000066"/>
                </a:solidFill>
              </a:rPr>
              <a:t>Click to edit Master text styles</a:t>
            </a:r>
          </a:p>
          <a:p>
            <a:pPr lvl="1" algn="ctr">
              <a:spcBef>
                <a:spcPct val="20000"/>
              </a:spcBef>
            </a:pPr>
            <a:r>
              <a:rPr lang="en-US" sz="2800" b="1" dirty="0" smtClean="0">
                <a:solidFill>
                  <a:srgbClr val="000066"/>
                </a:solidFill>
              </a:rPr>
              <a:t>Second level</a:t>
            </a:r>
          </a:p>
        </p:txBody>
      </p:sp>
      <p:pic>
        <p:nvPicPr>
          <p:cNvPr id="5" name="Picture 17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755" r="-2106" b="-21826"/>
          <a:stretch>
            <a:fillRect/>
          </a:stretch>
        </p:blipFill>
        <p:spPr bwMode="auto">
          <a:xfrm>
            <a:off x="990600" y="2819400"/>
            <a:ext cx="3276600" cy="310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2" descr="shield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4213" y="1981200"/>
            <a:ext cx="124618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3"/>
          <p:cNvSpPr txBox="1">
            <a:spLocks noChangeArrowheads="1"/>
          </p:cNvSpPr>
          <p:nvPr userDrawn="1"/>
        </p:nvSpPr>
        <p:spPr bwMode="auto">
          <a:xfrm>
            <a:off x="917575" y="354013"/>
            <a:ext cx="67786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271" tIns="45636" rIns="91271" bIns="45636">
            <a:spAutoFit/>
          </a:bodyPr>
          <a:lstStyle/>
          <a:p>
            <a:pPr defTabSz="914408">
              <a:defRPr/>
            </a:pPr>
            <a:r>
              <a:rPr lang="en-US" sz="33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Air Force Institute of Technology</a:t>
            </a:r>
            <a:endParaRPr lang="en-US" sz="3300" b="1" dirty="0"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2590800" y="1143000"/>
            <a:ext cx="6553200" cy="2743200"/>
          </a:xfrm>
          <a:prstGeom prst="rect">
            <a:avLst/>
          </a:prstGeom>
        </p:spPr>
        <p:txBody>
          <a:bodyPr anchor="ctr" anchorCtr="1"/>
          <a:lstStyle>
            <a:lvl1pPr>
              <a:buNone/>
              <a:defRPr sz="3200" b="0" baseline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 algn="ctr">
              <a:lnSpc>
                <a:spcPct val="120000"/>
              </a:lnSpc>
              <a:defRPr/>
            </a:pPr>
            <a:r>
              <a:rPr lang="en-US" sz="24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1028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4838" cy="4876800"/>
          </a:xfrm>
          <a:prstGeom prst="rect">
            <a:avLst/>
          </a:prstGeom>
        </p:spPr>
        <p:txBody>
          <a:bodyPr/>
          <a:lstStyle>
            <a:lvl1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2pPr>
            <a:lvl3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accent6">
                  <a:lumMod val="75000"/>
                </a:schemeClr>
              </a:buClr>
              <a:buFont typeface="Arial" pitchFamily="34" charset="0"/>
              <a:buChar char="‒"/>
              <a:defRPr/>
            </a:lvl4pPr>
            <a:lvl5pPr>
              <a:buClr>
                <a:schemeClr val="accent6">
                  <a:lumMod val="7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10002-136E-40B8-B935-9F5345C21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1028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4114800" cy="4876800"/>
          </a:xfrm>
          <a:prstGeom prst="rect">
            <a:avLst/>
          </a:prstGeom>
        </p:spPr>
        <p:txBody>
          <a:bodyPr/>
          <a:lstStyle>
            <a:lvl1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2pPr>
            <a:lvl3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accent6">
                  <a:lumMod val="75000"/>
                </a:schemeClr>
              </a:buClr>
              <a:buFont typeface="Arial" pitchFamily="34" charset="0"/>
              <a:buChar char="‒"/>
              <a:defRPr/>
            </a:lvl4pPr>
            <a:lvl5pPr>
              <a:buClr>
                <a:schemeClr val="accent6">
                  <a:lumMod val="7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10002-136E-40B8-B935-9F5345C21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95800" y="1295400"/>
            <a:ext cx="4114800" cy="4876800"/>
          </a:xfrm>
          <a:prstGeom prst="rect">
            <a:avLst/>
          </a:prstGeom>
        </p:spPr>
        <p:txBody>
          <a:bodyPr/>
          <a:lstStyle>
            <a:lvl1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2pPr>
            <a:lvl3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accent6">
                  <a:lumMod val="75000"/>
                </a:schemeClr>
              </a:buClr>
              <a:buFont typeface="Arial" pitchFamily="34" charset="0"/>
              <a:buChar char="‒"/>
              <a:defRPr/>
            </a:lvl4pPr>
            <a:lvl5pPr>
              <a:buClr>
                <a:schemeClr val="accent6">
                  <a:lumMod val="7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A789C-D27A-4D14-8B81-63A023EE86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019" y="2130126"/>
            <a:ext cx="7771963" cy="14702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037" y="3885866"/>
            <a:ext cx="6399926" cy="1752871"/>
          </a:xfrm>
          <a:prstGeom prst="rect">
            <a:avLst/>
          </a:prstGeom>
        </p:spPr>
        <p:txBody>
          <a:bodyPr lIns="83338" tIns="41669" rIns="83338" bIns="41669"/>
          <a:lstStyle>
            <a:lvl1pPr marL="0" indent="0" algn="ctr">
              <a:buNone/>
              <a:defRPr/>
            </a:lvl1pPr>
            <a:lvl2pPr marL="416692" indent="0" algn="ctr">
              <a:buNone/>
              <a:defRPr/>
            </a:lvl2pPr>
            <a:lvl3pPr marL="833384" indent="0" algn="ctr">
              <a:buNone/>
              <a:defRPr/>
            </a:lvl3pPr>
            <a:lvl4pPr marL="1250076" indent="0" algn="ctr">
              <a:buNone/>
              <a:defRPr/>
            </a:lvl4pPr>
            <a:lvl5pPr marL="1666768" indent="0" algn="ctr">
              <a:buNone/>
              <a:defRPr/>
            </a:lvl5pPr>
            <a:lvl6pPr marL="2083460" indent="0" algn="ctr">
              <a:buNone/>
              <a:defRPr/>
            </a:lvl6pPr>
            <a:lvl7pPr marL="2500152" indent="0" algn="ctr">
              <a:buNone/>
              <a:defRPr/>
            </a:lvl7pPr>
            <a:lvl8pPr marL="2916845" indent="0" algn="ctr">
              <a:buNone/>
              <a:defRPr/>
            </a:lvl8pPr>
            <a:lvl9pPr marL="333353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D30AB4-D5CD-44E3-86BB-32EB5E178E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972803" name="Rectangle 3"/>
          <p:cNvSpPr>
            <a:spLocks noChangeArrowheads="1"/>
          </p:cNvSpPr>
          <p:nvPr/>
        </p:nvSpPr>
        <p:spPr bwMode="auto">
          <a:xfrm flipV="1">
            <a:off x="1588" y="6337300"/>
            <a:ext cx="1811337" cy="60325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 flipV="1">
            <a:off x="7107238" y="6348413"/>
            <a:ext cx="2022475" cy="6191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5" name="Text Box 5"/>
          <p:cNvSpPr txBox="1">
            <a:spLocks noChangeArrowheads="1"/>
          </p:cNvSpPr>
          <p:nvPr/>
        </p:nvSpPr>
        <p:spPr bwMode="auto">
          <a:xfrm>
            <a:off x="1844675" y="6234113"/>
            <a:ext cx="52705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81" tIns="41493" rIns="82981" bIns="41493">
            <a:spAutoFit/>
          </a:bodyPr>
          <a:lstStyle/>
          <a:p>
            <a:pPr defTabSz="82992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000066"/>
                </a:solidFill>
                <a:latin typeface="+mn-lt"/>
                <a:cs typeface="+mn-cs"/>
              </a:rPr>
              <a:t>Air University: The Intellectual and Leadership Center of the Air Force</a:t>
            </a:r>
          </a:p>
        </p:txBody>
      </p:sp>
      <p:sp>
        <p:nvSpPr>
          <p:cNvPr id="972808" name="Rectangle 8"/>
          <p:cNvSpPr>
            <a:spLocks noChangeArrowheads="1"/>
          </p:cNvSpPr>
          <p:nvPr/>
        </p:nvSpPr>
        <p:spPr bwMode="auto">
          <a:xfrm flipV="1">
            <a:off x="6324600" y="989013"/>
            <a:ext cx="2819400" cy="77787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05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0"/>
            <a:ext cx="77724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21" tIns="45511" rIns="91021" bIns="455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72810" name="Rectangle 10"/>
          <p:cNvSpPr>
            <a:spLocks noChangeArrowheads="1"/>
          </p:cNvSpPr>
          <p:nvPr/>
        </p:nvSpPr>
        <p:spPr bwMode="auto">
          <a:xfrm flipV="1">
            <a:off x="0" y="989013"/>
            <a:ext cx="2478088" cy="74612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2057" name="Picture 11" descr="chrmblue_std small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96850" y="128588"/>
            <a:ext cx="803275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505200" y="6437313"/>
            <a:ext cx="2155825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225" tIns="41121" rIns="82225" bIns="41121">
            <a:spAutoFit/>
          </a:bodyPr>
          <a:lstStyle/>
          <a:p>
            <a:pPr defTabSz="8207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000066"/>
                </a:solidFill>
                <a:latin typeface="+mn-lt"/>
                <a:cs typeface="+mn-cs"/>
              </a:rPr>
              <a:t>Aim High…Fly - Fight - Win</a:t>
            </a:r>
            <a:endParaRPr lang="en-US" sz="1200" i="1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14" name="Picture 17" descr="AFIT(good)"/>
          <p:cNvPicPr>
            <a:picLocks noChangeAspect="1" noChangeArrowheads="1"/>
          </p:cNvPicPr>
          <p:nvPr/>
        </p:nvPicPr>
        <p:blipFill>
          <a:blip r:embed="rId10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0" y="152400"/>
            <a:ext cx="1447800" cy="69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438400" y="901700"/>
            <a:ext cx="397668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3302" tIns="41652" rIns="83302" bIns="41652">
            <a:spAutoFit/>
          </a:bodyPr>
          <a:lstStyle/>
          <a:p>
            <a:pPr defTabSz="83318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i="1" dirty="0">
                <a:solidFill>
                  <a:srgbClr val="000066"/>
                </a:solidFill>
                <a:latin typeface="+mn-lt"/>
                <a:cs typeface="+mn-cs"/>
              </a:rPr>
              <a:t>The AFIT of Today is the Air Force of Tomorrow.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8580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BB91381-3B66-47DE-9920-6C60C9B591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4" r:id="rId1"/>
    <p:sldLayoutId id="2147484111" r:id="rId2"/>
    <p:sldLayoutId id="2147484116" r:id="rId3"/>
    <p:sldLayoutId id="2147484112" r:id="rId4"/>
    <p:sldLayoutId id="2147484115" r:id="rId5"/>
    <p:sldLayoutId id="2147484113" r:id="rId6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55272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910544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365819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82109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31788" indent="-331788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4638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30300" indent="-217488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585913" indent="-217488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41525" indent="-217488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03999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59268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14540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69808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72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44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819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09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357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633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905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18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hyperlink" Target="https://www.visualstudio.com/downloads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://en.wikipedia.org/w/index.php?title=File:Git_data_flow_simplified.svg&amp;page=1" TargetMode="External"/><Relationship Id="rId4" Type="http://schemas.openxmlformats.org/officeDocument/2006/relationships/hyperlink" Target="https://tortoisegit.org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X2W3nNjJIo" TargetMode="External"/><Relationship Id="rId2" Type="http://schemas.openxmlformats.org/officeDocument/2006/relationships/hyperlink" Target="https://www.youtube.com/watch?v=xnqTKD8uD6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22jIHfvelZk" TargetMode="External"/><Relationship Id="rId5" Type="http://schemas.openxmlformats.org/officeDocument/2006/relationships/hyperlink" Target="https://www.youtube.com/watch?v=nnY4e4faNp0" TargetMode="External"/><Relationship Id="rId4" Type="http://schemas.openxmlformats.org/officeDocument/2006/relationships/hyperlink" Target="https://www.youtube.com/watch?v=wQxj20X-tI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amazon.com/gp/reader/0521764149/ref=sib_dp_pt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r"/>
            <a:r>
              <a:rPr lang="en-US" b="1" dirty="0" smtClean="0">
                <a:solidFill>
                  <a:schemeClr val="tx1"/>
                </a:solidFill>
                <a:effectLst/>
              </a:rPr>
              <a:t>Lesson 1</a:t>
            </a:r>
          </a:p>
          <a:p>
            <a:pPr algn="r"/>
            <a:r>
              <a:rPr lang="en-US" sz="1400" b="1" smtClean="0">
                <a:solidFill>
                  <a:schemeClr val="tx1"/>
                </a:solidFill>
                <a:effectLst/>
              </a:rPr>
              <a:t>CSCE593 </a:t>
            </a:r>
            <a:r>
              <a:rPr lang="en-US" sz="1400" b="1" dirty="0" smtClean="0">
                <a:solidFill>
                  <a:schemeClr val="tx1"/>
                </a:solidFill>
                <a:effectLst/>
              </a:rPr>
              <a:t>Intro to Software Engineering</a:t>
            </a:r>
            <a:endParaRPr lang="en-US" sz="14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r"/>
            <a:r>
              <a:rPr lang="en-US" b="1" dirty="0" smtClean="0"/>
              <a:t>		What is Software</a:t>
            </a:r>
          </a:p>
          <a:p>
            <a:pPr algn="r"/>
            <a:r>
              <a:rPr lang="en-US" b="1" dirty="0" smtClean="0"/>
              <a:t>Engineering?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 on the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entire purpose of software engineering is to </a:t>
            </a:r>
            <a:br>
              <a:rPr lang="en-US" dirty="0" smtClean="0"/>
            </a:br>
            <a:r>
              <a:rPr lang="en-US" u="sng" dirty="0" smtClean="0"/>
              <a:t>produce working software</a:t>
            </a:r>
          </a:p>
          <a:p>
            <a:endParaRPr lang="en-US" dirty="0" smtClean="0"/>
          </a:p>
          <a:p>
            <a:r>
              <a:rPr lang="en-US" dirty="0" smtClean="0"/>
              <a:t>Not to:</a:t>
            </a:r>
          </a:p>
          <a:p>
            <a:pPr lvl="1"/>
            <a:r>
              <a:rPr lang="en-US" dirty="0" smtClean="0"/>
              <a:t>Create requirements documents / business modeling</a:t>
            </a:r>
          </a:p>
          <a:p>
            <a:pPr lvl="1"/>
            <a:r>
              <a:rPr lang="en-US" dirty="0" smtClean="0"/>
              <a:t>Create use cases</a:t>
            </a:r>
          </a:p>
          <a:p>
            <a:pPr lvl="1"/>
            <a:r>
              <a:rPr lang="en-US" dirty="0" smtClean="0"/>
              <a:t>Create UML diagrams</a:t>
            </a:r>
          </a:p>
          <a:p>
            <a:pPr lvl="1"/>
            <a:r>
              <a:rPr lang="en-US" dirty="0" smtClean="0"/>
              <a:t>Learn new hardware / software technologies</a:t>
            </a:r>
          </a:p>
          <a:p>
            <a:pPr lvl="1"/>
            <a:r>
              <a:rPr lang="en-US" dirty="0" smtClean="0"/>
              <a:t>Document processes</a:t>
            </a:r>
          </a:p>
          <a:p>
            <a:r>
              <a:rPr lang="en-US" dirty="0" smtClean="0"/>
              <a:t>These methods and tools can be useful but they can, sadly, become ends unto themselves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Rationale-Driven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Rationale is the justification of decisions</a:t>
            </a:r>
          </a:p>
          <a:p>
            <a:pPr lvl="1"/>
            <a:r>
              <a:rPr lang="en-US" dirty="0" smtClean="0"/>
              <a:t>Why a specific design was selected over others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Critical for evolution—assumptions change</a:t>
            </a:r>
          </a:p>
          <a:p>
            <a:pPr lvl="1"/>
            <a:r>
              <a:rPr lang="en-US" dirty="0" smtClean="0"/>
              <a:t>Example:</a:t>
            </a:r>
          </a:p>
          <a:p>
            <a:pPr lvl="2"/>
            <a:r>
              <a:rPr lang="en-US" dirty="0" smtClean="0"/>
              <a:t>Cutting off both ends of the ham before putting it in the oven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Bruegge</a:t>
            </a:r>
            <a:r>
              <a:rPr lang="en-US" dirty="0" smtClean="0"/>
              <a:t> and </a:t>
            </a:r>
            <a:r>
              <a:rPr lang="en-US" dirty="0" err="1" smtClean="0"/>
              <a:t>Dutoit</a:t>
            </a:r>
            <a:r>
              <a:rPr lang="en-US" dirty="0" smtClean="0"/>
              <a:t>, 2004)</a:t>
            </a:r>
          </a:p>
          <a:p>
            <a:pPr lvl="2"/>
            <a:r>
              <a:rPr lang="en-US" dirty="0" smtClean="0"/>
              <a:t>Secure enough for dial-up mainframe 3270 terminals vs. secure enough for web access via the internet</a:t>
            </a:r>
          </a:p>
          <a:p>
            <a:pPr lvl="2"/>
            <a:r>
              <a:rPr lang="en-US" dirty="0" smtClean="0"/>
              <a:t>The gorillas and the bananas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Capturing and accessing the rationale of a software system is not trivial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How is software different from other engineered artifacts?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2743200"/>
            <a:ext cx="7315200" cy="461665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1" algn="ctr">
              <a:spcBef>
                <a:spcPts val="180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Software is invisible and intangible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3302000"/>
            <a:ext cx="7315200" cy="461665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1" algn="ctr">
              <a:spcBef>
                <a:spcPts val="180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Software is designed, but not manufactured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3860800"/>
            <a:ext cx="7315200" cy="461665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1" algn="ctr">
              <a:spcBef>
                <a:spcPts val="180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Partially implemented software can be executed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400" y="4419600"/>
            <a:ext cx="7315200" cy="461665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1" algn="ctr">
              <a:spcBef>
                <a:spcPts val="180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Software doesn't wear out or break</a:t>
            </a:r>
          </a:p>
        </p:txBody>
      </p:sp>
      <p:sp>
        <p:nvSpPr>
          <p:cNvPr id="9" name="Rectangle 8"/>
          <p:cNvSpPr/>
          <p:nvPr/>
        </p:nvSpPr>
        <p:spPr>
          <a:xfrm>
            <a:off x="914400" y="4978400"/>
            <a:ext cx="7315200" cy="461665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1" algn="ctr">
              <a:spcBef>
                <a:spcPts val="180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Does Software align with modern economics?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 of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5715000" cy="4876800"/>
          </a:xfrm>
        </p:spPr>
        <p:txBody>
          <a:bodyPr/>
          <a:lstStyle/>
          <a:p>
            <a:r>
              <a:rPr lang="en-US" dirty="0" smtClean="0"/>
              <a:t>Picture what happens as projects grow in size (and scale)</a:t>
            </a:r>
          </a:p>
          <a:p>
            <a:pPr lvl="1"/>
            <a:r>
              <a:rPr lang="en-US" dirty="0" smtClean="0"/>
              <a:t>Building a doghouse, a single-family home, or a skyscraper</a:t>
            </a:r>
          </a:p>
          <a:p>
            <a:pPr lvl="1"/>
            <a:r>
              <a:rPr lang="en-US" dirty="0" smtClean="0"/>
              <a:t>Throwing a backyard barbecue, a wedding, or a state dinner</a:t>
            </a:r>
          </a:p>
          <a:p>
            <a:pPr lvl="1"/>
            <a:r>
              <a:rPr lang="en-US" dirty="0" smtClean="0"/>
              <a:t>Developing a class assignment, a mass-market game, or software that runs the international space station</a:t>
            </a:r>
          </a:p>
          <a:p>
            <a:r>
              <a:rPr lang="en-US" dirty="0" smtClean="0"/>
              <a:t>What happens?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0" y="5105400"/>
            <a:ext cx="5181600" cy="830997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Large projects are more complex</a:t>
            </a:r>
          </a:p>
          <a:p>
            <a:pPr algn="ctr"/>
            <a:r>
              <a:rPr lang="en-US" sz="2400" i="1" u="sng" dirty="0" smtClean="0">
                <a:solidFill>
                  <a:schemeClr val="bg1"/>
                </a:solidFill>
              </a:rPr>
              <a:t>and</a:t>
            </a:r>
            <a:r>
              <a:rPr lang="en-US" sz="2400" dirty="0" smtClean="0">
                <a:solidFill>
                  <a:schemeClr val="bg1"/>
                </a:solidFill>
              </a:rPr>
              <a:t> more subject to change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21509" name="Picture 5" descr="C:\Users\bwoolley\AppData\Local\Microsoft\Windows\Temporary Internet Files\Content.IE5\CM19D6FG\MC900078708[1].wmf"/>
          <p:cNvPicPr>
            <a:picLocks noChangeAspect="1" noChangeArrowheads="1"/>
          </p:cNvPicPr>
          <p:nvPr/>
        </p:nvPicPr>
        <p:blipFill>
          <a:blip r:embed="rId2" cstate="print"/>
          <a:srcRect r="25214"/>
          <a:stretch>
            <a:fillRect/>
          </a:stretch>
        </p:blipFill>
        <p:spPr bwMode="auto">
          <a:xfrm>
            <a:off x="5486400" y="1143000"/>
            <a:ext cx="3657600" cy="4016999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 productivity of workers</a:t>
            </a:r>
          </a:p>
          <a:p>
            <a:pPr lvl="1"/>
            <a:r>
              <a:rPr lang="en-US" dirty="0" smtClean="0"/>
              <a:t>High-level languages</a:t>
            </a:r>
          </a:p>
          <a:p>
            <a:pPr lvl="1"/>
            <a:r>
              <a:rPr lang="en-US" dirty="0" smtClean="0"/>
              <a:t>Development tools and methods</a:t>
            </a:r>
          </a:p>
          <a:p>
            <a:pPr lvl="1"/>
            <a:r>
              <a:rPr lang="en-US" dirty="0" smtClean="0"/>
              <a:t>Management tools and methods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Add more workers</a:t>
            </a:r>
          </a:p>
          <a:p>
            <a:pPr lvl="1"/>
            <a:r>
              <a:rPr lang="en-US" dirty="0" smtClean="0"/>
              <a:t>Specialize</a:t>
            </a:r>
          </a:p>
          <a:p>
            <a:pPr lvl="1"/>
            <a:r>
              <a:rPr lang="en-US" dirty="0" smtClean="0"/>
              <a:t>Work concurrently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Decompose</a:t>
            </a:r>
          </a:p>
          <a:p>
            <a:pPr lvl="1"/>
            <a:r>
              <a:rPr lang="en-US" dirty="0" smtClean="0"/>
              <a:t>The process</a:t>
            </a:r>
          </a:p>
          <a:p>
            <a:pPr lvl="1"/>
            <a:r>
              <a:rPr lang="en-US" dirty="0" smtClean="0"/>
              <a:t>The product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72200" y="1524000"/>
            <a:ext cx="2362200" cy="1200329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Progress is too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slow to satisfy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demand for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complex products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10200" y="3505200"/>
            <a:ext cx="2895600" cy="646331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Teams get unwieldy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above 5 to 7 people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62600" y="4724400"/>
            <a:ext cx="3048000" cy="92333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Challenging, but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ultimately the most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successful approach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 of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Most computer security problems are caused by bad software</a:t>
            </a:r>
          </a:p>
          <a:p>
            <a:pPr lvl="1"/>
            <a:r>
              <a:rPr lang="en-US" dirty="0" smtClean="0"/>
              <a:t>Connection of mission critical systems to the global internet has aggravated this problem</a:t>
            </a:r>
          </a:p>
          <a:p>
            <a:pPr lvl="1"/>
            <a:r>
              <a:rPr lang="en-US" dirty="0" smtClean="0"/>
              <a:t>Heartbleed (OpenSSL), </a:t>
            </a:r>
            <a:r>
              <a:rPr lang="en-US" dirty="0" err="1" smtClean="0"/>
              <a:t>printf</a:t>
            </a:r>
            <a:endParaRPr lang="en-US" dirty="0" smtClean="0"/>
          </a:p>
          <a:p>
            <a:pPr lvl="1"/>
            <a:r>
              <a:rPr lang="en-US" dirty="0"/>
              <a:t>https://raygun.com/blog/10-costly-software-errors-history/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Software can be exploited in many ways</a:t>
            </a:r>
          </a:p>
          <a:p>
            <a:pPr lvl="1"/>
            <a:r>
              <a:rPr lang="en-US" dirty="0" smtClean="0"/>
              <a:t>Most invalidate assumptions made during design</a:t>
            </a:r>
          </a:p>
          <a:p>
            <a:pPr lvl="1"/>
            <a:r>
              <a:rPr lang="en-US" dirty="0" smtClean="0"/>
              <a:t>Example: removing the client, when client input is trusted by server 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04900" y="4114800"/>
            <a:ext cx="6629400" cy="461665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Security cannot be added to software “later”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Key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Almost all models are wrong. Some models are useful.</a:t>
            </a:r>
          </a:p>
          <a:p>
            <a:r>
              <a:rPr lang="en-US" dirty="0" smtClean="0"/>
              <a:t>Focus on the product</a:t>
            </a:r>
          </a:p>
          <a:p>
            <a:r>
              <a:rPr lang="en-US" dirty="0" smtClean="0"/>
              <a:t>Software must have visible structure</a:t>
            </a:r>
          </a:p>
          <a:p>
            <a:r>
              <a:rPr lang="en-US" dirty="0" smtClean="0"/>
              <a:t>Implementation (programming) ≠ manufacturing</a:t>
            </a:r>
          </a:p>
          <a:p>
            <a:r>
              <a:rPr lang="en-US" dirty="0" smtClean="0"/>
              <a:t>Partially implemented software can be executed</a:t>
            </a:r>
          </a:p>
          <a:p>
            <a:r>
              <a:rPr lang="en-US" dirty="0" smtClean="0"/>
              <a:t>Software doesn’t wear out or break, but it </a:t>
            </a:r>
            <a:r>
              <a:rPr lang="en-US" smtClean="0"/>
              <a:t>does deteriorate / age</a:t>
            </a:r>
            <a:endParaRPr lang="en-US" dirty="0" smtClean="0"/>
          </a:p>
          <a:p>
            <a:r>
              <a:rPr lang="en-US" dirty="0" smtClean="0"/>
              <a:t>Large projects are more complex and more subject to change</a:t>
            </a:r>
          </a:p>
          <a:p>
            <a:r>
              <a:rPr lang="en-US" dirty="0" smtClean="0"/>
              <a:t>Security cannot be added to software “later”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 Design Teams</a:t>
            </a:r>
          </a:p>
          <a:p>
            <a:pPr lvl="1"/>
            <a:r>
              <a:rPr lang="en-US" dirty="0" smtClean="0"/>
              <a:t>Mixture of skills</a:t>
            </a:r>
          </a:p>
          <a:p>
            <a:r>
              <a:rPr lang="en-US" dirty="0" smtClean="0"/>
              <a:t>Introduce our tools of the trade</a:t>
            </a:r>
          </a:p>
          <a:p>
            <a:pPr lvl="1"/>
            <a:r>
              <a:rPr lang="en-US" smtClean="0"/>
              <a:t>MSVC </a:t>
            </a:r>
            <a:r>
              <a:rPr lang="en-US" smtClean="0"/>
              <a:t>2019</a:t>
            </a:r>
            <a:endParaRPr lang="en-US" dirty="0" smtClean="0"/>
          </a:p>
          <a:p>
            <a:pPr lvl="2"/>
            <a:r>
              <a:rPr lang="en-US" dirty="0">
                <a:hlinkClick r:id="rId2"/>
              </a:rPr>
              <a:t>https://www.visualstudio.com/downloads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	</a:t>
            </a:r>
          </a:p>
          <a:p>
            <a:pPr lvl="1"/>
            <a:r>
              <a:rPr lang="en-US" dirty="0" smtClean="0"/>
              <a:t>GIT</a:t>
            </a:r>
          </a:p>
          <a:p>
            <a:pPr lvl="2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git-scm.com/downloads</a:t>
            </a:r>
            <a:endParaRPr lang="en-US" dirty="0" smtClean="0"/>
          </a:p>
          <a:p>
            <a:pPr lvl="2"/>
            <a:r>
              <a:rPr lang="en-US" dirty="0">
                <a:hlinkClick r:id="rId4"/>
              </a:rPr>
              <a:t>https://tortoisegit.org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Ubuntu (install Linux as Windows Subsystem)</a:t>
            </a:r>
          </a:p>
          <a:p>
            <a:r>
              <a:rPr lang="en-US" dirty="0" smtClean="0"/>
              <a:t>Re-implement 01HelloWorld.cpp</a:t>
            </a:r>
          </a:p>
          <a:p>
            <a:pPr lvl="1"/>
            <a:r>
              <a:rPr lang="en-US" dirty="0" smtClean="0"/>
              <a:t>Use GCC or MSVC</a:t>
            </a:r>
          </a:p>
          <a:p>
            <a:pPr lvl="1"/>
            <a:r>
              <a:rPr lang="en-US" dirty="0" smtClean="0"/>
              <a:t>Practice your C++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23554" name="Picture 2" descr="220px-Git_data_flow_simplified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00800" y="838200"/>
            <a:ext cx="2689225" cy="3570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</a:t>
            </a:r>
            <a:r>
              <a:rPr lang="en-US" smtClean="0"/>
              <a:t>YouTube Videos</a:t>
            </a:r>
            <a:endParaRPr lang="en-US" dirty="0" smtClean="0"/>
          </a:p>
          <a:p>
            <a:pPr lvl="1"/>
            <a:r>
              <a:rPr lang="en-US" dirty="0" smtClean="0"/>
              <a:t>Herb Sutter “Back to the Basics!”</a:t>
            </a:r>
          </a:p>
          <a:p>
            <a:pPr lvl="2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www.youtube.com/watch?v=xnqTKD8uD64</a:t>
            </a:r>
            <a:endParaRPr lang="en-US" dirty="0" smtClean="0"/>
          </a:p>
          <a:p>
            <a:pPr lvl="1"/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> “Learning &amp; Teaching Modern C++”</a:t>
            </a:r>
          </a:p>
          <a:p>
            <a:pPr lvl="2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www.youtube.com/watch?v=fX2W3nNjJIo</a:t>
            </a:r>
            <a:endParaRPr lang="en-US" dirty="0" smtClean="0"/>
          </a:p>
          <a:p>
            <a:pPr lvl="1"/>
            <a:r>
              <a:rPr lang="en-US" dirty="0" smtClean="0"/>
              <a:t>Scott Meyers “Type Deduction &amp; Why You Care”</a:t>
            </a:r>
          </a:p>
          <a:p>
            <a:pPr lvl="2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www.youtube.com/watch?v=wQxj20X-tIU</a:t>
            </a:r>
            <a:endParaRPr lang="en-US" dirty="0" smtClean="0"/>
          </a:p>
          <a:p>
            <a:pPr lvl="1"/>
            <a:r>
              <a:rPr lang="en-US" dirty="0" smtClean="0"/>
              <a:t>Jason Turner “Practical C++17”</a:t>
            </a:r>
          </a:p>
          <a:p>
            <a:pPr lvl="2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www.youtube.com/watch?v=nnY4e4faNp0</a:t>
            </a:r>
            <a:endParaRPr lang="en-US" dirty="0" smtClean="0"/>
          </a:p>
          <a:p>
            <a:pPr lvl="1"/>
            <a:r>
              <a:rPr lang="en-US" dirty="0" err="1" smtClean="0"/>
              <a:t>Alisdair</a:t>
            </a:r>
            <a:r>
              <a:rPr lang="en-US" dirty="0" smtClean="0"/>
              <a:t> Meredith “C++17 in Breadth”</a:t>
            </a:r>
          </a:p>
          <a:p>
            <a:pPr lvl="2"/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www.youtube.com/watch?v=22jIHfvelZk</a:t>
            </a:r>
            <a:endParaRPr lang="en-US" dirty="0" smtClean="0"/>
          </a:p>
          <a:p>
            <a:pPr lvl="1"/>
            <a:r>
              <a:rPr lang="en-US" dirty="0" smtClean="0"/>
              <a:t>Howard </a:t>
            </a:r>
            <a:r>
              <a:rPr lang="en-US" dirty="0" err="1" smtClean="0"/>
              <a:t>Hinnant</a:t>
            </a:r>
            <a:r>
              <a:rPr lang="en-US" dirty="0" smtClean="0"/>
              <a:t> “A &lt;</a:t>
            </a:r>
            <a:r>
              <a:rPr lang="en-US" dirty="0" err="1" smtClean="0"/>
              <a:t>chrono</a:t>
            </a:r>
            <a:r>
              <a:rPr lang="en-US" dirty="0" smtClean="0"/>
              <a:t>&gt; Tutorial”</a:t>
            </a:r>
          </a:p>
          <a:p>
            <a:pPr lvl="2"/>
            <a:r>
              <a:rPr lang="en-US" dirty="0"/>
              <a:t>https://www.youtube.com/watch?v=P32hvk8b13M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5823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What is software</a:t>
            </a:r>
            <a:br>
              <a:rPr lang="en-US" dirty="0" smtClean="0"/>
            </a:br>
            <a:r>
              <a:rPr lang="en-US" dirty="0" smtClean="0"/>
              <a:t>engineering?</a:t>
            </a:r>
          </a:p>
          <a:p>
            <a:pPr lvl="1"/>
            <a:r>
              <a:rPr lang="en-US" dirty="0" smtClean="0"/>
              <a:t>Software engineering</a:t>
            </a:r>
            <a:br>
              <a:rPr lang="en-US" dirty="0" smtClean="0"/>
            </a:br>
            <a:r>
              <a:rPr lang="en-US" dirty="0" smtClean="0"/>
              <a:t>is a __________ activity</a:t>
            </a:r>
          </a:p>
          <a:p>
            <a:pPr lvl="1"/>
            <a:r>
              <a:rPr lang="en-US" dirty="0" smtClean="0"/>
              <a:t>Nature of software</a:t>
            </a:r>
            <a:br>
              <a:rPr lang="en-US" dirty="0" smtClean="0"/>
            </a:br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How is software</a:t>
            </a:r>
            <a:br>
              <a:rPr lang="en-US" dirty="0" smtClean="0"/>
            </a:br>
            <a:r>
              <a:rPr lang="en-US" dirty="0" smtClean="0"/>
              <a:t>different?</a:t>
            </a:r>
          </a:p>
          <a:p>
            <a:pPr lvl="1"/>
            <a:r>
              <a:rPr lang="en-US" dirty="0" smtClean="0"/>
              <a:t>The problem of scale</a:t>
            </a:r>
          </a:p>
          <a:p>
            <a:pPr lvl="1"/>
            <a:r>
              <a:rPr lang="en-US" dirty="0" smtClean="0"/>
              <a:t>The problem of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Design </a:t>
            </a:r>
            <a:br>
              <a:rPr lang="en-US" dirty="0" smtClean="0"/>
            </a:br>
            <a:r>
              <a:rPr lang="en-US" dirty="0" smtClean="0"/>
              <a:t>Patterns</a:t>
            </a:r>
            <a:br>
              <a:rPr lang="en-US" dirty="0" smtClean="0"/>
            </a:br>
            <a:r>
              <a:rPr lang="en-US" sz="1600" dirty="0" smtClean="0"/>
              <a:t>by Erich Gamma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Agenda</a:t>
            </a:r>
          </a:p>
          <a:p>
            <a:pPr lvl="1"/>
            <a:r>
              <a:rPr lang="en-US" dirty="0" smtClean="0"/>
              <a:t>Course Overview</a:t>
            </a:r>
          </a:p>
          <a:p>
            <a:pPr lvl="1"/>
            <a:r>
              <a:rPr lang="en-US" dirty="0" smtClean="0"/>
              <a:t>Group Project</a:t>
            </a:r>
          </a:p>
          <a:p>
            <a:pPr lvl="1"/>
            <a:r>
              <a:rPr lang="en-US" dirty="0" smtClean="0"/>
              <a:t>GIT</a:t>
            </a:r>
          </a:p>
          <a:p>
            <a:pPr lvl="1"/>
            <a:r>
              <a:rPr lang="en-US" dirty="0" smtClean="0"/>
              <a:t>C++</a:t>
            </a:r>
            <a:endParaRPr lang="en-US" dirty="0"/>
          </a:p>
        </p:txBody>
      </p:sp>
      <p:pic>
        <p:nvPicPr>
          <p:cNvPr id="2050" name="Picture 2" descr="Software Modeling and Design: UML, Use Cases, Patterns, and Software Architectures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 l="17333" t="10667" r="21333"/>
          <a:stretch>
            <a:fillRect/>
          </a:stretch>
        </p:blipFill>
        <p:spPr bwMode="auto">
          <a:xfrm rot="20662900">
            <a:off x="6934200" y="1371600"/>
            <a:ext cx="1752600" cy="25527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38213">
            <a:off x="6823773" y="1264583"/>
            <a:ext cx="2072183" cy="274197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“statement of aspiration”</a:t>
            </a:r>
          </a:p>
          <a:p>
            <a:pPr lvl="1"/>
            <a:r>
              <a:rPr lang="en-US" dirty="0" smtClean="0"/>
              <a:t>The establishment and use of sound engineering principles in order to obtain economical software that is reliable and works efficiently on real machines </a:t>
            </a:r>
            <a:r>
              <a:rPr lang="en-US" sz="1600" dirty="0" smtClean="0"/>
              <a:t>(</a:t>
            </a:r>
            <a:r>
              <a:rPr lang="en-US" sz="1600" dirty="0" err="1" smtClean="0"/>
              <a:t>Naur</a:t>
            </a:r>
            <a:r>
              <a:rPr lang="en-US" sz="1600" dirty="0" smtClean="0"/>
              <a:t> and </a:t>
            </a:r>
            <a:r>
              <a:rPr lang="en-US" sz="1600" dirty="0" err="1" smtClean="0"/>
              <a:t>Randell</a:t>
            </a:r>
            <a:r>
              <a:rPr lang="en-US" sz="1600" dirty="0" smtClean="0"/>
              <a:t>, 1969)</a:t>
            </a:r>
            <a:endParaRPr lang="en-US" dirty="0" smtClean="0"/>
          </a:p>
          <a:p>
            <a:r>
              <a:rPr lang="en-US" dirty="0" smtClean="0"/>
              <a:t>A label applied to a set of current practices for software development </a:t>
            </a:r>
            <a:r>
              <a:rPr lang="en-US" sz="1600" dirty="0" smtClean="0"/>
              <a:t>(Shaw and </a:t>
            </a:r>
            <a:r>
              <a:rPr lang="en-US" sz="1600" dirty="0" err="1" smtClean="0"/>
              <a:t>Garlan</a:t>
            </a:r>
            <a:r>
              <a:rPr lang="en-US" sz="1600" dirty="0" smtClean="0"/>
              <a:t>, 1996)</a:t>
            </a:r>
            <a:endParaRPr lang="en-US" dirty="0" smtClean="0"/>
          </a:p>
          <a:p>
            <a:r>
              <a:rPr lang="en-US" dirty="0" smtClean="0"/>
              <a:t>IEEE Standard 610.12-1990 definition</a:t>
            </a:r>
          </a:p>
          <a:p>
            <a:pPr lvl="1"/>
            <a:r>
              <a:rPr lang="en-US" dirty="0" smtClean="0"/>
              <a:t>The application of a systematic, disciplined, quantifiable approach to the development and operation, and maintenance of software; that is, the application of engineering to software</a:t>
            </a:r>
          </a:p>
          <a:p>
            <a:pPr lvl="1"/>
            <a:r>
              <a:rPr lang="en-US" dirty="0" smtClean="0"/>
              <a:t>The study of the approaches above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Engineering?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Creating cost-effective solutions…</a:t>
            </a:r>
          </a:p>
          <a:p>
            <a:pPr>
              <a:spcBef>
                <a:spcPts val="4800"/>
              </a:spcBef>
            </a:pPr>
            <a:r>
              <a:rPr lang="en-US" sz="1800" dirty="0" smtClean="0"/>
              <a:t>…to practical problems…</a:t>
            </a:r>
          </a:p>
          <a:p>
            <a:pPr>
              <a:spcBef>
                <a:spcPts val="7200"/>
              </a:spcBef>
            </a:pPr>
            <a:r>
              <a:rPr lang="en-US" sz="1800" dirty="0" smtClean="0"/>
              <a:t>…by applying scientific knowledge</a:t>
            </a:r>
          </a:p>
          <a:p>
            <a:pPr>
              <a:spcBef>
                <a:spcPts val="4200"/>
              </a:spcBef>
            </a:pPr>
            <a:r>
              <a:rPr lang="en-US" sz="1800" dirty="0" smtClean="0"/>
              <a:t>…building things…</a:t>
            </a:r>
          </a:p>
          <a:p>
            <a:pPr>
              <a:spcBef>
                <a:spcPts val="4800"/>
              </a:spcBef>
            </a:pPr>
            <a:r>
              <a:rPr lang="en-US" sz="1800" dirty="0" smtClean="0"/>
              <a:t>…in the service of mankind</a:t>
            </a:r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sz="1800" dirty="0" smtClean="0"/>
              <a:t>Engineering isn’t just about solving problems with economical use of all resources, including money.</a:t>
            </a:r>
          </a:p>
          <a:p>
            <a:r>
              <a:rPr lang="en-US" sz="1800" dirty="0" smtClean="0"/>
              <a:t>Engineering deals with practical problems whose solutions matter to people outside the engineering domain: the customers.</a:t>
            </a:r>
          </a:p>
          <a:p>
            <a:r>
              <a:rPr lang="en-US" sz="1800" dirty="0" smtClean="0"/>
              <a:t>Engineering solves problems in a particular way: by applying science, mathematics, and design analysis.</a:t>
            </a:r>
          </a:p>
          <a:p>
            <a:r>
              <a:rPr lang="en-US" sz="1800" dirty="0" smtClean="0"/>
              <a:t>Engineering emphasizes the solutions, which are usually tangible artifacts.</a:t>
            </a:r>
          </a:p>
          <a:p>
            <a:r>
              <a:rPr lang="en-US" sz="1800" dirty="0" smtClean="0"/>
              <a:t>Engineering not only serves the immediate customer, but also develops technology and expertise that will support the society.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Is Software Engineering really engineering?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is software engineering different from programming?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is a…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Modeling activity</a:t>
            </a:r>
          </a:p>
          <a:p>
            <a:pPr lvl="1"/>
            <a:r>
              <a:rPr lang="en-US" dirty="0" smtClean="0"/>
              <a:t>Models simplify complexity and focus attention</a:t>
            </a:r>
          </a:p>
          <a:p>
            <a:r>
              <a:rPr lang="en-US" dirty="0" smtClean="0"/>
              <a:t>Problem-solving activity</a:t>
            </a:r>
          </a:p>
          <a:p>
            <a:pPr lvl="1"/>
            <a:r>
              <a:rPr lang="en-US" dirty="0" smtClean="0"/>
              <a:t>Software is a solution to a user’s problem</a:t>
            </a:r>
          </a:p>
          <a:p>
            <a:r>
              <a:rPr lang="en-US" dirty="0" smtClean="0"/>
              <a:t>Knowledge acquisition activity</a:t>
            </a:r>
          </a:p>
          <a:p>
            <a:pPr lvl="1"/>
            <a:r>
              <a:rPr lang="en-US" dirty="0" smtClean="0"/>
              <a:t>Software engineers use many kinds of knowledge in problem solving</a:t>
            </a:r>
          </a:p>
          <a:p>
            <a:r>
              <a:rPr lang="en-US" dirty="0" smtClean="0"/>
              <a:t>Rationale-driven activity</a:t>
            </a:r>
          </a:p>
          <a:p>
            <a:pPr lvl="1"/>
            <a:r>
              <a:rPr lang="en-US" dirty="0" smtClean="0"/>
              <a:t>Recording the context and reasons for decisions is essential to successful software maintenance</a:t>
            </a:r>
          </a:p>
          <a:p>
            <a:pPr>
              <a:buNone/>
            </a:pPr>
            <a:r>
              <a:rPr lang="en-US" sz="1600" dirty="0" smtClean="0"/>
              <a:t>(</a:t>
            </a:r>
            <a:r>
              <a:rPr lang="en-US" sz="1600" dirty="0" err="1" smtClean="0"/>
              <a:t>Bruegge</a:t>
            </a:r>
            <a:r>
              <a:rPr lang="en-US" sz="1600" dirty="0" smtClean="0"/>
              <a:t> and </a:t>
            </a:r>
            <a:r>
              <a:rPr lang="en-US" sz="1600" dirty="0" err="1" smtClean="0"/>
              <a:t>Dutoit</a:t>
            </a:r>
            <a:r>
              <a:rPr lang="en-US" sz="1600" dirty="0" smtClean="0"/>
              <a:t>, 2004)</a:t>
            </a:r>
            <a:endParaRPr lang="en-US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model is an abstraction</a:t>
            </a:r>
          </a:p>
          <a:p>
            <a:pPr lvl="1"/>
            <a:r>
              <a:rPr lang="en-US" dirty="0" smtClean="0"/>
              <a:t>Reflects only the information essential to its purpose</a:t>
            </a:r>
          </a:p>
          <a:p>
            <a:r>
              <a:rPr lang="en-US" dirty="0" smtClean="0"/>
              <a:t>Why build models?</a:t>
            </a:r>
          </a:p>
          <a:p>
            <a:pPr lvl="1"/>
            <a:r>
              <a:rPr lang="en-US" dirty="0" smtClean="0"/>
              <a:t>Analyze before building</a:t>
            </a:r>
          </a:p>
          <a:p>
            <a:pPr lvl="1"/>
            <a:r>
              <a:rPr lang="en-US" dirty="0" smtClean="0"/>
              <a:t>Control complexity</a:t>
            </a:r>
          </a:p>
          <a:p>
            <a:pPr lvl="1"/>
            <a:r>
              <a:rPr lang="en-US" dirty="0" smtClean="0"/>
              <a:t>Communicate with customers</a:t>
            </a:r>
          </a:p>
          <a:p>
            <a:pPr lvl="1"/>
            <a:r>
              <a:rPr lang="en-US" dirty="0" smtClean="0"/>
              <a:t>Estimate cost and schedule</a:t>
            </a:r>
          </a:p>
          <a:p>
            <a:pPr lvl="1"/>
            <a:r>
              <a:rPr lang="en-US" dirty="0" smtClean="0"/>
              <a:t>Predict performance</a:t>
            </a:r>
          </a:p>
          <a:p>
            <a:pPr lvl="1"/>
            <a:r>
              <a:rPr lang="en-US" dirty="0" smtClean="0"/>
              <a:t>Simulation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000" y="5410200"/>
            <a:ext cx="7620000" cy="830997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Almost all Models are wrong.  Some models are useful.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800"/>
              </a:spcBef>
            </a:pPr>
            <a:endParaRPr lang="en-US" dirty="0" smtClean="0"/>
          </a:p>
          <a:p>
            <a:pPr>
              <a:spcBef>
                <a:spcPts val="6000"/>
              </a:spcBef>
            </a:pPr>
            <a:r>
              <a:rPr lang="en-US" dirty="0" smtClean="0"/>
              <a:t>Two types of models</a:t>
            </a:r>
          </a:p>
          <a:p>
            <a:pPr lvl="1"/>
            <a:r>
              <a:rPr lang="en-US" b="1" u="sng" dirty="0" smtClean="0"/>
              <a:t>Product models</a:t>
            </a:r>
            <a:r>
              <a:rPr lang="en-US" b="1" dirty="0" smtClean="0"/>
              <a:t> </a:t>
            </a:r>
            <a:r>
              <a:rPr lang="en-US" dirty="0" smtClean="0"/>
              <a:t>that result from each transformation (including code)</a:t>
            </a:r>
          </a:p>
          <a:p>
            <a:pPr lvl="1"/>
            <a:r>
              <a:rPr lang="en-US" b="1" u="sng" dirty="0" smtClean="0"/>
              <a:t>Process models</a:t>
            </a:r>
            <a:r>
              <a:rPr lang="en-US" b="1" dirty="0" smtClean="0"/>
              <a:t> </a:t>
            </a:r>
            <a:r>
              <a:rPr lang="en-US" dirty="0" smtClean="0"/>
              <a:t>of the transformations themselves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Much of the course will focus on product models</a:t>
            </a:r>
          </a:p>
          <a:p>
            <a:pPr lvl="1"/>
            <a:r>
              <a:rPr lang="en-US" dirty="0" smtClean="0"/>
              <a:t>We will follow the object-oriented modeling paradigm</a:t>
            </a:r>
          </a:p>
          <a:p>
            <a:pPr lvl="1"/>
            <a:r>
              <a:rPr lang="en-US" dirty="0" smtClean="0"/>
              <a:t>We will use the Unified Modeling Language (UML)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We will use a mixture of RUP and SCRUM processes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990600" y="1219200"/>
            <a:ext cx="7162800" cy="990600"/>
            <a:chOff x="914400" y="1371600"/>
            <a:chExt cx="7162800" cy="990600"/>
          </a:xfrm>
        </p:grpSpPr>
        <p:sp>
          <p:nvSpPr>
            <p:cNvPr id="5" name="Striped Right Arrow 4"/>
            <p:cNvSpPr/>
            <p:nvPr/>
          </p:nvSpPr>
          <p:spPr bwMode="auto">
            <a:xfrm>
              <a:off x="4191000" y="1600200"/>
              <a:ext cx="990600" cy="533400"/>
            </a:xfrm>
            <a:prstGeom prst="stripedRightArrow">
              <a:avLst/>
            </a:prstGeom>
            <a:gradFill flip="none" rotWithShape="1">
              <a:gsLst>
                <a:gs pos="0">
                  <a:schemeClr val="tx1">
                    <a:tint val="66000"/>
                    <a:satMod val="160000"/>
                  </a:schemeClr>
                </a:gs>
                <a:gs pos="50000">
                  <a:schemeClr val="tx1">
                    <a:tint val="44500"/>
                    <a:satMod val="160000"/>
                  </a:schemeClr>
                </a:gs>
                <a:gs pos="100000">
                  <a:schemeClr val="tx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Striped Right Arrow 5"/>
            <p:cNvSpPr/>
            <p:nvPr/>
          </p:nvSpPr>
          <p:spPr bwMode="auto">
            <a:xfrm>
              <a:off x="3124200" y="1600200"/>
              <a:ext cx="990600" cy="533400"/>
            </a:xfrm>
            <a:prstGeom prst="stripedRightArrow">
              <a:avLst/>
            </a:prstGeom>
            <a:gradFill flip="none" rotWithShape="1">
              <a:gsLst>
                <a:gs pos="0">
                  <a:schemeClr val="tx1">
                    <a:tint val="66000"/>
                    <a:satMod val="160000"/>
                  </a:schemeClr>
                </a:gs>
                <a:gs pos="50000">
                  <a:schemeClr val="tx1">
                    <a:tint val="44500"/>
                    <a:satMod val="160000"/>
                  </a:schemeClr>
                </a:gs>
                <a:gs pos="100000">
                  <a:schemeClr val="tx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Striped Right Arrow 6"/>
            <p:cNvSpPr/>
            <p:nvPr/>
          </p:nvSpPr>
          <p:spPr bwMode="auto">
            <a:xfrm>
              <a:off x="5257800" y="1600200"/>
              <a:ext cx="990600" cy="533400"/>
            </a:xfrm>
            <a:prstGeom prst="stripedRightArrow">
              <a:avLst/>
            </a:prstGeom>
            <a:gradFill flip="none" rotWithShape="1">
              <a:gsLst>
                <a:gs pos="0">
                  <a:schemeClr val="tx1">
                    <a:tint val="66000"/>
                    <a:satMod val="160000"/>
                  </a:schemeClr>
                </a:gs>
                <a:gs pos="50000">
                  <a:schemeClr val="tx1">
                    <a:tint val="44500"/>
                    <a:satMod val="160000"/>
                  </a:schemeClr>
                </a:gs>
                <a:gs pos="100000">
                  <a:schemeClr val="tx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6324600" y="1371600"/>
              <a:ext cx="1752600" cy="990600"/>
              <a:chOff x="6324600" y="1371600"/>
              <a:chExt cx="1752600" cy="990600"/>
            </a:xfrm>
          </p:grpSpPr>
          <p:sp>
            <p:nvSpPr>
              <p:cNvPr id="8" name="Flowchart: Multidocument 7"/>
              <p:cNvSpPr/>
              <p:nvPr/>
            </p:nvSpPr>
            <p:spPr bwMode="auto">
              <a:xfrm>
                <a:off x="6324600" y="1371600"/>
                <a:ext cx="1752600" cy="990600"/>
              </a:xfrm>
              <a:prstGeom prst="flowChartMultidocumen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324600" y="1600200"/>
                <a:ext cx="1676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Executable code</a:t>
                </a:r>
                <a:endParaRPr lang="en-US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914400" y="1447800"/>
              <a:ext cx="2057400" cy="838200"/>
              <a:chOff x="392720" y="1506416"/>
              <a:chExt cx="2057400" cy="838200"/>
            </a:xfrm>
          </p:grpSpPr>
          <p:sp>
            <p:nvSpPr>
              <p:cNvPr id="14" name="Cloud Callout 13"/>
              <p:cNvSpPr/>
              <p:nvPr/>
            </p:nvSpPr>
            <p:spPr bwMode="auto">
              <a:xfrm>
                <a:off x="392720" y="1506416"/>
                <a:ext cx="2057400" cy="838200"/>
              </a:xfrm>
              <a:prstGeom prst="cloudCallou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80648" y="1585544"/>
                <a:ext cx="1676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Lucida Handwriting" pitchFamily="66" charset="0"/>
                    <a:cs typeface="Courier New" pitchFamily="49" charset="0"/>
                  </a:rPr>
                  <a:t>Problem Description</a:t>
                </a:r>
                <a:endParaRPr lang="en-US" dirty="0">
                  <a:latin typeface="Lucida Handwriting" pitchFamily="66" charset="0"/>
                  <a:cs typeface="Courier New" pitchFamily="49" charset="0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Look at the RUP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19458" name="Picture 2" descr="http://projects.staffs.ac.uk/suniwe/images/RUPSummaryDiag.gif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3360" b="5333"/>
          <a:stretch>
            <a:fillRect/>
          </a:stretch>
        </p:blipFill>
        <p:spPr bwMode="auto">
          <a:xfrm>
            <a:off x="304800" y="963141"/>
            <a:ext cx="8267699" cy="528834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FIT_PPT_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AFIT_PPT_TEMPLATE</Template>
  <TotalTime>747</TotalTime>
  <Words>840</Words>
  <Application>Microsoft Office PowerPoint</Application>
  <PresentationFormat>On-screen Show (4:3)</PresentationFormat>
  <Paragraphs>202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 New</vt:lpstr>
      <vt:lpstr>Lucida Handwriting</vt:lpstr>
      <vt:lpstr>Wingdings</vt:lpstr>
      <vt:lpstr>AFIT_PPT_TEMPLATE</vt:lpstr>
      <vt:lpstr>PowerPoint Presentation</vt:lpstr>
      <vt:lpstr>Overview</vt:lpstr>
      <vt:lpstr>Software Engineering</vt:lpstr>
      <vt:lpstr>What is Engineering?</vt:lpstr>
      <vt:lpstr>Question</vt:lpstr>
      <vt:lpstr>Software Engineering is a…</vt:lpstr>
      <vt:lpstr>Modeling</vt:lpstr>
      <vt:lpstr>Software Models</vt:lpstr>
      <vt:lpstr>First Look at the RUP</vt:lpstr>
      <vt:lpstr>Focus on the Product</vt:lpstr>
      <vt:lpstr>Rationale-Driven</vt:lpstr>
      <vt:lpstr>Question</vt:lpstr>
      <vt:lpstr>The Problem of Scale</vt:lpstr>
      <vt:lpstr>Addressing Scale</vt:lpstr>
      <vt:lpstr>The Problem of Security</vt:lpstr>
      <vt:lpstr>Summary of Key Points</vt:lpstr>
      <vt:lpstr>Homework</vt:lpstr>
      <vt:lpstr>Homework</vt:lpstr>
    </vt:vector>
  </TitlesOfParts>
  <Company>AFIT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AFIT</dc:subject>
  <dc:creator>Brian Woolley</dc:creator>
  <cp:lastModifiedBy>user</cp:lastModifiedBy>
  <cp:revision>62</cp:revision>
  <dcterms:created xsi:type="dcterms:W3CDTF">2012-10-01T11:38:02Z</dcterms:created>
  <dcterms:modified xsi:type="dcterms:W3CDTF">2019-09-30T21:40:15Z</dcterms:modified>
</cp:coreProperties>
</file>