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57" r:id="rId2"/>
    <p:sldId id="372" r:id="rId3"/>
    <p:sldId id="373" r:id="rId4"/>
    <p:sldId id="369" r:id="rId5"/>
    <p:sldId id="374" r:id="rId6"/>
    <p:sldId id="366" r:id="rId7"/>
    <p:sldId id="375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3399FF"/>
    <a:srgbClr val="339933"/>
    <a:srgbClr val="CC0000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0" autoAdjust="0"/>
    <p:restoredTop sz="89252" autoAdjust="0"/>
  </p:normalViewPr>
  <p:slideViewPr>
    <p:cSldViewPr>
      <p:cViewPr varScale="1">
        <p:scale>
          <a:sx n="101" d="100"/>
          <a:sy n="101" d="100"/>
        </p:scale>
        <p:origin x="81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076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E2CB6-6133-4DAC-8C84-7DE04A7CD06B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61DB2-E7AB-4E43-BC15-B3ADF3FFA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56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86E4AE3-CF4A-4D01-A7CD-26C12CC719EB}" type="datetimeFigureOut">
              <a:rPr lang="en-US"/>
              <a:pPr>
                <a:defRPr/>
              </a:pPr>
              <a:t>11/9/2018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42E9269-F4F4-4146-82BC-89BDC18A6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54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267200" y="4114800"/>
            <a:ext cx="4876800" cy="2057400"/>
          </a:xfrm>
          <a:prstGeom prst="rect">
            <a:avLst/>
          </a:prstGeom>
        </p:spPr>
        <p:txBody>
          <a:bodyPr anchor="ctr" anchorCtr="1"/>
          <a:lstStyle>
            <a:lvl1pPr algn="ctr">
              <a:spcBef>
                <a:spcPct val="20000"/>
              </a:spcBef>
              <a:buNone/>
              <a:defRPr sz="2400" b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>
              <a:defRPr b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</a:lstStyle>
          <a:p>
            <a:pPr lvl="0" algn="ctr">
              <a:spcBef>
                <a:spcPct val="20000"/>
              </a:spcBef>
            </a:pPr>
            <a:r>
              <a:rPr lang="en-US" sz="2800" b="1" dirty="0">
                <a:solidFill>
                  <a:srgbClr val="000066"/>
                </a:solidFill>
              </a:rPr>
              <a:t>Click to edit Master text styles</a:t>
            </a:r>
          </a:p>
          <a:p>
            <a:pPr lvl="1" algn="ctr">
              <a:spcBef>
                <a:spcPct val="20000"/>
              </a:spcBef>
            </a:pPr>
            <a:r>
              <a:rPr lang="en-US" sz="2800" b="1" dirty="0">
                <a:solidFill>
                  <a:srgbClr val="000066"/>
                </a:solidFill>
              </a:rPr>
              <a:t>Second level</a:t>
            </a:r>
          </a:p>
        </p:txBody>
      </p:sp>
      <p:pic>
        <p:nvPicPr>
          <p:cNvPr id="5" name="Picture 1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917575" y="354013"/>
            <a:ext cx="67786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71" tIns="45636" rIns="91271" bIns="45636">
            <a:spAutoFit/>
          </a:bodyPr>
          <a:lstStyle/>
          <a:p>
            <a:pPr defTabSz="914408">
              <a:defRPr/>
            </a:pPr>
            <a:r>
              <a:rPr lang="en-US" sz="33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2590800" y="1143000"/>
            <a:ext cx="6553200" cy="2743200"/>
          </a:xfrm>
          <a:prstGeom prst="rect">
            <a:avLst/>
          </a:prstGeom>
        </p:spPr>
        <p:txBody>
          <a:bodyPr anchor="ctr" anchorCtr="1"/>
          <a:lstStyle>
            <a:lvl1pPr>
              <a:buNone/>
              <a:defRPr sz="3200" b="0" baseline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 algn="ctr">
              <a:lnSpc>
                <a:spcPct val="120000"/>
              </a:lnSpc>
              <a:defRPr/>
            </a:pPr>
            <a:r>
              <a:rPr lang="en-US" sz="2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4876800"/>
          </a:xfrm>
          <a:prstGeom prst="rect">
            <a:avLst/>
          </a:prstGeom>
        </p:spPr>
        <p:txBody>
          <a:bodyPr anchor="ctr" anchorCtr="0"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0002-136E-40B8-B935-9F5345C2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41148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0002-136E-40B8-B935-9F5345C2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95800" y="1295400"/>
            <a:ext cx="41148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A789C-D27A-4D14-8B81-63A023EE86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30AB4-D5CD-44E3-86BB-32EB5E178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7010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676400" y="1981200"/>
            <a:ext cx="70104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3D586-D78B-460A-853B-6D646F952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3373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3484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2341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05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772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2057" name="Picture 11" descr="chrmblue_std small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4373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000066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BB91381-3B66-47DE-9920-6C60C9B591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1" r:id="rId2"/>
    <p:sldLayoutId id="2147484116" r:id="rId3"/>
    <p:sldLayoutId id="2147484112" r:id="rId4"/>
    <p:sldLayoutId id="2147484113" r:id="rId5"/>
    <p:sldLayoutId id="2147484118" r:id="rId6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FB7A8-E6A8-428A-B083-7DF891EC9B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l"/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FCDCF-491B-4A3C-8E10-BED08133D0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86200" y="1143000"/>
            <a:ext cx="5257800" cy="2743200"/>
          </a:xfrm>
        </p:spPr>
        <p:txBody>
          <a:bodyPr/>
          <a:lstStyle/>
          <a:p>
            <a:r>
              <a:rPr lang="en-US" dirty="0">
                <a:effectLst/>
              </a:rPr>
              <a:t>Phase </a:t>
            </a:r>
            <a:r>
              <a:rPr lang="en-US" dirty="0" smtClean="0">
                <a:effectLst/>
              </a:rPr>
              <a:t>2</a:t>
            </a:r>
            <a:endParaRPr lang="en-US" dirty="0">
              <a:effectLst/>
            </a:endParaRPr>
          </a:p>
          <a:p>
            <a:r>
              <a:rPr lang="en-US" sz="2800" dirty="0"/>
              <a:t>Team </a:t>
            </a:r>
            <a:r>
              <a:rPr lang="en-US" sz="2800" dirty="0" smtClean="0"/>
              <a:t>name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69651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15F2-09BF-44C4-9982-E8E37A12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Steps </a:t>
            </a:r>
            <a:r>
              <a:rPr lang="en-US" dirty="0"/>
              <a:t>to </a:t>
            </a:r>
            <a:r>
              <a:rPr lang="en-US" dirty="0" smtClean="0"/>
              <a:t>Complete Deliverable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24BE7-38AD-4788-A573-A8A54481D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Enumerate steps taken by group to accomplish deliverable</a:t>
            </a:r>
          </a:p>
          <a:p>
            <a:pPr lvl="1"/>
            <a:r>
              <a:rPr lang="en-US" dirty="0" smtClean="0"/>
              <a:t>Who did what?</a:t>
            </a:r>
          </a:p>
          <a:p>
            <a:pPr lvl="1"/>
            <a:r>
              <a:rPr lang="en-US" dirty="0" smtClean="0"/>
              <a:t>What issues arose based on preliminary plan?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6443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E32A-D7FD-4BD1-8013-74930D41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88168-C55C-40E3-8198-BE9EEE5E0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Justify your Software Quality Attributes</a:t>
            </a:r>
          </a:p>
          <a:p>
            <a:pPr lvl="1"/>
            <a:r>
              <a:rPr lang="en-US" dirty="0" smtClean="0"/>
              <a:t>Convince me why your design decisions are fundamentally sound from a Software Engineering perspective.</a:t>
            </a:r>
          </a:p>
          <a:p>
            <a:pPr lvl="1"/>
            <a:r>
              <a:rPr lang="en-US" dirty="0" smtClean="0"/>
              <a:t>Pros / Cons of decisions</a:t>
            </a:r>
          </a:p>
          <a:p>
            <a:pPr lvl="1"/>
            <a:r>
              <a:rPr lang="en-US" dirty="0" smtClean="0"/>
              <a:t>There is no “perfect” answer, every decision is a tradeoff between one or more competing attributes</a:t>
            </a:r>
          </a:p>
          <a:p>
            <a:pPr lvl="2"/>
            <a:r>
              <a:rPr lang="en-US" dirty="0" smtClean="0"/>
              <a:t>Which Software Quality Attributes did you prioritize first?</a:t>
            </a:r>
          </a:p>
          <a:p>
            <a:r>
              <a:rPr lang="en-US" dirty="0" smtClean="0"/>
              <a:t>What Patterns did your group employ? Why?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A8D5A-2FAC-4589-9E76-B82CA60B40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0733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909E-19F8-41AF-B27A-F28530CE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6B0F7-1E5D-48CF-B8BA-783CA7581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What worked?</a:t>
            </a:r>
          </a:p>
          <a:p>
            <a:r>
              <a:rPr lang="en-US" dirty="0" smtClean="0"/>
              <a:t>What did not?</a:t>
            </a:r>
          </a:p>
          <a:p>
            <a:r>
              <a:rPr lang="en-US" dirty="0" smtClean="0"/>
              <a:t>If you could send a message back through time, what would you tell your group?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07F97-E667-4051-8D44-B9E69DDB89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5563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</a:t>
            </a:r>
            <a:r>
              <a:rPr lang="en-US" smtClean="0"/>
              <a:t>of Functionality / </a:t>
            </a:r>
            <a:r>
              <a:rPr lang="en-US" dirty="0" smtClean="0"/>
              <a:t>Performance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76B0F7-1E5D-48CF-B8BA-783CA7581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Convince me why your system works</a:t>
            </a:r>
          </a:p>
          <a:p>
            <a:r>
              <a:rPr lang="en-US" dirty="0" smtClean="0"/>
              <a:t>When does it fail?</a:t>
            </a:r>
          </a:p>
          <a:p>
            <a:pPr lvl="1"/>
            <a:r>
              <a:rPr lang="en-US" dirty="0" smtClean="0"/>
              <a:t>Provide Quantitative evidence</a:t>
            </a:r>
          </a:p>
          <a:p>
            <a:r>
              <a:rPr lang="en-US" dirty="0" smtClean="0"/>
              <a:t>When does it work?</a:t>
            </a:r>
          </a:p>
          <a:p>
            <a:pPr lvl="1"/>
            <a:r>
              <a:rPr lang="en-US" dirty="0"/>
              <a:t>Provide Quantitative evidence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2409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B825-F365-4DA8-8471-93017F5C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Hours and Morale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D325-57D6-429C-8D07-B1CDC84C0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Capt</a:t>
            </a:r>
            <a:r>
              <a:rPr lang="en-US" dirty="0"/>
              <a:t> </a:t>
            </a:r>
            <a:r>
              <a:rPr lang="en-US" dirty="0" smtClean="0"/>
              <a:t>Student (32 </a:t>
            </a:r>
            <a:r>
              <a:rPr lang="en-US" dirty="0" err="1"/>
              <a:t>hrs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Hrs</a:t>
            </a:r>
            <a:r>
              <a:rPr lang="en-US" dirty="0"/>
              <a:t> Breakdown</a:t>
            </a:r>
          </a:p>
          <a:p>
            <a:pPr lvl="2"/>
            <a:r>
              <a:rPr lang="en-US" dirty="0" smtClean="0"/>
              <a:t>12 </a:t>
            </a:r>
            <a:r>
              <a:rPr lang="en-US" dirty="0" err="1"/>
              <a:t>hrs</a:t>
            </a:r>
            <a:r>
              <a:rPr lang="en-US" dirty="0"/>
              <a:t> Brainstorming/Researching (</a:t>
            </a:r>
            <a:r>
              <a:rPr lang="en-US" dirty="0" err="1"/>
              <a:t>gnuplot</a:t>
            </a:r>
            <a:r>
              <a:rPr lang="en-US" dirty="0"/>
              <a:t> plot design, early prototypes)</a:t>
            </a:r>
          </a:p>
          <a:p>
            <a:pPr lvl="2"/>
            <a:r>
              <a:rPr lang="en-US" dirty="0"/>
              <a:t>5 </a:t>
            </a:r>
            <a:r>
              <a:rPr lang="en-US" dirty="0" err="1"/>
              <a:t>hrs</a:t>
            </a:r>
            <a:r>
              <a:rPr lang="en-US" dirty="0"/>
              <a:t> Implementing Dish Rotation</a:t>
            </a:r>
          </a:p>
          <a:p>
            <a:pPr lvl="2"/>
            <a:r>
              <a:rPr lang="en-US" dirty="0" smtClean="0"/>
              <a:t>15 </a:t>
            </a:r>
            <a:r>
              <a:rPr lang="en-US" dirty="0" err="1"/>
              <a:t>hrs</a:t>
            </a:r>
            <a:r>
              <a:rPr lang="en-US" dirty="0"/>
              <a:t> Supporting Data Structure </a:t>
            </a:r>
            <a:r>
              <a:rPr lang="en-US" dirty="0" smtClean="0"/>
              <a:t>Implementation/Debugging</a:t>
            </a:r>
          </a:p>
          <a:p>
            <a:pPr lvl="1"/>
            <a:r>
              <a:rPr lang="en-US" dirty="0" smtClean="0"/>
              <a:t>Biggest Time sinks</a:t>
            </a:r>
            <a:endParaRPr lang="en-US" dirty="0"/>
          </a:p>
          <a:p>
            <a:pPr lvl="1"/>
            <a:r>
              <a:rPr lang="en-US" dirty="0" smtClean="0"/>
              <a:t>Current Morale Status: High / Medium / Low morale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7A0E3-1FDA-4F1A-969B-A01E48856B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3048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Grading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447800"/>
            <a:ext cx="8224838" cy="4876800"/>
          </a:xfrm>
          <a:prstGeom prst="rect">
            <a:avLst/>
          </a:prstGeom>
        </p:spPr>
        <p:txBody>
          <a:bodyPr anchor="ctr" anchorCtr="0"/>
          <a:lstStyle>
            <a:lvl1pPr marL="331788" indent="-3317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46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30300" indent="-2174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1585913" indent="-2174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>
                <a:solidFill>
                  <a:schemeClr val="tx1"/>
                </a:solidFill>
                <a:latin typeface="+mn-lt"/>
              </a:defRPr>
            </a:lvl4pPr>
            <a:lvl5pPr marL="2041525" indent="-2174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03999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200" kern="0" dirty="0" smtClean="0"/>
              <a:t>55/60</a:t>
            </a:r>
          </a:p>
          <a:p>
            <a:r>
              <a:rPr lang="en-US" sz="1200" kern="0" dirty="0" smtClean="0"/>
              <a:t>Functional </a:t>
            </a:r>
            <a:r>
              <a:rPr lang="en-US" sz="1200" kern="0" dirty="0" err="1" smtClean="0"/>
              <a:t>Reqs</a:t>
            </a:r>
            <a:r>
              <a:rPr lang="en-US" sz="1200" kern="0" dirty="0" smtClean="0"/>
              <a:t> ( 18 / 18 )</a:t>
            </a:r>
          </a:p>
          <a:p>
            <a:pPr lvl="1"/>
            <a:r>
              <a:rPr lang="en-US" sz="1200" kern="0" dirty="0" smtClean="0"/>
              <a:t>Commands</a:t>
            </a:r>
          </a:p>
          <a:p>
            <a:pPr lvl="2"/>
            <a:r>
              <a:rPr lang="en-US" sz="1050" kern="0" dirty="0" smtClean="0"/>
              <a:t>Key presses performed properly</a:t>
            </a:r>
          </a:p>
          <a:p>
            <a:pPr lvl="2"/>
            <a:r>
              <a:rPr lang="en-US" sz="1050" kern="0" dirty="0" smtClean="0"/>
              <a:t>Parses </a:t>
            </a:r>
            <a:r>
              <a:rPr lang="en-US" sz="1050" kern="0" dirty="0" err="1" smtClean="0"/>
              <a:t>config</a:t>
            </a:r>
            <a:r>
              <a:rPr lang="en-US" sz="1050" kern="0" dirty="0" smtClean="0"/>
              <a:t> and updates as expected</a:t>
            </a:r>
          </a:p>
          <a:p>
            <a:pPr lvl="1"/>
            <a:r>
              <a:rPr lang="en-US" sz="1200" kern="0" dirty="0" smtClean="0"/>
              <a:t>Design</a:t>
            </a:r>
          </a:p>
          <a:p>
            <a:pPr lvl="2"/>
            <a:r>
              <a:rPr lang="en-US" sz="1050" kern="0" dirty="0" smtClean="0"/>
              <a:t>Callbacks / lambdas function as expected</a:t>
            </a:r>
          </a:p>
          <a:p>
            <a:pPr lvl="1"/>
            <a:r>
              <a:rPr lang="en-US" sz="1200" kern="0" dirty="0" smtClean="0"/>
              <a:t>Spherical vs non-spherical</a:t>
            </a:r>
          </a:p>
          <a:p>
            <a:pPr lvl="2"/>
            <a:r>
              <a:rPr lang="en-US" sz="1050" kern="0" dirty="0" smtClean="0"/>
              <a:t>Polar coordinate conversion functions properly</a:t>
            </a:r>
          </a:p>
          <a:p>
            <a:r>
              <a:rPr lang="en-US" sz="1400" kern="0" dirty="0" smtClean="0"/>
              <a:t>Code Quality / Style / Software Attributes ( 17 / 18 )</a:t>
            </a:r>
          </a:p>
          <a:p>
            <a:pPr lvl="1"/>
            <a:r>
              <a:rPr lang="en-US" sz="1200" kern="0" dirty="0" smtClean="0"/>
              <a:t>Duplicated existing code (Vector::magnitude() vs </a:t>
            </a:r>
            <a:r>
              <a:rPr lang="en-US" sz="1200" kern="0" dirty="0" err="1" smtClean="0"/>
              <a:t>sqrt</a:t>
            </a:r>
            <a:r>
              <a:rPr lang="en-US" sz="1200" kern="0" dirty="0" smtClean="0"/>
              <a:t>(x*</a:t>
            </a:r>
            <a:r>
              <a:rPr lang="en-US" sz="1200" kern="0" dirty="0" err="1" smtClean="0"/>
              <a:t>x+y</a:t>
            </a:r>
            <a:r>
              <a:rPr lang="en-US" sz="1200" kern="0" dirty="0" smtClean="0"/>
              <a:t>*</a:t>
            </a:r>
            <a:r>
              <a:rPr lang="en-US" sz="1200" kern="0" dirty="0" err="1" smtClean="0"/>
              <a:t>y+z</a:t>
            </a:r>
            <a:r>
              <a:rPr lang="en-US" sz="1200" kern="0" dirty="0" smtClean="0"/>
              <a:t>*z), </a:t>
            </a:r>
            <a:r>
              <a:rPr lang="en-US" sz="1200" kern="0" dirty="0" err="1" smtClean="0"/>
              <a:t>etc</a:t>
            </a:r>
            <a:r>
              <a:rPr lang="en-US" sz="1200" kern="0" dirty="0" smtClean="0"/>
              <a:t>)</a:t>
            </a:r>
          </a:p>
          <a:p>
            <a:pPr lvl="1"/>
            <a:r>
              <a:rPr lang="en-US" sz="1200" kern="0" dirty="0" smtClean="0"/>
              <a:t>Good </a:t>
            </a:r>
            <a:r>
              <a:rPr lang="en-US" sz="1200" kern="0" dirty="0" err="1" smtClean="0"/>
              <a:t>WORadarSensor</a:t>
            </a:r>
            <a:r>
              <a:rPr lang="en-US" sz="1200" kern="0" dirty="0" smtClean="0"/>
              <a:t> implementation for collision</a:t>
            </a:r>
          </a:p>
          <a:p>
            <a:pPr lvl="1"/>
            <a:r>
              <a:rPr lang="en-US" sz="1200" kern="0" dirty="0" smtClean="0"/>
              <a:t>Overall, great code quality!</a:t>
            </a:r>
          </a:p>
          <a:p>
            <a:r>
              <a:rPr lang="en-US" sz="1400" kern="0" dirty="0" err="1" smtClean="0"/>
              <a:t>Git</a:t>
            </a:r>
            <a:r>
              <a:rPr lang="en-US" sz="1400" kern="0" dirty="0" smtClean="0"/>
              <a:t> Logs / Group Work ( 9 / 12 )</a:t>
            </a:r>
          </a:p>
          <a:p>
            <a:pPr lvl="1"/>
            <a:r>
              <a:rPr lang="en-US" sz="1200" kern="0" dirty="0" smtClean="0"/>
              <a:t>Comments saying “modified </a:t>
            </a:r>
            <a:r>
              <a:rPr lang="en-US" sz="1200" kern="0" dirty="0" err="1" smtClean="0"/>
              <a:t>xyz.file</a:t>
            </a:r>
            <a:r>
              <a:rPr lang="en-US" sz="1200" kern="0" dirty="0" smtClean="0"/>
              <a:t>” are not helpful. Convey semantics, </a:t>
            </a:r>
            <a:r>
              <a:rPr lang="en-US" sz="1200" kern="0" dirty="0" err="1" smtClean="0"/>
              <a:t>ie</a:t>
            </a:r>
            <a:r>
              <a:rPr lang="en-US" sz="1200" kern="0" dirty="0" smtClean="0"/>
              <a:t> “implemented collision detection…” -1</a:t>
            </a:r>
          </a:p>
          <a:p>
            <a:r>
              <a:rPr lang="en-US" sz="1400" kern="0" smtClean="0"/>
              <a:t>Presentation </a:t>
            </a:r>
            <a:r>
              <a:rPr lang="en-US" sz="1400" kern="0" dirty="0" smtClean="0"/>
              <a:t>( 11 of 12)</a:t>
            </a:r>
          </a:p>
          <a:p>
            <a:pPr lvl="1"/>
            <a:r>
              <a:rPr lang="en-US" sz="1200" kern="0" dirty="0" smtClean="0"/>
              <a:t>Conveyed development process successfully</a:t>
            </a:r>
          </a:p>
          <a:p>
            <a:pPr lvl="1"/>
            <a:r>
              <a:rPr lang="en-US" sz="1200" kern="0" dirty="0" smtClean="0"/>
              <a:t>Distributed work via GIT is noticeable.</a:t>
            </a:r>
          </a:p>
          <a:p>
            <a:pPr lvl="1"/>
            <a:r>
              <a:rPr lang="en-US" sz="1200" kern="0" dirty="0" smtClean="0"/>
              <a:t>Discussion on hyperplane had no diagrams, just verbal discussion of math – less helpful than diagram</a:t>
            </a:r>
            <a:endParaRPr lang="en-US" sz="1200" kern="0" dirty="0"/>
          </a:p>
        </p:txBody>
      </p:sp>
    </p:spTree>
    <p:extLst>
      <p:ext uri="{BB962C8B-B14F-4D97-AF65-F5344CB8AC3E}">
        <p14:creationId xmlns:p14="http://schemas.microsoft.com/office/powerpoint/2010/main" val="114708989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AFIT_PPT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AFIT_PPT_TEMPLATE</Template>
  <TotalTime>1785</TotalTime>
  <Words>336</Words>
  <Application>Microsoft Office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AFIT_PPT_TEMPLATE</vt:lpstr>
      <vt:lpstr>PowerPoint Presentation</vt:lpstr>
      <vt:lpstr>Group Steps to Complete Deliverable</vt:lpstr>
      <vt:lpstr>Design Decisions</vt:lpstr>
      <vt:lpstr>Lessons Learned</vt:lpstr>
      <vt:lpstr>Images of Functionality / Performance Analysis</vt:lpstr>
      <vt:lpstr>Team Hours and Morale</vt:lpstr>
      <vt:lpstr>Grading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AFIT</dc:subject>
  <dc:creator>Yong Sinn</dc:creator>
  <cp:lastModifiedBy>user</cp:lastModifiedBy>
  <cp:revision>259</cp:revision>
  <dcterms:created xsi:type="dcterms:W3CDTF">2012-10-01T11:38:02Z</dcterms:created>
  <dcterms:modified xsi:type="dcterms:W3CDTF">2018-11-09T22:08:01Z</dcterms:modified>
</cp:coreProperties>
</file>