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3" r:id="rId3"/>
    <p:sldId id="330" r:id="rId4"/>
    <p:sldId id="331" r:id="rId5"/>
    <p:sldId id="332" r:id="rId6"/>
    <p:sldId id="342" r:id="rId7"/>
    <p:sldId id="344" r:id="rId8"/>
    <p:sldId id="333" r:id="rId9"/>
    <p:sldId id="334" r:id="rId10"/>
    <p:sldId id="339" r:id="rId11"/>
    <p:sldId id="335" r:id="rId12"/>
    <p:sldId id="340" r:id="rId13"/>
    <p:sldId id="341" r:id="rId14"/>
    <p:sldId id="345" r:id="rId15"/>
    <p:sldId id="346" r:id="rId16"/>
    <p:sldId id="347" r:id="rId17"/>
    <p:sldId id="349" r:id="rId18"/>
    <p:sldId id="348" r:id="rId19"/>
    <p:sldId id="350" r:id="rId20"/>
    <p:sldId id="352" r:id="rId21"/>
    <p:sldId id="353" r:id="rId22"/>
    <p:sldId id="354" r:id="rId23"/>
    <p:sldId id="355" r:id="rId24"/>
    <p:sldId id="356" r:id="rId25"/>
    <p:sldId id="351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9249" autoAdjust="0"/>
  </p:normalViewPr>
  <p:slideViewPr>
    <p:cSldViewPr>
      <p:cViewPr varScale="1">
        <p:scale>
          <a:sx n="149" d="100"/>
          <a:sy n="149" d="100"/>
        </p:scale>
        <p:origin x="22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9/29/2017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3D586-D78B-460A-853B-6D646F952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3" r:id="rId5"/>
    <p:sldLayoutId id="2147484118" r:id="rId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r>
              <a:rPr lang="en-US" b="1" smtClean="0">
                <a:solidFill>
                  <a:schemeClr val="tx1"/>
                </a:solidFill>
                <a:effectLst/>
              </a:rPr>
              <a:t>Lesson </a:t>
            </a:r>
            <a:r>
              <a:rPr lang="en-US" b="1" smtClean="0">
                <a:solidFill>
                  <a:schemeClr val="tx1"/>
                </a:solidFill>
                <a:effectLst/>
              </a:rPr>
              <a:t>5</a:t>
            </a:r>
            <a:endParaRPr lang="en-US" b="1" dirty="0" smtClean="0">
              <a:solidFill>
                <a:schemeClr val="tx1"/>
              </a:solidFill>
              <a:effectLst/>
            </a:endParaRPr>
          </a:p>
          <a:p>
            <a:pPr algn="r"/>
            <a:r>
              <a:rPr lang="en-US" sz="1400" b="1" dirty="0" smtClean="0">
                <a:solidFill>
                  <a:schemeClr val="tx1"/>
                </a:solidFill>
                <a:effectLst/>
              </a:rPr>
              <a:t>CSCE 593 Intro to Software Engineering</a:t>
            </a:r>
            <a:endParaRPr lang="en-US" sz="14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343400" y="1143000"/>
            <a:ext cx="4800600" cy="2743200"/>
          </a:xfrm>
        </p:spPr>
        <p:txBody>
          <a:bodyPr/>
          <a:lstStyle/>
          <a:p>
            <a:pPr algn="r"/>
            <a:r>
              <a:rPr lang="en-US" b="1" dirty="0" smtClean="0"/>
              <a:t>		Stateless Dynamic Interaction Modeling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6743700" y="6416675"/>
            <a:ext cx="2133600" cy="365125"/>
          </a:xfrm>
        </p:spPr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0400" y="1600200"/>
            <a:ext cx="1676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«user interaction»</a:t>
            </a:r>
          </a:p>
          <a:p>
            <a:pPr algn="ctr"/>
            <a:r>
              <a:rPr lang="en-US" sz="2000" dirty="0" smtClean="0"/>
              <a:t>:UI</a:t>
            </a:r>
            <a:endParaRPr lang="en-US" sz="2000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71500" y="1371600"/>
            <a:ext cx="796925" cy="1341438"/>
            <a:chOff x="360" y="1824"/>
            <a:chExt cx="502" cy="84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46" y="1824"/>
              <a:ext cx="330" cy="624"/>
              <a:chOff x="2497" y="12158"/>
              <a:chExt cx="257" cy="48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2520" y="1215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2628" y="1237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626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H="1">
                <a:off x="2497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2541" y="1243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360" y="2417"/>
              <a:ext cx="5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:User</a:t>
              </a:r>
              <a:endParaRPr lang="en-US" sz="2000" dirty="0"/>
            </a:p>
          </p:txBody>
        </p:sp>
      </p:grpSp>
      <p:cxnSp>
        <p:nvCxnSpPr>
          <p:cNvPr id="17" name="Straight Connector 16"/>
          <p:cNvCxnSpPr>
            <a:stCxn id="6" idx="1"/>
          </p:cNvCxnSpPr>
          <p:nvPr/>
        </p:nvCxnSpPr>
        <p:spPr bwMode="auto">
          <a:xfrm flipH="1" flipV="1">
            <a:off x="1463180" y="2018950"/>
            <a:ext cx="1737220" cy="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28800" y="1295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A1</a:t>
            </a:r>
            <a:r>
              <a:rPr lang="en-US" sz="1400" dirty="0" smtClean="0"/>
              <a:t>: User Request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905000" y="18288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600200" y="2216358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A2</a:t>
            </a:r>
            <a:r>
              <a:rPr lang="en-US" sz="1400" dirty="0" smtClean="0"/>
              <a:t>: Display Message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1447800" y="22098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71800" y="3124200"/>
            <a:ext cx="2133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«service»</a:t>
            </a:r>
          </a:p>
          <a:p>
            <a:pPr algn="ctr"/>
            <a:r>
              <a:rPr lang="en-US" sz="2000" dirty="0" smtClean="0"/>
              <a:t>:</a:t>
            </a:r>
            <a:r>
              <a:rPr lang="en-US" sz="2000" dirty="0" err="1" smtClean="0"/>
              <a:t>WorldController</a:t>
            </a:r>
            <a:endParaRPr lang="en-US" sz="2000" dirty="0"/>
          </a:p>
        </p:txBody>
      </p:sp>
      <p:cxnSp>
        <p:nvCxnSpPr>
          <p:cNvPr id="22" name="Straight Connector 21"/>
          <p:cNvCxnSpPr>
            <a:stCxn id="6" idx="2"/>
            <a:endCxn id="18" idx="0"/>
          </p:cNvCxnSpPr>
          <p:nvPr/>
        </p:nvCxnSpPr>
        <p:spPr bwMode="auto">
          <a:xfrm>
            <a:off x="4038600" y="2438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394745" y="48768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smtClean="0"/>
              <a:t>:Player</a:t>
            </a:r>
            <a:endParaRPr lang="en-US" sz="2000" dirty="0"/>
          </a:p>
        </p:txBody>
      </p:sp>
      <p:cxnSp>
        <p:nvCxnSpPr>
          <p:cNvPr id="26" name="Straight Connector 25"/>
          <p:cNvCxnSpPr>
            <a:stCxn id="25" idx="0"/>
            <a:endCxn id="18" idx="2"/>
          </p:cNvCxnSpPr>
          <p:nvPr/>
        </p:nvCxnSpPr>
        <p:spPr bwMode="auto">
          <a:xfrm flipH="1" flipV="1">
            <a:off x="4038600" y="3962400"/>
            <a:ext cx="3845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48768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old:Place</a:t>
            </a:r>
            <a:endParaRPr lang="en-US" sz="2000" dirty="0"/>
          </a:p>
        </p:txBody>
      </p:sp>
      <p:cxnSp>
        <p:nvCxnSpPr>
          <p:cNvPr id="33" name="Straight Connector 32"/>
          <p:cNvCxnSpPr>
            <a:stCxn id="25" idx="3"/>
            <a:endCxn id="30" idx="1"/>
          </p:cNvCxnSpPr>
          <p:nvPr/>
        </p:nvCxnSpPr>
        <p:spPr bwMode="auto">
          <a:xfrm>
            <a:off x="4690145" y="5295900"/>
            <a:ext cx="9486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267200" y="25878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A1.1</a:t>
            </a:r>
            <a:r>
              <a:rPr lang="en-US" sz="1400" dirty="0" smtClean="0"/>
              <a:t>: Travel Request (dir) 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4267200" y="25908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981200" y="253793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A1.x</a:t>
            </a:r>
            <a:r>
              <a:rPr lang="en-US" sz="1400" dirty="0" smtClean="0"/>
              <a:t>: </a:t>
            </a:r>
            <a:br>
              <a:rPr lang="en-US" sz="1400" dirty="0" smtClean="0"/>
            </a:br>
            <a:r>
              <a:rPr lang="en-US" sz="1400" dirty="0" smtClean="0"/>
              <a:t>Set Display Message </a:t>
            </a:r>
            <a:endParaRPr lang="en-US" sz="1400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 flipV="1">
            <a:off x="3886200" y="2517577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315200" y="3124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new:Place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6743700" y="6416675"/>
            <a:ext cx="2133600" cy="365125"/>
          </a:xfrm>
        </p:spPr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0400" y="1600200"/>
            <a:ext cx="1676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«user interaction»</a:t>
            </a:r>
          </a:p>
          <a:p>
            <a:pPr algn="ctr"/>
            <a:r>
              <a:rPr lang="en-US" sz="2000" dirty="0" smtClean="0"/>
              <a:t>:UI</a:t>
            </a:r>
            <a:endParaRPr lang="en-US" sz="2000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71500" y="1371600"/>
            <a:ext cx="796925" cy="1341438"/>
            <a:chOff x="360" y="1824"/>
            <a:chExt cx="502" cy="84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46" y="1824"/>
              <a:ext cx="330" cy="624"/>
              <a:chOff x="2497" y="12158"/>
              <a:chExt cx="257" cy="48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2520" y="1215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2628" y="1237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626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H="1">
                <a:off x="2497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2541" y="1243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360" y="2417"/>
              <a:ext cx="5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:User</a:t>
              </a:r>
              <a:endParaRPr lang="en-US" sz="2000" dirty="0"/>
            </a:p>
          </p:txBody>
        </p:sp>
      </p:grpSp>
      <p:cxnSp>
        <p:nvCxnSpPr>
          <p:cNvPr id="17" name="Straight Connector 16"/>
          <p:cNvCxnSpPr>
            <a:stCxn id="6" idx="1"/>
          </p:cNvCxnSpPr>
          <p:nvPr/>
        </p:nvCxnSpPr>
        <p:spPr bwMode="auto">
          <a:xfrm flipH="1" flipV="1">
            <a:off x="1463180" y="2018950"/>
            <a:ext cx="1737220" cy="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28800" y="1295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A1</a:t>
            </a:r>
            <a:r>
              <a:rPr lang="en-US" sz="1400" dirty="0" smtClean="0"/>
              <a:t>: User Request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905000" y="18288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600200" y="2216358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A2</a:t>
            </a:r>
            <a:r>
              <a:rPr lang="en-US" sz="1400" dirty="0" smtClean="0"/>
              <a:t>: Display Message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1447800" y="22098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71800" y="3124200"/>
            <a:ext cx="2133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«service»</a:t>
            </a:r>
          </a:p>
          <a:p>
            <a:pPr algn="ctr"/>
            <a:r>
              <a:rPr lang="en-US" sz="2000" dirty="0" smtClean="0"/>
              <a:t>:</a:t>
            </a:r>
            <a:r>
              <a:rPr lang="en-US" sz="2000" dirty="0" err="1" smtClean="0"/>
              <a:t>WorldController</a:t>
            </a:r>
            <a:endParaRPr lang="en-US" sz="2000" dirty="0"/>
          </a:p>
        </p:txBody>
      </p:sp>
      <p:cxnSp>
        <p:nvCxnSpPr>
          <p:cNvPr id="22" name="Straight Connector 21"/>
          <p:cNvCxnSpPr>
            <a:stCxn id="6" idx="2"/>
            <a:endCxn id="18" idx="0"/>
          </p:cNvCxnSpPr>
          <p:nvPr/>
        </p:nvCxnSpPr>
        <p:spPr bwMode="auto">
          <a:xfrm>
            <a:off x="4038600" y="2438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394745" y="48768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smtClean="0"/>
              <a:t>:Player</a:t>
            </a:r>
            <a:endParaRPr lang="en-US" sz="2000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48768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old:Place</a:t>
            </a:r>
            <a:endParaRPr lang="en-US" sz="2000" dirty="0"/>
          </a:p>
        </p:txBody>
      </p:sp>
      <p:cxnSp>
        <p:nvCxnSpPr>
          <p:cNvPr id="33" name="Straight Connector 32"/>
          <p:cNvCxnSpPr>
            <a:stCxn id="25" idx="3"/>
            <a:endCxn id="30" idx="1"/>
          </p:cNvCxnSpPr>
          <p:nvPr/>
        </p:nvCxnSpPr>
        <p:spPr bwMode="auto">
          <a:xfrm>
            <a:off x="4690145" y="5295900"/>
            <a:ext cx="9486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267200" y="25878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A1.1</a:t>
            </a:r>
            <a:r>
              <a:rPr lang="en-US" sz="1400" dirty="0" smtClean="0"/>
              <a:t>: Travel Request (dir) 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4267200" y="25908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981200" y="253793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A1.x</a:t>
            </a:r>
            <a:r>
              <a:rPr lang="en-US" sz="1400" dirty="0" smtClean="0"/>
              <a:t>: </a:t>
            </a:r>
            <a:br>
              <a:rPr lang="en-US" sz="1400" dirty="0" smtClean="0"/>
            </a:br>
            <a:r>
              <a:rPr lang="en-US" sz="1400" dirty="0" smtClean="0"/>
              <a:t>Set Display Message </a:t>
            </a:r>
            <a:endParaRPr lang="en-US" sz="1400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 flipV="1">
            <a:off x="3886200" y="2517577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25"/>
          <p:cNvCxnSpPr>
            <a:stCxn id="25" idx="0"/>
            <a:endCxn id="18" idx="2"/>
          </p:cNvCxnSpPr>
          <p:nvPr/>
        </p:nvCxnSpPr>
        <p:spPr bwMode="auto">
          <a:xfrm flipH="1" flipV="1">
            <a:off x="4038600" y="3962400"/>
            <a:ext cx="3845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4191000" y="4038600"/>
            <a:ext cx="2743200" cy="460177"/>
            <a:chOff x="4191000" y="4038600"/>
            <a:chExt cx="2743200" cy="460177"/>
          </a:xfrm>
        </p:grpSpPr>
        <p:sp>
          <p:nvSpPr>
            <p:cNvPr id="42" name="TextBox 41"/>
            <p:cNvSpPr txBox="1"/>
            <p:nvPr/>
          </p:nvSpPr>
          <p:spPr>
            <a:xfrm>
              <a:off x="4191000" y="4038600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A1.2</a:t>
              </a:r>
              <a:r>
                <a:rPr lang="en-US" sz="1400" dirty="0" smtClean="0"/>
                <a:t>: Travel Request (dir)</a:t>
              </a:r>
              <a:endParaRPr lang="en-US" sz="1400" dirty="0"/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4191000" y="4041577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4724400" y="4572000"/>
            <a:ext cx="2133600" cy="533400"/>
            <a:chOff x="4724400" y="4572000"/>
            <a:chExt cx="2133600" cy="533400"/>
          </a:xfrm>
        </p:grpSpPr>
        <p:sp>
          <p:nvSpPr>
            <p:cNvPr id="45" name="TextBox 44"/>
            <p:cNvSpPr txBox="1"/>
            <p:nvPr/>
          </p:nvSpPr>
          <p:spPr>
            <a:xfrm>
              <a:off x="4724400" y="4572000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A1.2.1</a:t>
              </a:r>
              <a:r>
                <a:rPr lang="en-US" sz="1400" dirty="0" smtClean="0"/>
                <a:t>: Travel Toward</a:t>
              </a:r>
              <a:br>
                <a:rPr lang="en-US" sz="1400" dirty="0" smtClean="0"/>
              </a:br>
              <a:r>
                <a:rPr lang="en-US" sz="1400" dirty="0" smtClean="0"/>
                <a:t>(dir)</a:t>
              </a:r>
              <a:endParaRPr lang="en-US" sz="1400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4724400" y="5105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4818077" y="5486400"/>
            <a:ext cx="1371600" cy="523220"/>
            <a:chOff x="4818077" y="5486400"/>
            <a:chExt cx="1371600" cy="523220"/>
          </a:xfrm>
        </p:grpSpPr>
        <p:sp>
          <p:nvSpPr>
            <p:cNvPr id="49" name="TextBox 48"/>
            <p:cNvSpPr txBox="1"/>
            <p:nvPr/>
          </p:nvSpPr>
          <p:spPr>
            <a:xfrm>
              <a:off x="4818077" y="5486400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A1.2.2</a:t>
              </a:r>
              <a:r>
                <a:rPr lang="en-US" sz="1400" dirty="0" smtClean="0"/>
                <a:t>:</a:t>
              </a:r>
              <a:br>
                <a:rPr lang="en-US" sz="1400" dirty="0" smtClean="0"/>
              </a:br>
              <a:r>
                <a:rPr lang="en-US" sz="1400" dirty="0" smtClean="0"/>
                <a:t>New Location</a:t>
              </a:r>
              <a:endParaRPr lang="en-US" sz="1400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876800" y="548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1295400" y="4191000"/>
            <a:ext cx="2590800" cy="460177"/>
            <a:chOff x="1295400" y="4191000"/>
            <a:chExt cx="2590800" cy="460177"/>
          </a:xfrm>
        </p:grpSpPr>
        <p:sp>
          <p:nvSpPr>
            <p:cNvPr id="55" name="TextBox 54"/>
            <p:cNvSpPr txBox="1"/>
            <p:nvPr/>
          </p:nvSpPr>
          <p:spPr>
            <a:xfrm>
              <a:off x="1295400" y="4191000"/>
              <a:ext cx="259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/>
                <a:t>A1.2.3</a:t>
              </a:r>
              <a:r>
                <a:rPr lang="en-US" sz="1400" dirty="0" smtClean="0"/>
                <a:t>: New Location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 flipV="1">
              <a:off x="3886200" y="4193977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7315200" y="3124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new:Place</a:t>
            </a:r>
            <a:endParaRPr lang="en-US" sz="2000" dirty="0"/>
          </a:p>
        </p:txBody>
      </p:sp>
      <p:cxnSp>
        <p:nvCxnSpPr>
          <p:cNvPr id="82" name="Straight Connector 81"/>
          <p:cNvCxnSpPr>
            <a:stCxn id="18" idx="3"/>
            <a:endCxn id="81" idx="1"/>
          </p:cNvCxnSpPr>
          <p:nvPr/>
        </p:nvCxnSpPr>
        <p:spPr bwMode="auto">
          <a:xfrm>
            <a:off x="5105400" y="3543300"/>
            <a:ext cx="2209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295400" y="41910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400" dirty="0" smtClean="0"/>
          </a:p>
          <a:p>
            <a:pPr algn="r"/>
            <a:r>
              <a:rPr lang="en-US" sz="1400" dirty="0" smtClean="0"/>
              <a:t>A1.3.1: Location Set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6743700" y="6416675"/>
            <a:ext cx="2133600" cy="365125"/>
          </a:xfrm>
        </p:spPr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0400" y="1600200"/>
            <a:ext cx="1676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«user interaction»</a:t>
            </a:r>
          </a:p>
          <a:p>
            <a:pPr algn="ctr"/>
            <a:r>
              <a:rPr lang="en-US" sz="2000" dirty="0" smtClean="0"/>
              <a:t>:UI</a:t>
            </a:r>
            <a:endParaRPr lang="en-US" sz="2000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71500" y="1371600"/>
            <a:ext cx="796925" cy="1341438"/>
            <a:chOff x="360" y="1824"/>
            <a:chExt cx="502" cy="84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46" y="1824"/>
              <a:ext cx="330" cy="624"/>
              <a:chOff x="2497" y="12158"/>
              <a:chExt cx="257" cy="48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2520" y="1215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2628" y="1237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626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H="1">
                <a:off x="2497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2541" y="1243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360" y="2417"/>
              <a:ext cx="5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:User</a:t>
              </a:r>
              <a:endParaRPr lang="en-US" sz="2000" dirty="0"/>
            </a:p>
          </p:txBody>
        </p:sp>
      </p:grpSp>
      <p:cxnSp>
        <p:nvCxnSpPr>
          <p:cNvPr id="17" name="Straight Connector 16"/>
          <p:cNvCxnSpPr>
            <a:stCxn id="6" idx="1"/>
          </p:cNvCxnSpPr>
          <p:nvPr/>
        </p:nvCxnSpPr>
        <p:spPr bwMode="auto">
          <a:xfrm flipH="1" flipV="1">
            <a:off x="1463180" y="2018950"/>
            <a:ext cx="1737220" cy="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28800" y="1295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A1</a:t>
            </a:r>
            <a:r>
              <a:rPr lang="en-US" sz="1400" dirty="0" smtClean="0"/>
              <a:t>: User Request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905000" y="18288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600200" y="2216358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A2</a:t>
            </a:r>
            <a:r>
              <a:rPr lang="en-US" sz="1400" dirty="0" smtClean="0"/>
              <a:t>: Display Message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1447800" y="22098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71800" y="3124200"/>
            <a:ext cx="2133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«service»</a:t>
            </a:r>
          </a:p>
          <a:p>
            <a:pPr algn="ctr"/>
            <a:r>
              <a:rPr lang="en-US" sz="2000" dirty="0" smtClean="0"/>
              <a:t>:</a:t>
            </a:r>
            <a:r>
              <a:rPr lang="en-US" sz="2000" dirty="0" err="1" smtClean="0"/>
              <a:t>WorldController</a:t>
            </a:r>
            <a:endParaRPr lang="en-US" sz="2000" dirty="0"/>
          </a:p>
        </p:txBody>
      </p:sp>
      <p:cxnSp>
        <p:nvCxnSpPr>
          <p:cNvPr id="22" name="Straight Connector 21"/>
          <p:cNvCxnSpPr>
            <a:stCxn id="6" idx="2"/>
            <a:endCxn id="18" idx="0"/>
          </p:cNvCxnSpPr>
          <p:nvPr/>
        </p:nvCxnSpPr>
        <p:spPr bwMode="auto">
          <a:xfrm>
            <a:off x="4038600" y="2438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394745" y="48768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smtClean="0"/>
              <a:t>:Player</a:t>
            </a:r>
            <a:endParaRPr lang="en-US" sz="2000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48768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old:Place</a:t>
            </a:r>
            <a:endParaRPr lang="en-US" sz="2000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315200" y="3124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new:Place</a:t>
            </a:r>
            <a:endParaRPr lang="en-US" sz="2000" dirty="0"/>
          </a:p>
        </p:txBody>
      </p:sp>
      <p:cxnSp>
        <p:nvCxnSpPr>
          <p:cNvPr id="33" name="Straight Connector 32"/>
          <p:cNvCxnSpPr>
            <a:stCxn id="25" idx="3"/>
            <a:endCxn id="30" idx="1"/>
          </p:cNvCxnSpPr>
          <p:nvPr/>
        </p:nvCxnSpPr>
        <p:spPr bwMode="auto">
          <a:xfrm>
            <a:off x="4690145" y="5295900"/>
            <a:ext cx="9486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267200" y="25878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A1.1</a:t>
            </a:r>
            <a:r>
              <a:rPr lang="en-US" sz="1400" dirty="0" smtClean="0"/>
              <a:t>: Travel Request (dir) 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4267200" y="25908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981200" y="253793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A1.x</a:t>
            </a:r>
            <a:r>
              <a:rPr lang="en-US" sz="1400" dirty="0" smtClean="0"/>
              <a:t>: </a:t>
            </a:r>
            <a:br>
              <a:rPr lang="en-US" sz="1400" dirty="0" smtClean="0"/>
            </a:br>
            <a:r>
              <a:rPr lang="en-US" sz="1400" dirty="0" smtClean="0"/>
              <a:t>Set Display Message </a:t>
            </a:r>
            <a:endParaRPr lang="en-US" sz="1400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 flipV="1">
            <a:off x="3886200" y="2517577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25"/>
          <p:cNvCxnSpPr>
            <a:stCxn id="25" idx="0"/>
            <a:endCxn id="18" idx="2"/>
          </p:cNvCxnSpPr>
          <p:nvPr/>
        </p:nvCxnSpPr>
        <p:spPr bwMode="auto">
          <a:xfrm flipH="1" flipV="1">
            <a:off x="4038600" y="3962400"/>
            <a:ext cx="3845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74"/>
          <p:cNvGrpSpPr/>
          <p:nvPr/>
        </p:nvGrpSpPr>
        <p:grpSpPr>
          <a:xfrm>
            <a:off x="4191000" y="4038600"/>
            <a:ext cx="2743200" cy="460177"/>
            <a:chOff x="4191000" y="4038600"/>
            <a:chExt cx="2743200" cy="460177"/>
          </a:xfrm>
        </p:grpSpPr>
        <p:sp>
          <p:nvSpPr>
            <p:cNvPr id="42" name="TextBox 41"/>
            <p:cNvSpPr txBox="1"/>
            <p:nvPr/>
          </p:nvSpPr>
          <p:spPr>
            <a:xfrm>
              <a:off x="4191000" y="4038600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A1.2</a:t>
              </a:r>
              <a:r>
                <a:rPr lang="en-US" sz="1400" dirty="0" smtClean="0"/>
                <a:t>: Travel Request (dir)</a:t>
              </a:r>
              <a:endParaRPr lang="en-US" sz="1400" dirty="0"/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4191000" y="4041577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" name="Group 75"/>
          <p:cNvGrpSpPr/>
          <p:nvPr/>
        </p:nvGrpSpPr>
        <p:grpSpPr>
          <a:xfrm>
            <a:off x="4724400" y="4572000"/>
            <a:ext cx="2133600" cy="533400"/>
            <a:chOff x="4724400" y="4572000"/>
            <a:chExt cx="2133600" cy="533400"/>
          </a:xfrm>
        </p:grpSpPr>
        <p:sp>
          <p:nvSpPr>
            <p:cNvPr id="45" name="TextBox 44"/>
            <p:cNvSpPr txBox="1"/>
            <p:nvPr/>
          </p:nvSpPr>
          <p:spPr>
            <a:xfrm>
              <a:off x="4724400" y="4572000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A1.2.1</a:t>
              </a:r>
              <a:r>
                <a:rPr lang="en-US" sz="1400" dirty="0" smtClean="0"/>
                <a:t>: Travel Toward</a:t>
              </a:r>
              <a:br>
                <a:rPr lang="en-US" sz="1400" dirty="0" smtClean="0"/>
              </a:br>
              <a:r>
                <a:rPr lang="en-US" sz="1400" dirty="0" smtClean="0"/>
                <a:t>(dir)</a:t>
              </a:r>
              <a:endParaRPr lang="en-US" sz="1400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4724400" y="5105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78"/>
          <p:cNvGrpSpPr/>
          <p:nvPr/>
        </p:nvGrpSpPr>
        <p:grpSpPr>
          <a:xfrm>
            <a:off x="4818077" y="5486400"/>
            <a:ext cx="1371600" cy="523220"/>
            <a:chOff x="4818077" y="5486400"/>
            <a:chExt cx="1371600" cy="523220"/>
          </a:xfrm>
        </p:grpSpPr>
        <p:sp>
          <p:nvSpPr>
            <p:cNvPr id="49" name="TextBox 48"/>
            <p:cNvSpPr txBox="1"/>
            <p:nvPr/>
          </p:nvSpPr>
          <p:spPr>
            <a:xfrm>
              <a:off x="4818077" y="5486400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A1.2.2</a:t>
              </a:r>
              <a:r>
                <a:rPr lang="en-US" sz="1400" dirty="0" smtClean="0"/>
                <a:t>:</a:t>
              </a:r>
              <a:br>
                <a:rPr lang="en-US" sz="1400" dirty="0" smtClean="0"/>
              </a:br>
              <a:r>
                <a:rPr lang="en-US" sz="1400" dirty="0" smtClean="0"/>
                <a:t>New Location</a:t>
              </a:r>
              <a:endParaRPr lang="en-US" sz="1400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876800" y="548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79"/>
          <p:cNvGrpSpPr/>
          <p:nvPr/>
        </p:nvGrpSpPr>
        <p:grpSpPr>
          <a:xfrm>
            <a:off x="1295400" y="4191000"/>
            <a:ext cx="2590800" cy="460177"/>
            <a:chOff x="1295400" y="4191000"/>
            <a:chExt cx="2590800" cy="460177"/>
          </a:xfrm>
        </p:grpSpPr>
        <p:sp>
          <p:nvSpPr>
            <p:cNvPr id="55" name="TextBox 54"/>
            <p:cNvSpPr txBox="1"/>
            <p:nvPr/>
          </p:nvSpPr>
          <p:spPr>
            <a:xfrm>
              <a:off x="1295400" y="4191000"/>
              <a:ext cx="259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/>
                <a:t>A1.2.3</a:t>
              </a:r>
              <a:r>
                <a:rPr lang="en-US" sz="1400" dirty="0" smtClean="0"/>
                <a:t>: New Location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 flipV="1">
              <a:off x="3886200" y="4193977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67" name="Straight Connector 66"/>
          <p:cNvCxnSpPr>
            <a:stCxn id="18" idx="3"/>
            <a:endCxn id="31" idx="1"/>
          </p:cNvCxnSpPr>
          <p:nvPr/>
        </p:nvCxnSpPr>
        <p:spPr bwMode="auto">
          <a:xfrm>
            <a:off x="5105400" y="3543300"/>
            <a:ext cx="2209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5257800" y="2895600"/>
            <a:ext cx="2438400" cy="533400"/>
            <a:chOff x="5257800" y="2895600"/>
            <a:chExt cx="2438400" cy="533400"/>
          </a:xfrm>
        </p:grpSpPr>
        <p:sp>
          <p:nvSpPr>
            <p:cNvPr id="71" name="TextBox 70"/>
            <p:cNvSpPr txBox="1"/>
            <p:nvPr/>
          </p:nvSpPr>
          <p:spPr>
            <a:xfrm>
              <a:off x="5257800" y="289560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A1.4</a:t>
              </a:r>
              <a:r>
                <a:rPr lang="en-US" sz="1400" dirty="0" smtClean="0"/>
                <a:t>: Does </a:t>
              </a:r>
              <a:br>
                <a:rPr lang="en-US" sz="1400" dirty="0" smtClean="0"/>
              </a:br>
              <a:r>
                <a:rPr lang="en-US" sz="1400" dirty="0" smtClean="0"/>
                <a:t>Arrival Win Game?</a:t>
              </a:r>
              <a:endParaRPr lang="en-US" sz="1400" dirty="0"/>
            </a:p>
          </p:txBody>
        </p:sp>
        <p:cxnSp>
          <p:nvCxnSpPr>
            <p:cNvPr id="72" name="Straight Arrow Connector 71"/>
            <p:cNvCxnSpPr/>
            <p:nvPr/>
          </p:nvCxnSpPr>
          <p:spPr bwMode="auto">
            <a:xfrm>
              <a:off x="6400800" y="3429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77"/>
          <p:cNvGrpSpPr/>
          <p:nvPr/>
        </p:nvGrpSpPr>
        <p:grpSpPr>
          <a:xfrm>
            <a:off x="5612934" y="3657600"/>
            <a:ext cx="1626066" cy="307777"/>
            <a:chOff x="7010400" y="5496580"/>
            <a:chExt cx="1626066" cy="307777"/>
          </a:xfrm>
        </p:grpSpPr>
        <p:sp>
          <p:nvSpPr>
            <p:cNvPr id="73" name="TextBox 72"/>
            <p:cNvSpPr txBox="1"/>
            <p:nvPr/>
          </p:nvSpPr>
          <p:spPr>
            <a:xfrm>
              <a:off x="7264866" y="549658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A1.4.1: Result</a:t>
              </a:r>
              <a:endParaRPr lang="en-US" sz="1400" dirty="0"/>
            </a:p>
          </p:txBody>
        </p:sp>
        <p:cxnSp>
          <p:nvCxnSpPr>
            <p:cNvPr id="74" name="Straight Arrow Connector 73"/>
            <p:cNvCxnSpPr/>
            <p:nvPr/>
          </p:nvCxnSpPr>
          <p:spPr bwMode="auto">
            <a:xfrm flipH="1">
              <a:off x="7010400" y="549658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4191000" y="4038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err="1" smtClean="0"/>
              <a:t>A1.3</a:t>
            </a:r>
            <a:r>
              <a:rPr lang="en-US" sz="1400" dirty="0" smtClean="0"/>
              <a:t> : Set New Location (new)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191000" y="4038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err="1" smtClean="0"/>
              <a:t>A1.3</a:t>
            </a:r>
            <a:r>
              <a:rPr lang="en-US" sz="1400" dirty="0" smtClean="0"/>
              <a:t> : Set New Location (new)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295400" y="41910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400" dirty="0" smtClean="0"/>
          </a:p>
          <a:p>
            <a:pPr algn="r"/>
            <a:r>
              <a:rPr lang="en-US" sz="1400" dirty="0" smtClean="0"/>
              <a:t>A1.3.1: Location Set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6743700" y="6416675"/>
            <a:ext cx="2133600" cy="365125"/>
          </a:xfrm>
        </p:spPr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0400" y="1600200"/>
            <a:ext cx="1676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«user interaction»</a:t>
            </a:r>
          </a:p>
          <a:p>
            <a:pPr algn="ctr"/>
            <a:r>
              <a:rPr lang="en-US" sz="2000" dirty="0" smtClean="0"/>
              <a:t>:UI</a:t>
            </a:r>
            <a:endParaRPr lang="en-US" sz="2000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71500" y="1371600"/>
            <a:ext cx="796925" cy="1341438"/>
            <a:chOff x="360" y="1824"/>
            <a:chExt cx="502" cy="84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46" y="1824"/>
              <a:ext cx="330" cy="624"/>
              <a:chOff x="2497" y="12158"/>
              <a:chExt cx="257" cy="48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2520" y="1215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2628" y="1237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626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H="1">
                <a:off x="2497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2541" y="1243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360" y="2417"/>
              <a:ext cx="5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:User</a:t>
              </a:r>
              <a:endParaRPr lang="en-US" sz="2000" dirty="0"/>
            </a:p>
          </p:txBody>
        </p:sp>
      </p:grpSp>
      <p:cxnSp>
        <p:nvCxnSpPr>
          <p:cNvPr id="17" name="Straight Connector 16"/>
          <p:cNvCxnSpPr>
            <a:stCxn id="6" idx="1"/>
          </p:cNvCxnSpPr>
          <p:nvPr/>
        </p:nvCxnSpPr>
        <p:spPr bwMode="auto">
          <a:xfrm flipH="1" flipV="1">
            <a:off x="1463180" y="2018950"/>
            <a:ext cx="1737220" cy="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28800" y="1295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A1</a:t>
            </a:r>
            <a:r>
              <a:rPr lang="en-US" sz="1400" dirty="0" smtClean="0"/>
              <a:t>: User Request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905000" y="18288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600200" y="2216358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A2</a:t>
            </a:r>
            <a:r>
              <a:rPr lang="en-US" sz="1400" dirty="0" smtClean="0"/>
              <a:t>: Display Message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1447800" y="22098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71800" y="3124200"/>
            <a:ext cx="2133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«service»</a:t>
            </a:r>
          </a:p>
          <a:p>
            <a:pPr algn="ctr"/>
            <a:r>
              <a:rPr lang="en-US" sz="2000" dirty="0" smtClean="0"/>
              <a:t>:</a:t>
            </a:r>
            <a:r>
              <a:rPr lang="en-US" sz="2000" dirty="0" err="1" smtClean="0"/>
              <a:t>WorldController</a:t>
            </a:r>
            <a:endParaRPr lang="en-US" sz="2000" dirty="0"/>
          </a:p>
        </p:txBody>
      </p:sp>
      <p:cxnSp>
        <p:nvCxnSpPr>
          <p:cNvPr id="22" name="Straight Connector 21"/>
          <p:cNvCxnSpPr>
            <a:stCxn id="6" idx="2"/>
            <a:endCxn id="18" idx="0"/>
          </p:cNvCxnSpPr>
          <p:nvPr/>
        </p:nvCxnSpPr>
        <p:spPr bwMode="auto">
          <a:xfrm>
            <a:off x="4038600" y="2438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394745" y="48768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smtClean="0"/>
              <a:t>:Player</a:t>
            </a:r>
            <a:endParaRPr lang="en-US" sz="2000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48768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old:Place</a:t>
            </a:r>
            <a:endParaRPr lang="en-US" sz="2000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315200" y="3124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new:Place</a:t>
            </a:r>
            <a:endParaRPr lang="en-US" sz="2000" dirty="0"/>
          </a:p>
        </p:txBody>
      </p:sp>
      <p:cxnSp>
        <p:nvCxnSpPr>
          <p:cNvPr id="33" name="Straight Connector 32"/>
          <p:cNvCxnSpPr>
            <a:stCxn id="25" idx="3"/>
            <a:endCxn id="30" idx="1"/>
          </p:cNvCxnSpPr>
          <p:nvPr/>
        </p:nvCxnSpPr>
        <p:spPr bwMode="auto">
          <a:xfrm>
            <a:off x="4690145" y="5295900"/>
            <a:ext cx="9486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267200" y="25878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A1.1</a:t>
            </a:r>
            <a:r>
              <a:rPr lang="en-US" sz="1400" dirty="0" smtClean="0"/>
              <a:t>: Travel Request (dir) 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4267200" y="25908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981200" y="253793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A1.5</a:t>
            </a:r>
            <a:r>
              <a:rPr lang="en-US" sz="1400" dirty="0" smtClean="0"/>
              <a:t>: </a:t>
            </a:r>
            <a:br>
              <a:rPr lang="en-US" sz="1400" dirty="0" smtClean="0"/>
            </a:br>
            <a:r>
              <a:rPr lang="en-US" sz="1400" dirty="0" smtClean="0"/>
              <a:t>Set Display Message </a:t>
            </a:r>
            <a:endParaRPr lang="en-US" sz="1400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 flipV="1">
            <a:off x="3886200" y="2517577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25"/>
          <p:cNvCxnSpPr>
            <a:stCxn id="25" idx="0"/>
            <a:endCxn id="18" idx="2"/>
          </p:cNvCxnSpPr>
          <p:nvPr/>
        </p:nvCxnSpPr>
        <p:spPr bwMode="auto">
          <a:xfrm flipH="1" flipV="1">
            <a:off x="4038600" y="3962400"/>
            <a:ext cx="3845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74"/>
          <p:cNvGrpSpPr/>
          <p:nvPr/>
        </p:nvGrpSpPr>
        <p:grpSpPr>
          <a:xfrm>
            <a:off x="4191000" y="4038600"/>
            <a:ext cx="2743200" cy="460177"/>
            <a:chOff x="4191000" y="4038600"/>
            <a:chExt cx="2743200" cy="460177"/>
          </a:xfrm>
        </p:grpSpPr>
        <p:sp>
          <p:nvSpPr>
            <p:cNvPr id="42" name="TextBox 41"/>
            <p:cNvSpPr txBox="1"/>
            <p:nvPr/>
          </p:nvSpPr>
          <p:spPr>
            <a:xfrm>
              <a:off x="4191000" y="4038600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A1.2</a:t>
              </a:r>
              <a:r>
                <a:rPr lang="en-US" sz="1400" dirty="0" smtClean="0"/>
                <a:t>: Travel Request (dir)</a:t>
              </a:r>
              <a:endParaRPr lang="en-US" sz="1400" dirty="0"/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4191000" y="4041577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" name="Group 75"/>
          <p:cNvGrpSpPr/>
          <p:nvPr/>
        </p:nvGrpSpPr>
        <p:grpSpPr>
          <a:xfrm>
            <a:off x="4724400" y="4572000"/>
            <a:ext cx="2133600" cy="533400"/>
            <a:chOff x="4724400" y="4572000"/>
            <a:chExt cx="2133600" cy="533400"/>
          </a:xfrm>
        </p:grpSpPr>
        <p:sp>
          <p:nvSpPr>
            <p:cNvPr id="45" name="TextBox 44"/>
            <p:cNvSpPr txBox="1"/>
            <p:nvPr/>
          </p:nvSpPr>
          <p:spPr>
            <a:xfrm>
              <a:off x="4724400" y="4572000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A1.2.1</a:t>
              </a:r>
              <a:r>
                <a:rPr lang="en-US" sz="1400" dirty="0" smtClean="0"/>
                <a:t>: Travel Toward</a:t>
              </a:r>
              <a:br>
                <a:rPr lang="en-US" sz="1400" dirty="0" smtClean="0"/>
              </a:br>
              <a:r>
                <a:rPr lang="en-US" sz="1400" dirty="0" smtClean="0"/>
                <a:t>(dir)</a:t>
              </a:r>
              <a:endParaRPr lang="en-US" sz="1400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4724400" y="5105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78"/>
          <p:cNvGrpSpPr/>
          <p:nvPr/>
        </p:nvGrpSpPr>
        <p:grpSpPr>
          <a:xfrm>
            <a:off x="4818077" y="5486400"/>
            <a:ext cx="1371600" cy="523220"/>
            <a:chOff x="4818077" y="5486400"/>
            <a:chExt cx="1371600" cy="523220"/>
          </a:xfrm>
        </p:grpSpPr>
        <p:sp>
          <p:nvSpPr>
            <p:cNvPr id="49" name="TextBox 48"/>
            <p:cNvSpPr txBox="1"/>
            <p:nvPr/>
          </p:nvSpPr>
          <p:spPr>
            <a:xfrm>
              <a:off x="4818077" y="5486400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A1.2.2</a:t>
              </a:r>
              <a:r>
                <a:rPr lang="en-US" sz="1400" dirty="0" smtClean="0"/>
                <a:t>:</a:t>
              </a:r>
              <a:br>
                <a:rPr lang="en-US" sz="1400" dirty="0" smtClean="0"/>
              </a:br>
              <a:r>
                <a:rPr lang="en-US" sz="1400" dirty="0" smtClean="0"/>
                <a:t>New Location</a:t>
              </a:r>
              <a:endParaRPr lang="en-US" sz="1400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876800" y="548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79"/>
          <p:cNvGrpSpPr/>
          <p:nvPr/>
        </p:nvGrpSpPr>
        <p:grpSpPr>
          <a:xfrm>
            <a:off x="1295400" y="4191000"/>
            <a:ext cx="2590800" cy="460177"/>
            <a:chOff x="1295400" y="4191000"/>
            <a:chExt cx="2590800" cy="460177"/>
          </a:xfrm>
        </p:grpSpPr>
        <p:sp>
          <p:nvSpPr>
            <p:cNvPr id="55" name="TextBox 54"/>
            <p:cNvSpPr txBox="1"/>
            <p:nvPr/>
          </p:nvSpPr>
          <p:spPr>
            <a:xfrm>
              <a:off x="1295400" y="4191000"/>
              <a:ext cx="259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/>
                <a:t>A1.2.3</a:t>
              </a:r>
              <a:r>
                <a:rPr lang="en-US" sz="1400" dirty="0" smtClean="0"/>
                <a:t>: New Location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 flipV="1">
              <a:off x="3886200" y="4193977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67" name="Straight Connector 66"/>
          <p:cNvCxnSpPr>
            <a:stCxn id="18" idx="3"/>
            <a:endCxn id="31" idx="1"/>
          </p:cNvCxnSpPr>
          <p:nvPr/>
        </p:nvCxnSpPr>
        <p:spPr bwMode="auto">
          <a:xfrm>
            <a:off x="5105400" y="3543300"/>
            <a:ext cx="2209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Group 58"/>
          <p:cNvGrpSpPr/>
          <p:nvPr/>
        </p:nvGrpSpPr>
        <p:grpSpPr>
          <a:xfrm>
            <a:off x="5257800" y="2895600"/>
            <a:ext cx="2438400" cy="533400"/>
            <a:chOff x="5257800" y="2895600"/>
            <a:chExt cx="2438400" cy="533400"/>
          </a:xfrm>
        </p:grpSpPr>
        <p:sp>
          <p:nvSpPr>
            <p:cNvPr id="71" name="TextBox 70"/>
            <p:cNvSpPr txBox="1"/>
            <p:nvPr/>
          </p:nvSpPr>
          <p:spPr>
            <a:xfrm>
              <a:off x="5257800" y="289560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A1.4</a:t>
              </a:r>
              <a:r>
                <a:rPr lang="en-US" sz="1400" dirty="0" smtClean="0"/>
                <a:t>: Does </a:t>
              </a:r>
              <a:br>
                <a:rPr lang="en-US" sz="1400" dirty="0" smtClean="0"/>
              </a:br>
              <a:r>
                <a:rPr lang="en-US" sz="1400" dirty="0" smtClean="0"/>
                <a:t>Arrival Win Game?</a:t>
              </a:r>
              <a:endParaRPr lang="en-US" sz="1400" dirty="0"/>
            </a:p>
          </p:txBody>
        </p:sp>
        <p:cxnSp>
          <p:nvCxnSpPr>
            <p:cNvPr id="72" name="Straight Arrow Connector 71"/>
            <p:cNvCxnSpPr/>
            <p:nvPr/>
          </p:nvCxnSpPr>
          <p:spPr bwMode="auto">
            <a:xfrm>
              <a:off x="6400800" y="3429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77"/>
          <p:cNvGrpSpPr/>
          <p:nvPr/>
        </p:nvGrpSpPr>
        <p:grpSpPr>
          <a:xfrm>
            <a:off x="5612934" y="3657600"/>
            <a:ext cx="1626066" cy="307777"/>
            <a:chOff x="7010400" y="5496580"/>
            <a:chExt cx="1626066" cy="307777"/>
          </a:xfrm>
        </p:grpSpPr>
        <p:sp>
          <p:nvSpPr>
            <p:cNvPr id="73" name="TextBox 72"/>
            <p:cNvSpPr txBox="1"/>
            <p:nvPr/>
          </p:nvSpPr>
          <p:spPr>
            <a:xfrm>
              <a:off x="7264866" y="549658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A1.4.1: Result</a:t>
              </a:r>
              <a:endParaRPr lang="en-US" sz="1400" dirty="0"/>
            </a:p>
          </p:txBody>
        </p:sp>
        <p:cxnSp>
          <p:nvCxnSpPr>
            <p:cNvPr id="74" name="Straight Arrow Connector 73"/>
            <p:cNvCxnSpPr/>
            <p:nvPr/>
          </p:nvCxnSpPr>
          <p:spPr bwMode="auto">
            <a:xfrm flipH="1">
              <a:off x="7010400" y="549658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sequence of object interactions in a use case</a:t>
            </a:r>
          </a:p>
          <a:p>
            <a:r>
              <a:rPr lang="en-US" dirty="0" smtClean="0"/>
              <a:t>Emphasis on messages passed between objects</a:t>
            </a:r>
          </a:p>
          <a:p>
            <a:pPr lvl="1"/>
            <a:r>
              <a:rPr lang="en-US" dirty="0" smtClean="0"/>
              <a:t>Objects represented by vertical lines</a:t>
            </a:r>
          </a:p>
          <a:p>
            <a:pPr lvl="1"/>
            <a:r>
              <a:rPr lang="en-US" dirty="0" smtClean="0"/>
              <a:t>Messages represented by labeled horizontal arrows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219200"/>
            <a:ext cx="1524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«user interaction»</a:t>
            </a:r>
          </a:p>
          <a:p>
            <a:pPr algn="ctr"/>
            <a:r>
              <a:rPr lang="en-US" sz="2000" dirty="0" smtClean="0"/>
              <a:t>:UI</a:t>
            </a:r>
            <a:endParaRPr lang="en-US" sz="2000" dirty="0"/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190500" y="1219200"/>
            <a:ext cx="796925" cy="1341438"/>
            <a:chOff x="360" y="1824"/>
            <a:chExt cx="502" cy="845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446" y="1824"/>
              <a:ext cx="330" cy="624"/>
              <a:chOff x="2497" y="12158"/>
              <a:chExt cx="257" cy="487"/>
            </a:xfrm>
          </p:grpSpPr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2520" y="1215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2628" y="1237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2626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H="1">
                <a:off x="2497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2541" y="1243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360" y="2417"/>
              <a:ext cx="5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:User</a:t>
              </a:r>
              <a:endParaRPr lang="en-US" sz="2000" dirty="0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43200" y="1219200"/>
            <a:ext cx="1981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«service»</a:t>
            </a:r>
          </a:p>
          <a:p>
            <a:pPr algn="ctr"/>
            <a:r>
              <a:rPr lang="en-US" sz="2000" dirty="0" smtClean="0"/>
              <a:t>:</a:t>
            </a:r>
            <a:r>
              <a:rPr lang="en-US" sz="2000" dirty="0" err="1" smtClean="0"/>
              <a:t>WorldController</a:t>
            </a:r>
            <a:endParaRPr lang="en-US" sz="20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800600" y="1219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smtClean="0"/>
              <a:t>:Player</a:t>
            </a:r>
            <a:endParaRPr lang="en-US" sz="20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72200" y="1219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old:Place</a:t>
            </a:r>
            <a:endParaRPr lang="en-US" sz="20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543800" y="1219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new:Place</a:t>
            </a:r>
            <a:endParaRPr lang="en-US" sz="2000" dirty="0"/>
          </a:p>
        </p:txBody>
      </p:sp>
      <p:cxnSp>
        <p:nvCxnSpPr>
          <p:cNvPr id="20" name="Straight Connector 19"/>
          <p:cNvCxnSpPr>
            <a:endCxn id="6" idx="2"/>
          </p:cNvCxnSpPr>
          <p:nvPr/>
        </p:nvCxnSpPr>
        <p:spPr bwMode="auto">
          <a:xfrm flipV="1">
            <a:off x="19050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37338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54864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68580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81534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9" idx="2"/>
          </p:cNvCxnSpPr>
          <p:nvPr/>
        </p:nvCxnSpPr>
        <p:spPr bwMode="auto">
          <a:xfrm flipV="1">
            <a:off x="578798" y="2560638"/>
            <a:ext cx="10165" cy="3687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33400" y="24384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A1</a:t>
            </a:r>
            <a:r>
              <a:rPr lang="en-US" sz="1100" dirty="0" smtClean="0"/>
              <a:t>: User Request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09600" y="26670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762000" y="28194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A2</a:t>
            </a:r>
            <a:r>
              <a:rPr lang="en-US" sz="1100" dirty="0" smtClean="0"/>
              <a:t>: Display</a:t>
            </a:r>
            <a:br>
              <a:rPr lang="en-US" sz="1100" dirty="0" smtClean="0"/>
            </a:br>
            <a:r>
              <a:rPr lang="en-US" sz="1100" dirty="0" smtClean="0"/>
              <a:t>Message(</a:t>
            </a:r>
            <a:r>
              <a:rPr lang="en-US" sz="1100" dirty="0" err="1" smtClean="0"/>
              <a:t>msg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>
            <a:off x="609600" y="32004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219200"/>
            <a:ext cx="1524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«user interaction»</a:t>
            </a:r>
          </a:p>
          <a:p>
            <a:pPr algn="ctr"/>
            <a:r>
              <a:rPr lang="en-US" sz="2000" dirty="0" smtClean="0"/>
              <a:t>:UI</a:t>
            </a:r>
            <a:endParaRPr lang="en-US" sz="2000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90500" y="1219200"/>
            <a:ext cx="796925" cy="1341438"/>
            <a:chOff x="360" y="1824"/>
            <a:chExt cx="502" cy="84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46" y="1824"/>
              <a:ext cx="330" cy="624"/>
              <a:chOff x="2497" y="12158"/>
              <a:chExt cx="257" cy="487"/>
            </a:xfrm>
          </p:grpSpPr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2520" y="1215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2628" y="1237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2626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H="1">
                <a:off x="2497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2541" y="1243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360" y="2417"/>
              <a:ext cx="5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:User</a:t>
              </a:r>
              <a:endParaRPr lang="en-US" sz="2000" dirty="0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43200" y="1219200"/>
            <a:ext cx="1981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«service»</a:t>
            </a:r>
          </a:p>
          <a:p>
            <a:pPr algn="ctr"/>
            <a:r>
              <a:rPr lang="en-US" sz="2000" dirty="0" smtClean="0"/>
              <a:t>:</a:t>
            </a:r>
            <a:r>
              <a:rPr lang="en-US" sz="2000" dirty="0" err="1" smtClean="0"/>
              <a:t>WorldController</a:t>
            </a:r>
            <a:endParaRPr lang="en-US" sz="20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800600" y="1219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smtClean="0"/>
              <a:t>:Player</a:t>
            </a:r>
            <a:endParaRPr lang="en-US" sz="20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72200" y="1219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old:Place</a:t>
            </a:r>
            <a:endParaRPr lang="en-US" sz="20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543800" y="1219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new:Place</a:t>
            </a:r>
            <a:endParaRPr lang="en-US" sz="2000" dirty="0"/>
          </a:p>
        </p:txBody>
      </p:sp>
      <p:cxnSp>
        <p:nvCxnSpPr>
          <p:cNvPr id="20" name="Straight Connector 19"/>
          <p:cNvCxnSpPr>
            <a:endCxn id="6" idx="2"/>
          </p:cNvCxnSpPr>
          <p:nvPr/>
        </p:nvCxnSpPr>
        <p:spPr bwMode="auto">
          <a:xfrm flipV="1">
            <a:off x="19050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37338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54864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68580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81534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9" idx="2"/>
          </p:cNvCxnSpPr>
          <p:nvPr/>
        </p:nvCxnSpPr>
        <p:spPr bwMode="auto">
          <a:xfrm flipV="1">
            <a:off x="578798" y="2560638"/>
            <a:ext cx="10165" cy="3687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33400" y="24384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A1</a:t>
            </a:r>
            <a:r>
              <a:rPr lang="en-US" sz="1100" dirty="0" smtClean="0"/>
              <a:t>: User Request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09600" y="26670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905000" y="27101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A1.1</a:t>
            </a:r>
            <a:r>
              <a:rPr lang="en-US" sz="1100" dirty="0" smtClean="0"/>
              <a:t>: Travel(dir)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1905000" y="293879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828800" y="312420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A1.5</a:t>
            </a:r>
            <a:r>
              <a:rPr lang="en-US" sz="1100" dirty="0" smtClean="0"/>
              <a:t>: </a:t>
            </a:r>
            <a:r>
              <a:rPr lang="en-US" sz="1100" dirty="0" err="1" smtClean="0"/>
              <a:t>setMessage</a:t>
            </a:r>
            <a:r>
              <a:rPr lang="en-US" sz="1100" dirty="0" smtClean="0"/>
              <a:t>(</a:t>
            </a:r>
            <a:r>
              <a:rPr lang="en-US" sz="1100" dirty="0" err="1" smtClean="0"/>
              <a:t>msg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>
            <a:off x="1905000" y="335280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762000" y="3488323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A2</a:t>
            </a:r>
            <a:r>
              <a:rPr lang="en-US" sz="1100" dirty="0" smtClean="0"/>
              <a:t>: Display</a:t>
            </a:r>
            <a:br>
              <a:rPr lang="en-US" sz="1100" dirty="0" smtClean="0"/>
            </a:br>
            <a:r>
              <a:rPr lang="en-US" sz="1100" dirty="0" smtClean="0"/>
              <a:t>Message(</a:t>
            </a:r>
            <a:r>
              <a:rPr lang="en-US" sz="1100" dirty="0" err="1" smtClean="0"/>
              <a:t>msg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>
            <a:off x="609600" y="3869323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219200"/>
            <a:ext cx="1524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«user interaction»</a:t>
            </a:r>
          </a:p>
          <a:p>
            <a:pPr algn="ctr"/>
            <a:r>
              <a:rPr lang="en-US" sz="2000" dirty="0" smtClean="0"/>
              <a:t>:UI</a:t>
            </a:r>
            <a:endParaRPr lang="en-US" sz="2000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90500" y="1219200"/>
            <a:ext cx="796925" cy="1341438"/>
            <a:chOff x="360" y="1824"/>
            <a:chExt cx="502" cy="84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46" y="1824"/>
              <a:ext cx="330" cy="624"/>
              <a:chOff x="2497" y="12158"/>
              <a:chExt cx="257" cy="487"/>
            </a:xfrm>
          </p:grpSpPr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2520" y="1215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2628" y="1237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2626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H="1">
                <a:off x="2497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2541" y="1243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360" y="2417"/>
              <a:ext cx="5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:User</a:t>
              </a:r>
              <a:endParaRPr lang="en-US" sz="2000" dirty="0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43200" y="1219200"/>
            <a:ext cx="1981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«service»</a:t>
            </a:r>
          </a:p>
          <a:p>
            <a:pPr algn="ctr"/>
            <a:r>
              <a:rPr lang="en-US" sz="2000" dirty="0" smtClean="0"/>
              <a:t>:</a:t>
            </a:r>
            <a:r>
              <a:rPr lang="en-US" sz="2000" dirty="0" err="1" smtClean="0"/>
              <a:t>WorldController</a:t>
            </a:r>
            <a:endParaRPr lang="en-US" sz="20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800600" y="1219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smtClean="0"/>
              <a:t>:Player</a:t>
            </a:r>
            <a:endParaRPr lang="en-US" sz="20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72200" y="1219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old:Place</a:t>
            </a:r>
            <a:endParaRPr lang="en-US" sz="20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543800" y="1219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new:Place</a:t>
            </a:r>
            <a:endParaRPr lang="en-US" sz="2000" dirty="0"/>
          </a:p>
        </p:txBody>
      </p:sp>
      <p:cxnSp>
        <p:nvCxnSpPr>
          <p:cNvPr id="20" name="Straight Connector 19"/>
          <p:cNvCxnSpPr>
            <a:endCxn id="6" idx="2"/>
          </p:cNvCxnSpPr>
          <p:nvPr/>
        </p:nvCxnSpPr>
        <p:spPr bwMode="auto">
          <a:xfrm flipV="1">
            <a:off x="19050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37338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54864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68580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81534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9" idx="2"/>
          </p:cNvCxnSpPr>
          <p:nvPr/>
        </p:nvCxnSpPr>
        <p:spPr bwMode="auto">
          <a:xfrm flipV="1">
            <a:off x="578798" y="2560638"/>
            <a:ext cx="10165" cy="3687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33400" y="24384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A1</a:t>
            </a:r>
            <a:r>
              <a:rPr lang="en-US" sz="1100" dirty="0" smtClean="0"/>
              <a:t>: User Request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09600" y="26670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905000" y="27101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A1.1</a:t>
            </a:r>
            <a:r>
              <a:rPr lang="en-US" sz="1100" dirty="0" smtClean="0"/>
              <a:t>: Travel(dir)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1905000" y="293879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733800" y="30149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A1.2</a:t>
            </a:r>
            <a:r>
              <a:rPr lang="en-US" sz="1100" dirty="0" smtClean="0"/>
              <a:t>: </a:t>
            </a:r>
            <a:r>
              <a:rPr lang="en-US" sz="1100" dirty="0" err="1" smtClean="0"/>
              <a:t>GetLocation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733800" y="324359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733800" y="3429000"/>
            <a:ext cx="281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A1.2.1</a:t>
            </a:r>
            <a:r>
              <a:rPr lang="en-US" sz="1100" dirty="0" smtClean="0"/>
              <a:t>: </a:t>
            </a:r>
            <a:r>
              <a:rPr lang="en-US" sz="1100" dirty="0" err="1" smtClean="0"/>
              <a:t>getTravelDestinationToward</a:t>
            </a:r>
            <a:r>
              <a:rPr lang="en-US" sz="1100" dirty="0" smtClean="0"/>
              <a:t>(dir)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3733800" y="3657600"/>
            <a:ext cx="3124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3733800" y="3843010"/>
            <a:ext cx="3124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4495800" y="3614410"/>
            <a:ext cx="236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newLoc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3733800" y="403860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A1.3</a:t>
            </a:r>
            <a:r>
              <a:rPr lang="en-US" sz="1100" dirty="0" smtClean="0"/>
              <a:t>: </a:t>
            </a:r>
            <a:r>
              <a:rPr lang="en-US" sz="1100" dirty="0" err="1" smtClean="0"/>
              <a:t>setLocation</a:t>
            </a:r>
            <a:r>
              <a:rPr lang="en-US" sz="1100" dirty="0" smtClean="0"/>
              <a:t>(</a:t>
            </a:r>
            <a:r>
              <a:rPr lang="en-US" sz="1100" dirty="0" err="1" smtClean="0"/>
              <a:t>newLoc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3733800" y="42672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828800" y="449580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A1.5</a:t>
            </a:r>
            <a:r>
              <a:rPr lang="en-US" sz="1100" dirty="0" smtClean="0"/>
              <a:t>: </a:t>
            </a:r>
            <a:r>
              <a:rPr lang="en-US" sz="1100" dirty="0" err="1" smtClean="0"/>
              <a:t>setMessage</a:t>
            </a:r>
            <a:r>
              <a:rPr lang="en-US" sz="1100" dirty="0" smtClean="0"/>
              <a:t>(</a:t>
            </a:r>
            <a:r>
              <a:rPr lang="en-US" sz="1100" dirty="0" err="1" smtClean="0"/>
              <a:t>msg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>
            <a:off x="1905000" y="472440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762000" y="4859923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A2</a:t>
            </a:r>
            <a:r>
              <a:rPr lang="en-US" sz="1100" dirty="0" smtClean="0"/>
              <a:t>: Display</a:t>
            </a:r>
            <a:br>
              <a:rPr lang="en-US" sz="1100" dirty="0" smtClean="0"/>
            </a:br>
            <a:r>
              <a:rPr lang="en-US" sz="1100" dirty="0" smtClean="0"/>
              <a:t>Message(</a:t>
            </a:r>
            <a:r>
              <a:rPr lang="en-US" sz="1100" dirty="0" err="1" smtClean="0"/>
              <a:t>msg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>
            <a:off x="609600" y="5240923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219200"/>
            <a:ext cx="1524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«user interaction»</a:t>
            </a:r>
          </a:p>
          <a:p>
            <a:pPr algn="ctr"/>
            <a:r>
              <a:rPr lang="en-US" sz="2000" dirty="0" smtClean="0"/>
              <a:t>:UI</a:t>
            </a:r>
            <a:endParaRPr lang="en-US" sz="2000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90500" y="1219200"/>
            <a:ext cx="796925" cy="1341438"/>
            <a:chOff x="360" y="1824"/>
            <a:chExt cx="502" cy="84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46" y="1824"/>
              <a:ext cx="330" cy="624"/>
              <a:chOff x="2497" y="12158"/>
              <a:chExt cx="257" cy="487"/>
            </a:xfrm>
          </p:grpSpPr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2520" y="1215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2628" y="1237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2626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H="1">
                <a:off x="2497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2541" y="1243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360" y="2417"/>
              <a:ext cx="5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:User</a:t>
              </a:r>
              <a:endParaRPr lang="en-US" sz="2000" dirty="0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43200" y="1219200"/>
            <a:ext cx="1981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«service»</a:t>
            </a:r>
          </a:p>
          <a:p>
            <a:pPr algn="ctr"/>
            <a:r>
              <a:rPr lang="en-US" sz="2000" dirty="0" smtClean="0"/>
              <a:t>:</a:t>
            </a:r>
            <a:r>
              <a:rPr lang="en-US" sz="2000" dirty="0" err="1" smtClean="0"/>
              <a:t>WorldController</a:t>
            </a:r>
            <a:endParaRPr lang="en-US" sz="20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800600" y="1219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smtClean="0"/>
              <a:t>:Player</a:t>
            </a:r>
            <a:endParaRPr lang="en-US" sz="20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72200" y="1219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old:Place</a:t>
            </a:r>
            <a:endParaRPr lang="en-US" sz="20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543800" y="1219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new:Place</a:t>
            </a:r>
            <a:endParaRPr lang="en-US" sz="2000" dirty="0"/>
          </a:p>
        </p:txBody>
      </p:sp>
      <p:cxnSp>
        <p:nvCxnSpPr>
          <p:cNvPr id="20" name="Straight Connector 19"/>
          <p:cNvCxnSpPr>
            <a:endCxn id="6" idx="2"/>
          </p:cNvCxnSpPr>
          <p:nvPr/>
        </p:nvCxnSpPr>
        <p:spPr bwMode="auto">
          <a:xfrm flipV="1">
            <a:off x="19050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37338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54864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68580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8153400" y="2057400"/>
            <a:ext cx="0" cy="419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9" idx="2"/>
          </p:cNvCxnSpPr>
          <p:nvPr/>
        </p:nvCxnSpPr>
        <p:spPr bwMode="auto">
          <a:xfrm flipV="1">
            <a:off x="578798" y="2560638"/>
            <a:ext cx="10165" cy="3687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33400" y="24384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A1</a:t>
            </a:r>
            <a:r>
              <a:rPr lang="en-US" sz="1100" dirty="0" smtClean="0"/>
              <a:t>: User Request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09600" y="26670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905000" y="27101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A1.1</a:t>
            </a:r>
            <a:r>
              <a:rPr lang="en-US" sz="1100" dirty="0" smtClean="0"/>
              <a:t>: Travel(dir)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1905000" y="293879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733800" y="30149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A1.2</a:t>
            </a:r>
            <a:r>
              <a:rPr lang="en-US" sz="1100" dirty="0" smtClean="0"/>
              <a:t>: </a:t>
            </a:r>
            <a:r>
              <a:rPr lang="en-US" sz="1100" dirty="0" err="1" smtClean="0"/>
              <a:t>GetLocation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733800" y="324359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733800" y="3429000"/>
            <a:ext cx="281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A1.2.1</a:t>
            </a:r>
            <a:r>
              <a:rPr lang="en-US" sz="1100" dirty="0" smtClean="0"/>
              <a:t>: </a:t>
            </a:r>
            <a:r>
              <a:rPr lang="en-US" sz="1100" dirty="0" err="1" smtClean="0"/>
              <a:t>getTravelDestinationToward</a:t>
            </a:r>
            <a:r>
              <a:rPr lang="en-US" sz="1100" dirty="0" smtClean="0"/>
              <a:t>(dir)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3733800" y="3657600"/>
            <a:ext cx="3124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3733800" y="3843010"/>
            <a:ext cx="3124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4495800" y="3614410"/>
            <a:ext cx="236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newLoc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3733800" y="403860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A1.3</a:t>
            </a:r>
            <a:r>
              <a:rPr lang="en-US" sz="1100" dirty="0" smtClean="0"/>
              <a:t>: </a:t>
            </a:r>
            <a:r>
              <a:rPr lang="en-US" sz="1100" dirty="0" err="1" smtClean="0"/>
              <a:t>setLocation</a:t>
            </a:r>
            <a:r>
              <a:rPr lang="en-US" sz="1100" dirty="0" smtClean="0"/>
              <a:t>(</a:t>
            </a:r>
            <a:r>
              <a:rPr lang="en-US" sz="1100" dirty="0" err="1" smtClean="0"/>
              <a:t>newLoc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3733800" y="42672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733800" y="446279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A1.4</a:t>
            </a:r>
            <a:r>
              <a:rPr lang="en-US" sz="1100" dirty="0" smtClean="0"/>
              <a:t>: </a:t>
            </a:r>
            <a:r>
              <a:rPr lang="en-US" sz="1100" dirty="0" err="1" smtClean="0"/>
              <a:t>arrivalWinsGame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3733800" y="4691390"/>
            <a:ext cx="441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828800" y="484379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A1.5</a:t>
            </a:r>
            <a:r>
              <a:rPr lang="en-US" sz="1100" dirty="0" smtClean="0"/>
              <a:t>: </a:t>
            </a:r>
            <a:r>
              <a:rPr lang="en-US" sz="1100" dirty="0" err="1" smtClean="0"/>
              <a:t>setMessage</a:t>
            </a:r>
            <a:r>
              <a:rPr lang="en-US" sz="1100" dirty="0" smtClean="0"/>
              <a:t>(</a:t>
            </a:r>
            <a:r>
              <a:rPr lang="en-US" sz="1100" dirty="0" err="1" smtClean="0"/>
              <a:t>msg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>
            <a:off x="1905000" y="507239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762000" y="5207913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A2</a:t>
            </a:r>
            <a:r>
              <a:rPr lang="en-US" sz="1100" dirty="0" smtClean="0"/>
              <a:t>: Display</a:t>
            </a:r>
            <a:br>
              <a:rPr lang="en-US" sz="1100" dirty="0" smtClean="0"/>
            </a:br>
            <a:r>
              <a:rPr lang="en-US" sz="1100" dirty="0" smtClean="0"/>
              <a:t>Message(</a:t>
            </a:r>
            <a:r>
              <a:rPr lang="en-US" sz="1100" dirty="0" err="1" smtClean="0"/>
              <a:t>msg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>
            <a:off x="609600" y="5588913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Creation/Destruction</a:t>
            </a:r>
          </a:p>
          <a:p>
            <a:r>
              <a:rPr lang="en-US" dirty="0" smtClean="0"/>
              <a:t>Optional Execution</a:t>
            </a:r>
          </a:p>
          <a:p>
            <a:r>
              <a:rPr lang="en-US" dirty="0" smtClean="0"/>
              <a:t>Alternative Sequence Blocks</a:t>
            </a:r>
          </a:p>
          <a:p>
            <a:r>
              <a:rPr lang="en-US" dirty="0" smtClean="0"/>
              <a:t>Conditional Loops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Descriptions</a:t>
            </a:r>
          </a:p>
          <a:p>
            <a:r>
              <a:rPr lang="en-US" dirty="0" smtClean="0"/>
              <a:t>Communication Diagram</a:t>
            </a:r>
          </a:p>
          <a:p>
            <a:r>
              <a:rPr lang="en-US" dirty="0" smtClean="0"/>
              <a:t>Sequence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Creation/Destruction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0200" y="1981200"/>
            <a:ext cx="1524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dirty="0" smtClean="0"/>
              <a:t>:</a:t>
            </a:r>
            <a:r>
              <a:rPr lang="en-US" sz="2000" dirty="0" err="1" smtClean="0"/>
              <a:t>Foo</a:t>
            </a:r>
            <a:endParaRPr lang="en-US" sz="2000" dirty="0"/>
          </a:p>
        </p:txBody>
      </p:sp>
      <p:cxnSp>
        <p:nvCxnSpPr>
          <p:cNvPr id="20" name="Straight Connector 19"/>
          <p:cNvCxnSpPr>
            <a:endCxn id="6" idx="2"/>
          </p:cNvCxnSpPr>
          <p:nvPr/>
        </p:nvCxnSpPr>
        <p:spPr bwMode="auto">
          <a:xfrm flipV="1">
            <a:off x="2362200" y="2514600"/>
            <a:ext cx="0" cy="2895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 rot="16200000">
            <a:off x="2988677" y="3259722"/>
            <a:ext cx="457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…</a:t>
            </a:r>
            <a:endParaRPr lang="en-US" sz="16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362200" y="358140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362200" y="4005590"/>
            <a:ext cx="297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362200" y="3048000"/>
            <a:ext cx="3048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648200" y="1981200"/>
            <a:ext cx="1524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dirty="0" smtClean="0"/>
              <a:t>:Bar</a:t>
            </a:r>
            <a:endParaRPr lang="en-US" sz="2000" dirty="0"/>
          </a:p>
        </p:txBody>
      </p:sp>
      <p:cxnSp>
        <p:nvCxnSpPr>
          <p:cNvPr id="46" name="Straight Connector 45"/>
          <p:cNvCxnSpPr>
            <a:endCxn id="45" idx="2"/>
          </p:cNvCxnSpPr>
          <p:nvPr/>
        </p:nvCxnSpPr>
        <p:spPr bwMode="auto">
          <a:xfrm flipV="1">
            <a:off x="5410200" y="2514600"/>
            <a:ext cx="0" cy="15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2362200" y="28194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«create»</a:t>
            </a:r>
            <a:endParaRPr 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362200" y="37769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«destroy»</a:t>
            </a:r>
            <a:endParaRPr lang="en-US" sz="11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181600" y="3784833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X</a:t>
            </a:r>
            <a:endParaRPr lang="en-US" sz="1600" b="1" dirty="0"/>
          </a:p>
        </p:txBody>
      </p:sp>
      <p:sp>
        <p:nvSpPr>
          <p:cNvPr id="68" name="Snip Single Corner Rectangle 67"/>
          <p:cNvSpPr/>
          <p:nvPr/>
        </p:nvSpPr>
        <p:spPr bwMode="auto">
          <a:xfrm>
            <a:off x="6477000" y="2209800"/>
            <a:ext cx="1981200" cy="914400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«destroy» stereotyped message, with the large X and short lifeline, indicates explicit object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destruction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0" name="Straight Connector 69"/>
          <p:cNvCxnSpPr>
            <a:stCxn id="68" idx="1"/>
          </p:cNvCxnSpPr>
          <p:nvPr/>
        </p:nvCxnSpPr>
        <p:spPr bwMode="auto">
          <a:xfrm flipH="1">
            <a:off x="5715000" y="3124200"/>
            <a:ext cx="17526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ight Triangle 72"/>
          <p:cNvSpPr/>
          <p:nvPr/>
        </p:nvSpPr>
        <p:spPr bwMode="auto">
          <a:xfrm>
            <a:off x="8305800" y="2209800"/>
            <a:ext cx="152400" cy="152400"/>
          </a:xfrm>
          <a:prstGeom prst="rt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19812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dirty="0" smtClean="0"/>
              <a:t>:A</a:t>
            </a:r>
            <a:endParaRPr lang="en-US" sz="2000" dirty="0"/>
          </a:p>
        </p:txBody>
      </p:sp>
      <p:cxnSp>
        <p:nvCxnSpPr>
          <p:cNvPr id="20" name="Straight Connector 19"/>
          <p:cNvCxnSpPr>
            <a:endCxn id="6" idx="2"/>
          </p:cNvCxnSpPr>
          <p:nvPr/>
        </p:nvCxnSpPr>
        <p:spPr bwMode="auto">
          <a:xfrm flipV="1">
            <a:off x="2286000" y="2514600"/>
            <a:ext cx="0" cy="2895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343400" y="19812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dirty="0" smtClean="0"/>
              <a:t>:B</a:t>
            </a:r>
            <a:endParaRPr lang="en-US" sz="2000" dirty="0"/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 bwMode="auto">
          <a:xfrm flipV="1">
            <a:off x="4648200" y="2514600"/>
            <a:ext cx="0" cy="2895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2286000" y="4038600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362200" y="38100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calculate()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838200" y="2819400"/>
            <a:ext cx="1447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914400" y="25908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doX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59" name="Snip Single Corner Rectangle 58"/>
          <p:cNvSpPr/>
          <p:nvPr/>
        </p:nvSpPr>
        <p:spPr bwMode="auto">
          <a:xfrm flipV="1">
            <a:off x="762000" y="3505200"/>
            <a:ext cx="762000" cy="381000"/>
          </a:xfrm>
          <a:prstGeom prst="snip1Rect">
            <a:avLst>
              <a:gd name="adj" fmla="val 4529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5800" y="3505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opt</a:t>
            </a:r>
            <a:endParaRPr lang="en-US" sz="1600" b="1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762000" y="3505200"/>
            <a:ext cx="45720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47800" y="35784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[x &lt; 10]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286000" y="3276600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362200" y="30480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doSomething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286000" y="4724400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362200" y="44958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doSomethingElse</a:t>
            </a:r>
            <a:r>
              <a:rPr lang="en-US" sz="1100" dirty="0" smtClean="0"/>
              <a:t>()</a:t>
            </a:r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19812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dirty="0" smtClean="0"/>
              <a:t>:A</a:t>
            </a:r>
            <a:endParaRPr lang="en-US" sz="2000" dirty="0"/>
          </a:p>
        </p:txBody>
      </p:sp>
      <p:cxnSp>
        <p:nvCxnSpPr>
          <p:cNvPr id="20" name="Straight Connector 19"/>
          <p:cNvCxnSpPr>
            <a:endCxn id="6" idx="2"/>
          </p:cNvCxnSpPr>
          <p:nvPr/>
        </p:nvCxnSpPr>
        <p:spPr bwMode="auto">
          <a:xfrm flipV="1">
            <a:off x="2286000" y="2514600"/>
            <a:ext cx="0" cy="2895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286000" y="4157990"/>
            <a:ext cx="3657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2362200" y="39293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calculate()</a:t>
            </a:r>
            <a:endParaRPr lang="en-US" sz="11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343400" y="19812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dirty="0" smtClean="0"/>
              <a:t>:B</a:t>
            </a:r>
            <a:endParaRPr lang="en-US" sz="2000" dirty="0"/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 bwMode="auto">
          <a:xfrm flipV="1">
            <a:off x="4648200" y="2514600"/>
            <a:ext cx="0" cy="2895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638800" y="19812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dirty="0" smtClean="0"/>
              <a:t>:C</a:t>
            </a:r>
            <a:endParaRPr lang="en-US" sz="2000" dirty="0"/>
          </a:p>
        </p:txBody>
      </p:sp>
      <p:cxnSp>
        <p:nvCxnSpPr>
          <p:cNvPr id="22" name="Straight Connector 21"/>
          <p:cNvCxnSpPr>
            <a:endCxn id="21" idx="2"/>
          </p:cNvCxnSpPr>
          <p:nvPr/>
        </p:nvCxnSpPr>
        <p:spPr bwMode="auto">
          <a:xfrm flipV="1">
            <a:off x="5943600" y="2514600"/>
            <a:ext cx="0" cy="2895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2286000" y="3505200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362200" y="32766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calculate()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838200" y="2819400"/>
            <a:ext cx="1447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914400" y="25908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doX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59" name="Snip Single Corner Rectangle 58"/>
          <p:cNvSpPr/>
          <p:nvPr/>
        </p:nvSpPr>
        <p:spPr bwMode="auto">
          <a:xfrm flipV="1">
            <a:off x="762000" y="2971800"/>
            <a:ext cx="762000" cy="381000"/>
          </a:xfrm>
          <a:prstGeom prst="snip1Rect">
            <a:avLst>
              <a:gd name="adj" fmla="val 4529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5800" y="2971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alt</a:t>
            </a:r>
            <a:endParaRPr lang="en-US" sz="1600" b="1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762000" y="2971800"/>
            <a:ext cx="59436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47800" y="30450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[x &lt; 10]</a:t>
            </a:r>
            <a:endParaRPr lang="en-US" sz="1400" dirty="0"/>
          </a:p>
        </p:txBody>
      </p:sp>
      <p:cxnSp>
        <p:nvCxnSpPr>
          <p:cNvPr id="65" name="Straight Connector 64"/>
          <p:cNvCxnSpPr>
            <a:stCxn id="62" idx="3"/>
            <a:endCxn id="62" idx="1"/>
          </p:cNvCxnSpPr>
          <p:nvPr/>
        </p:nvCxnSpPr>
        <p:spPr bwMode="auto">
          <a:xfrm flipH="1">
            <a:off x="762000" y="3657600"/>
            <a:ext cx="5943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447800" y="36546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[else]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19812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dirty="0" smtClean="0"/>
              <a:t>:A</a:t>
            </a:r>
            <a:endParaRPr lang="en-US" sz="2000" dirty="0"/>
          </a:p>
        </p:txBody>
      </p:sp>
      <p:cxnSp>
        <p:nvCxnSpPr>
          <p:cNvPr id="20" name="Straight Connector 19"/>
          <p:cNvCxnSpPr>
            <a:endCxn id="6" idx="2"/>
          </p:cNvCxnSpPr>
          <p:nvPr/>
        </p:nvCxnSpPr>
        <p:spPr bwMode="auto">
          <a:xfrm flipV="1">
            <a:off x="2590800" y="2514600"/>
            <a:ext cx="0" cy="2895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48200" y="19812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dirty="0" smtClean="0"/>
              <a:t>:B</a:t>
            </a:r>
            <a:endParaRPr lang="en-US" sz="2000" dirty="0"/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 bwMode="auto">
          <a:xfrm flipV="1">
            <a:off x="4953000" y="2514600"/>
            <a:ext cx="0" cy="2895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2590800" y="4038600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667000" y="38100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addValue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1143000" y="2819400"/>
            <a:ext cx="1447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219200" y="25908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doX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59" name="Snip Single Corner Rectangle 58"/>
          <p:cNvSpPr/>
          <p:nvPr/>
        </p:nvSpPr>
        <p:spPr bwMode="auto">
          <a:xfrm flipV="1">
            <a:off x="762000" y="3505200"/>
            <a:ext cx="762000" cy="304800"/>
          </a:xfrm>
          <a:prstGeom prst="snip1Rect">
            <a:avLst>
              <a:gd name="adj" fmla="val 4529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5800" y="3505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762000" y="3505200"/>
            <a:ext cx="45720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47800" y="35022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[more items]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590800" y="3276600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667000" y="30480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doSomething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590800" y="4724400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667000" y="44958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doSomethingElse</a:t>
            </a:r>
            <a:r>
              <a:rPr lang="en-US" sz="1100" dirty="0" smtClean="0"/>
              <a:t>()</a:t>
            </a:r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19812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dirty="0" smtClean="0"/>
              <a:t>:A</a:t>
            </a:r>
            <a:endParaRPr lang="en-US" sz="2000" dirty="0"/>
          </a:p>
        </p:txBody>
      </p:sp>
      <p:cxnSp>
        <p:nvCxnSpPr>
          <p:cNvPr id="20" name="Straight Connector 19"/>
          <p:cNvCxnSpPr>
            <a:endCxn id="6" idx="2"/>
          </p:cNvCxnSpPr>
          <p:nvPr/>
        </p:nvCxnSpPr>
        <p:spPr bwMode="auto">
          <a:xfrm flipV="1">
            <a:off x="2590800" y="2514600"/>
            <a:ext cx="0" cy="2895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48200" y="19812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dirty="0" smtClean="0"/>
              <a:t>:B</a:t>
            </a:r>
            <a:endParaRPr lang="en-US" sz="2000" dirty="0"/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 bwMode="auto">
          <a:xfrm flipV="1">
            <a:off x="4953000" y="2514600"/>
            <a:ext cx="0" cy="2895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2590800" y="4038600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667000" y="38100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increment()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1143000" y="2819400"/>
            <a:ext cx="1447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219200" y="25908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incrementBy</a:t>
            </a:r>
            <a:r>
              <a:rPr lang="en-US" sz="1100" dirty="0" smtClean="0"/>
              <a:t>( x )</a:t>
            </a:r>
            <a:endParaRPr lang="en-US" sz="1100" dirty="0"/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590800" y="3276600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667000" y="30480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doSomething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590800" y="4724400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667000" y="44958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doSomethingElse</a:t>
            </a:r>
            <a:r>
              <a:rPr lang="en-US" sz="1100" dirty="0" smtClean="0"/>
              <a:t>()</a:t>
            </a:r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Descriptions</a:t>
            </a:r>
          </a:p>
          <a:p>
            <a:r>
              <a:rPr lang="en-US" dirty="0" smtClean="0"/>
              <a:t>Communication Diagram</a:t>
            </a:r>
          </a:p>
          <a:p>
            <a:r>
              <a:rPr lang="en-US" dirty="0" smtClean="0"/>
              <a:t>Sequence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419600"/>
          </a:xfrm>
        </p:spPr>
        <p:txBody>
          <a:bodyPr/>
          <a:lstStyle/>
          <a:p>
            <a:r>
              <a:rPr lang="en-US" dirty="0" smtClean="0"/>
              <a:t>Determine how objects participate in use case</a:t>
            </a:r>
          </a:p>
          <a:p>
            <a:pPr lvl="1"/>
            <a:r>
              <a:rPr lang="en-US" dirty="0" smtClean="0"/>
              <a:t>Stereotypes clarify the role of interacting objects</a:t>
            </a:r>
          </a:p>
          <a:p>
            <a:pPr lvl="1"/>
            <a:r>
              <a:rPr lang="en-US" dirty="0" smtClean="0"/>
              <a:t>Show sequence of object interactions in use case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Dynamic Modeling</a:t>
            </a:r>
          </a:p>
          <a:p>
            <a:pPr lvl="1"/>
            <a:r>
              <a:rPr lang="en-US" b="1" dirty="0" smtClean="0"/>
              <a:t>Communication diagram</a:t>
            </a:r>
          </a:p>
          <a:p>
            <a:pPr lvl="1"/>
            <a:r>
              <a:rPr lang="en-US" b="1" dirty="0" smtClean="0"/>
              <a:t>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715000"/>
            <a:ext cx="7315200" cy="369332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 anchorCtr="1">
            <a:spAutoFit/>
          </a:bodyPr>
          <a:lstStyle/>
          <a:p>
            <a:pPr marL="0" lvl="1" algn="ctr"/>
            <a:r>
              <a:rPr lang="en-US" b="1" dirty="0" smtClean="0">
                <a:solidFill>
                  <a:schemeClr val="bg1"/>
                </a:solidFill>
              </a:rPr>
              <a:t>How do objects interact with each other to support a use case?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i="1" dirty="0" smtClean="0"/>
              <a:t>how</a:t>
            </a:r>
            <a:r>
              <a:rPr lang="en-US" dirty="0" smtClean="0"/>
              <a:t> objects interact with each other to support a use case</a:t>
            </a:r>
          </a:p>
          <a:p>
            <a:pPr lvl="1"/>
            <a:r>
              <a:rPr lang="en-US" dirty="0" smtClean="0"/>
              <a:t>Start with external event from actor</a:t>
            </a:r>
          </a:p>
          <a:p>
            <a:pPr lvl="1"/>
            <a:r>
              <a:rPr lang="en-US" dirty="0" smtClean="0"/>
              <a:t>Determine objects needed to support use case</a:t>
            </a:r>
          </a:p>
          <a:p>
            <a:pPr lvl="1"/>
            <a:r>
              <a:rPr lang="en-US" dirty="0" smtClean="0"/>
              <a:t>Determine sequence of internal events</a:t>
            </a:r>
          </a:p>
          <a:p>
            <a:pPr lvl="1"/>
            <a:r>
              <a:rPr lang="en-US" dirty="0" smtClean="0"/>
              <a:t>Depict on communication diagram or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SmallWorld:  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893888" y="3276600"/>
            <a:ext cx="720725" cy="1338263"/>
            <a:chOff x="384" y="1824"/>
            <a:chExt cx="454" cy="843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46" y="1824"/>
              <a:ext cx="330" cy="624"/>
              <a:chOff x="2497" y="12158"/>
              <a:chExt cx="257" cy="487"/>
            </a:xfrm>
          </p:grpSpPr>
          <p:sp>
            <p:nvSpPr>
              <p:cNvPr id="8" name="Oval 5"/>
              <p:cNvSpPr>
                <a:spLocks noChangeArrowheads="1"/>
              </p:cNvSpPr>
              <p:nvPr/>
            </p:nvSpPr>
            <p:spPr bwMode="auto">
              <a:xfrm>
                <a:off x="2520" y="1215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2628" y="1237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2626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H="1">
                <a:off x="2497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2541" y="1243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384" y="2417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User</a:t>
              </a: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35339" y="3124200"/>
            <a:ext cx="2227262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r"/>
            <a:r>
              <a:rPr lang="en-US" sz="2000"/>
              <a:t>SmallWorld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581400" y="3657600"/>
            <a:ext cx="1752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smtClean="0"/>
              <a:t>Move</a:t>
            </a:r>
            <a:endParaRPr lang="en-US" sz="2000" dirty="0"/>
          </a:p>
        </p:txBody>
      </p:sp>
      <p:cxnSp>
        <p:nvCxnSpPr>
          <p:cNvPr id="15" name="AutoShape 33"/>
          <p:cNvCxnSpPr>
            <a:cxnSpLocks noChangeShapeType="1"/>
            <a:stCxn id="14" idx="2"/>
          </p:cNvCxnSpPr>
          <p:nvPr/>
        </p:nvCxnSpPr>
        <p:spPr bwMode="auto">
          <a:xfrm flipH="1">
            <a:off x="2650921" y="3924300"/>
            <a:ext cx="930479" cy="17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sequence of object interactions</a:t>
            </a:r>
          </a:p>
          <a:p>
            <a:pPr lvl="1"/>
            <a:r>
              <a:rPr lang="en-US" dirty="0" smtClean="0"/>
              <a:t>Narrative description</a:t>
            </a:r>
          </a:p>
          <a:p>
            <a:pPr lvl="1"/>
            <a:r>
              <a:rPr lang="en-US" dirty="0" smtClean="0"/>
              <a:t>Description corresponds to message sequence numbering</a:t>
            </a:r>
          </a:p>
          <a:p>
            <a:pPr lvl="1"/>
            <a:r>
              <a:rPr lang="en-US" dirty="0" smtClean="0"/>
              <a:t>Describe what object does on receiving message</a:t>
            </a:r>
            <a:br>
              <a:rPr lang="en-US" dirty="0" smtClean="0"/>
            </a:br>
            <a:r>
              <a:rPr lang="en-US" dirty="0" smtClean="0"/>
              <a:t>(e.g. every time an object interacts with an entity object)</a:t>
            </a:r>
          </a:p>
          <a:p>
            <a:pPr lvl="1"/>
            <a:r>
              <a:rPr lang="en-US" dirty="0" smtClean="0"/>
              <a:t>Describe the object being accessed</a:t>
            </a:r>
          </a:p>
          <a:p>
            <a:pPr lvl="1"/>
            <a:r>
              <a:rPr lang="en-US" dirty="0" smtClean="0"/>
              <a:t>Identify attributes referenced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[sequence expression]: Message name (argument 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Description – Move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A1: The user requests to move in a specified direction</a:t>
            </a:r>
            <a:br>
              <a:rPr lang="en-US" dirty="0" smtClean="0"/>
            </a:br>
            <a:r>
              <a:rPr lang="en-US" dirty="0" smtClean="0"/>
              <a:t>(for example:  North, South, East, or West)</a:t>
            </a:r>
          </a:p>
          <a:p>
            <a:endParaRPr lang="en-US" dirty="0" smtClean="0"/>
          </a:p>
          <a:p>
            <a:r>
              <a:rPr lang="en-US" dirty="0" err="1" smtClean="0"/>
              <a:t>A2</a:t>
            </a:r>
            <a:r>
              <a:rPr lang="en-US" dirty="0" smtClean="0"/>
              <a:t>: Interface shows the resulting message to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6743700" y="6416675"/>
            <a:ext cx="2133600" cy="365125"/>
          </a:xfrm>
        </p:spPr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0400" y="1600200"/>
            <a:ext cx="1676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«user interaction»</a:t>
            </a:r>
          </a:p>
          <a:p>
            <a:pPr algn="ctr"/>
            <a:r>
              <a:rPr lang="en-US" sz="2000" dirty="0" smtClean="0"/>
              <a:t>:UI</a:t>
            </a:r>
            <a:endParaRPr lang="en-US" sz="2000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71500" y="1371600"/>
            <a:ext cx="796925" cy="1341438"/>
            <a:chOff x="360" y="1824"/>
            <a:chExt cx="502" cy="84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46" y="1824"/>
              <a:ext cx="330" cy="624"/>
              <a:chOff x="2497" y="12158"/>
              <a:chExt cx="257" cy="48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2520" y="1215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2628" y="1237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626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H="1">
                <a:off x="2497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2541" y="1243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360" y="2417"/>
              <a:ext cx="5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:User</a:t>
              </a:r>
              <a:endParaRPr lang="en-US" sz="2000" dirty="0"/>
            </a:p>
          </p:txBody>
        </p:sp>
      </p:grpSp>
      <p:cxnSp>
        <p:nvCxnSpPr>
          <p:cNvPr id="17" name="Straight Connector 16"/>
          <p:cNvCxnSpPr>
            <a:stCxn id="6" idx="1"/>
          </p:cNvCxnSpPr>
          <p:nvPr/>
        </p:nvCxnSpPr>
        <p:spPr bwMode="auto">
          <a:xfrm flipH="1" flipV="1">
            <a:off x="1463180" y="2018950"/>
            <a:ext cx="1737220" cy="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28800" y="1295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A1</a:t>
            </a:r>
            <a:r>
              <a:rPr lang="en-US" sz="1400" dirty="0" smtClean="0"/>
              <a:t>: User Request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905000" y="18288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600200" y="2216358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A2</a:t>
            </a:r>
            <a:r>
              <a:rPr lang="en-US" sz="1400" dirty="0" smtClean="0"/>
              <a:t>: Display Message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1447800" y="22098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6743700" y="6416675"/>
            <a:ext cx="2133600" cy="365125"/>
          </a:xfrm>
        </p:spPr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0400" y="1600200"/>
            <a:ext cx="1676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«user interaction»</a:t>
            </a:r>
          </a:p>
          <a:p>
            <a:pPr algn="ctr"/>
            <a:r>
              <a:rPr lang="en-US" sz="2000" dirty="0" smtClean="0"/>
              <a:t>:UI</a:t>
            </a:r>
            <a:endParaRPr lang="en-US" sz="2000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71500" y="1371600"/>
            <a:ext cx="796925" cy="1341438"/>
            <a:chOff x="360" y="1824"/>
            <a:chExt cx="502" cy="84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46" y="1824"/>
              <a:ext cx="330" cy="624"/>
              <a:chOff x="2497" y="12158"/>
              <a:chExt cx="257" cy="48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2520" y="1215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2628" y="1237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626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H="1">
                <a:off x="2497" y="12516"/>
                <a:ext cx="128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2541" y="12434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360" y="2417"/>
              <a:ext cx="5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:User</a:t>
              </a:r>
              <a:endParaRPr lang="en-US" sz="2000" dirty="0"/>
            </a:p>
          </p:txBody>
        </p:sp>
      </p:grpSp>
      <p:cxnSp>
        <p:nvCxnSpPr>
          <p:cNvPr id="17" name="Straight Connector 16"/>
          <p:cNvCxnSpPr>
            <a:stCxn id="6" idx="1"/>
          </p:cNvCxnSpPr>
          <p:nvPr/>
        </p:nvCxnSpPr>
        <p:spPr bwMode="auto">
          <a:xfrm flipH="1" flipV="1">
            <a:off x="1463180" y="2018950"/>
            <a:ext cx="1737220" cy="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28800" y="1295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A1</a:t>
            </a:r>
            <a:r>
              <a:rPr lang="en-US" sz="1400" dirty="0" smtClean="0"/>
              <a:t>: User Request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905000" y="18288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600200" y="2216358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A2</a:t>
            </a:r>
            <a:r>
              <a:rPr lang="en-US" sz="1400" dirty="0" smtClean="0"/>
              <a:t>: Display Message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1447800" y="22098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71800" y="3124200"/>
            <a:ext cx="2133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«service»</a:t>
            </a:r>
          </a:p>
          <a:p>
            <a:pPr algn="ctr"/>
            <a:r>
              <a:rPr lang="en-US" sz="2000" dirty="0" smtClean="0"/>
              <a:t>:</a:t>
            </a:r>
            <a:r>
              <a:rPr lang="en-US" sz="2000" dirty="0" err="1" smtClean="0"/>
              <a:t>WorldController</a:t>
            </a:r>
            <a:endParaRPr lang="en-US" sz="20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394745" y="48768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smtClean="0"/>
              <a:t>:Player</a:t>
            </a:r>
            <a:endParaRPr lang="en-US" sz="2000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48768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old:Place</a:t>
            </a:r>
            <a:endParaRPr lang="en-US" sz="2000" dirty="0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315200" y="3124200"/>
            <a:ext cx="1295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400" dirty="0" smtClean="0"/>
              <a:t>«entity»</a:t>
            </a:r>
          </a:p>
          <a:p>
            <a:pPr algn="ctr"/>
            <a:r>
              <a:rPr lang="en-US" sz="2000" dirty="0" err="1" smtClean="0"/>
              <a:t>new:Place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30" grpId="0" animBg="1"/>
      <p:bldP spid="45" grpId="0" animBg="1"/>
    </p:bldLst>
  </p:timing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1132</TotalTime>
  <Words>843</Words>
  <Application>Microsoft Office PowerPoint</Application>
  <PresentationFormat>On-screen Show (4:3)</PresentationFormat>
  <Paragraphs>297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AFIT_PPT_TEMPLATE</vt:lpstr>
      <vt:lpstr>PowerPoint Presentation</vt:lpstr>
      <vt:lpstr>Overview</vt:lpstr>
      <vt:lpstr>Dynamic Modeling</vt:lpstr>
      <vt:lpstr>Dynamic Modeling</vt:lpstr>
      <vt:lpstr>SmallWorld:  Move</vt:lpstr>
      <vt:lpstr>Message Descriptions</vt:lpstr>
      <vt:lpstr>Message Description – Move </vt:lpstr>
      <vt:lpstr>Communication Diagram</vt:lpstr>
      <vt:lpstr>Communication Diagram</vt:lpstr>
      <vt:lpstr>Communication Diagram</vt:lpstr>
      <vt:lpstr>Communication Diagram</vt:lpstr>
      <vt:lpstr>Communication Diagram</vt:lpstr>
      <vt:lpstr>Communication Diagram</vt:lpstr>
      <vt:lpstr>Sequence Diagram – Move</vt:lpstr>
      <vt:lpstr>Sequence Diagram – Move</vt:lpstr>
      <vt:lpstr>Sequence Diagram – Move</vt:lpstr>
      <vt:lpstr>Sequence Diagram – Move</vt:lpstr>
      <vt:lpstr>Sequence Diagram – Move</vt:lpstr>
      <vt:lpstr>Additional Syntax</vt:lpstr>
      <vt:lpstr>Creation/Destruction</vt:lpstr>
      <vt:lpstr>Optional Execution</vt:lpstr>
      <vt:lpstr>Alternative Sequence</vt:lpstr>
      <vt:lpstr>Conditional Loops</vt:lpstr>
      <vt:lpstr>Conditional Loops</vt:lpstr>
      <vt:lpstr>Overview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Brian Woolley</dc:creator>
  <cp:lastModifiedBy>user</cp:lastModifiedBy>
  <cp:revision>173</cp:revision>
  <dcterms:created xsi:type="dcterms:W3CDTF">2012-10-01T11:38:02Z</dcterms:created>
  <dcterms:modified xsi:type="dcterms:W3CDTF">2017-09-29T22:54:18Z</dcterms:modified>
</cp:coreProperties>
</file>