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3" r:id="rId3"/>
    <p:sldId id="351" r:id="rId4"/>
    <p:sldId id="352" r:id="rId5"/>
    <p:sldId id="328" r:id="rId6"/>
    <p:sldId id="329" r:id="rId7"/>
    <p:sldId id="353" r:id="rId8"/>
    <p:sldId id="354" r:id="rId9"/>
    <p:sldId id="330" r:id="rId10"/>
    <p:sldId id="331" r:id="rId11"/>
    <p:sldId id="355" r:id="rId12"/>
    <p:sldId id="356" r:id="rId13"/>
    <p:sldId id="332" r:id="rId14"/>
    <p:sldId id="346" r:id="rId15"/>
    <p:sldId id="347" r:id="rId16"/>
    <p:sldId id="348" r:id="rId17"/>
    <p:sldId id="349" r:id="rId18"/>
    <p:sldId id="350" r:id="rId19"/>
    <p:sldId id="333" r:id="rId20"/>
    <p:sldId id="334" r:id="rId21"/>
    <p:sldId id="338" r:id="rId22"/>
    <p:sldId id="345" r:id="rId23"/>
    <p:sldId id="327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9249" autoAdjust="0"/>
  </p:normalViewPr>
  <p:slideViewPr>
    <p:cSldViewPr>
      <p:cViewPr>
        <p:scale>
          <a:sx n="125" d="100"/>
          <a:sy n="125" d="100"/>
        </p:scale>
        <p:origin x="2924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72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10/24/2017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91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3D586-D78B-460A-853B-6D646F952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3" r:id="rId5"/>
    <p:sldLayoutId id="2147484118" r:id="rId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r>
              <a:rPr lang="en-US" b="1" smtClean="0">
                <a:solidFill>
                  <a:schemeClr val="tx1"/>
                </a:solidFill>
                <a:effectLst/>
              </a:rPr>
              <a:t>Lesson 6</a:t>
            </a:r>
            <a:endParaRPr lang="en-US" b="1" dirty="0" smtClean="0">
              <a:solidFill>
                <a:schemeClr val="tx1"/>
              </a:solidFill>
              <a:effectLst/>
            </a:endParaRPr>
          </a:p>
          <a:p>
            <a:pPr algn="r"/>
            <a:r>
              <a:rPr lang="en-US" sz="1400" b="1" dirty="0" smtClean="0">
                <a:solidFill>
                  <a:schemeClr val="tx1"/>
                </a:solidFill>
                <a:effectLst/>
              </a:rPr>
              <a:t>CSCE 593 Intro to Software Engineering</a:t>
            </a:r>
            <a:endParaRPr lang="en-US" sz="14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429000" y="1143000"/>
            <a:ext cx="5715000" cy="2743200"/>
          </a:xfrm>
        </p:spPr>
        <p:txBody>
          <a:bodyPr/>
          <a:lstStyle/>
          <a:p>
            <a:pPr algn="r"/>
            <a:r>
              <a:rPr lang="en-US" b="1" dirty="0" smtClean="0"/>
              <a:t>		Finite State Machines and State-Dependent Dynamic Modeling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Statecharts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 of State Transition Diagrams and Flat Statecharts</a:t>
            </a:r>
          </a:p>
          <a:p>
            <a:pPr lvl="1"/>
            <a:r>
              <a:rPr lang="en-US" dirty="0" smtClean="0"/>
              <a:t>Complex State Transition Diagrams get very cluttered</a:t>
            </a:r>
          </a:p>
          <a:p>
            <a:pPr lvl="1"/>
            <a:r>
              <a:rPr lang="en-US" dirty="0" smtClean="0"/>
              <a:t>Limited capability for managing complexity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Hierarchical Statecharts</a:t>
            </a:r>
          </a:p>
          <a:p>
            <a:pPr lvl="1"/>
            <a:r>
              <a:rPr lang="en-US" dirty="0" smtClean="0"/>
              <a:t>Notation for hierarchical decomposition of state transition diagrams</a:t>
            </a:r>
          </a:p>
          <a:p>
            <a:pPr lvl="2"/>
            <a:r>
              <a:rPr lang="en-US" dirty="0" smtClean="0"/>
              <a:t>Composite state decomposed into </a:t>
            </a:r>
            <a:r>
              <a:rPr lang="en-US" dirty="0" err="1" smtClean="0"/>
              <a:t>substates</a:t>
            </a:r>
            <a:endParaRPr lang="en-US" dirty="0" smtClean="0"/>
          </a:p>
          <a:p>
            <a:pPr lvl="2"/>
            <a:r>
              <a:rPr lang="en-US" dirty="0" smtClean="0"/>
              <a:t>Default entry states</a:t>
            </a:r>
          </a:p>
          <a:p>
            <a:pPr lvl="2"/>
            <a:r>
              <a:rPr lang="en-US" dirty="0" smtClean="0"/>
              <a:t>Transition out of composite state corresponds to transition out of every </a:t>
            </a:r>
            <a:r>
              <a:rPr lang="en-US" dirty="0" err="1" smtClean="0"/>
              <a:t>substate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96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Isosceles Triangle 42"/>
          <p:cNvSpPr/>
          <p:nvPr/>
        </p:nvSpPr>
        <p:spPr bwMode="auto">
          <a:xfrm rot="10800000">
            <a:off x="8153400" y="3352800"/>
            <a:ext cx="228600" cy="3048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 rot="10800000">
            <a:off x="3962400" y="4114800"/>
            <a:ext cx="228600" cy="3048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Example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4419600" y="1591491"/>
            <a:ext cx="111252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Idle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flipH="1">
            <a:off x="4975860" y="1219200"/>
            <a:ext cx="3266" cy="37229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2138954" y="2472154"/>
            <a:ext cx="215265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Waiting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PIN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Straight Arrow Connector 40"/>
          <p:cNvCxnSpPr>
            <a:stCxn id="26" idx="1"/>
            <a:endCxn id="40" idx="0"/>
          </p:cNvCxnSpPr>
          <p:nvPr/>
        </p:nvCxnSpPr>
        <p:spPr bwMode="auto">
          <a:xfrm rot="10800000" flipV="1">
            <a:off x="3215280" y="1858190"/>
            <a:ext cx="1204321" cy="613963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2133600" y="1905000"/>
            <a:ext cx="10374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 smtClean="0"/>
              <a:t>Card Inserted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138954" y="3886200"/>
            <a:ext cx="215265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3039291" y="3004457"/>
            <a:ext cx="8709" cy="8817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1942352" y="3276600"/>
            <a:ext cx="10294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 smtClean="0"/>
              <a:t>PIN Entered /</a:t>
            </a:r>
            <a:br>
              <a:rPr lang="en-US" sz="1100" dirty="0" smtClean="0"/>
            </a:br>
            <a:r>
              <a:rPr lang="en-US" sz="1100" dirty="0" smtClean="0"/>
              <a:t>Validate PIN</a:t>
            </a:r>
            <a:endParaRPr lang="en-US" sz="1100" dirty="0"/>
          </a:p>
        </p:txBody>
      </p:sp>
      <p:sp>
        <p:nvSpPr>
          <p:cNvPr id="53" name="Rounded Rectangle 52"/>
          <p:cNvSpPr/>
          <p:nvPr/>
        </p:nvSpPr>
        <p:spPr bwMode="auto">
          <a:xfrm>
            <a:off x="2138954" y="5257800"/>
            <a:ext cx="215265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Waiting for Customer Choice</a:t>
            </a:r>
          </a:p>
        </p:txBody>
      </p:sp>
      <p:cxnSp>
        <p:nvCxnSpPr>
          <p:cNvPr id="54" name="Straight Arrow Connector 53"/>
          <p:cNvCxnSpPr>
            <a:stCxn id="45" idx="2"/>
            <a:endCxn id="53" idx="0"/>
          </p:cNvCxnSpPr>
          <p:nvPr/>
        </p:nvCxnSpPr>
        <p:spPr bwMode="auto">
          <a:xfrm>
            <a:off x="3215279" y="4419600"/>
            <a:ext cx="0" cy="8382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1742836" y="4648200"/>
            <a:ext cx="13051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 smtClean="0"/>
              <a:t>Response [valid] /</a:t>
            </a:r>
            <a:br>
              <a:rPr lang="en-US" sz="1100" dirty="0" smtClean="0"/>
            </a:br>
            <a:r>
              <a:rPr lang="en-US" sz="1100" dirty="0" smtClean="0"/>
              <a:t>Display menu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9800" y="3886200"/>
            <a:ext cx="16002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Confiscating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45" idx="3"/>
            <a:endCxn id="14" idx="1"/>
          </p:cNvCxnSpPr>
          <p:nvPr/>
        </p:nvCxnSpPr>
        <p:spPr bwMode="auto">
          <a:xfrm>
            <a:off x="4291604" y="4152900"/>
            <a:ext cx="172819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5027221" y="3421559"/>
            <a:ext cx="9925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Third Invalid,</a:t>
            </a:r>
            <a:br>
              <a:rPr lang="en-US" sz="1100" dirty="0" smtClean="0"/>
            </a:br>
            <a:r>
              <a:rPr lang="en-US" sz="1100" dirty="0" smtClean="0"/>
              <a:t>Stolen,</a:t>
            </a:r>
            <a:br>
              <a:rPr lang="en-US" sz="1100" dirty="0" smtClean="0"/>
            </a:br>
            <a:r>
              <a:rPr lang="en-US" sz="1100" dirty="0" smtClean="0"/>
              <a:t>Expired /</a:t>
            </a:r>
            <a:br>
              <a:rPr lang="en-US" sz="1100" dirty="0" smtClean="0"/>
            </a:br>
            <a:r>
              <a:rPr lang="en-US" sz="1100" dirty="0" smtClean="0"/>
              <a:t>Confiscate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3352800" y="3013164"/>
            <a:ext cx="0" cy="87085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429000" y="3276600"/>
            <a:ext cx="14157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Response [invalid] /</a:t>
            </a:r>
            <a:br>
              <a:rPr lang="en-US" sz="1100" dirty="0" smtClean="0"/>
            </a:br>
            <a:r>
              <a:rPr lang="en-US" sz="1100" dirty="0" smtClean="0"/>
              <a:t>Invalid PIN prompt</a:t>
            </a:r>
            <a:endParaRPr lang="en-US" sz="1100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7315200" y="3124200"/>
            <a:ext cx="12192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Ejecting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40"/>
          <p:cNvCxnSpPr>
            <a:stCxn id="40" idx="3"/>
            <a:endCxn id="21" idx="0"/>
          </p:cNvCxnSpPr>
          <p:nvPr/>
        </p:nvCxnSpPr>
        <p:spPr bwMode="auto">
          <a:xfrm>
            <a:off x="4291604" y="2738854"/>
            <a:ext cx="3633196" cy="385346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40"/>
          <p:cNvCxnSpPr>
            <a:stCxn id="34" idx="0"/>
            <a:endCxn id="21" idx="2"/>
          </p:cNvCxnSpPr>
          <p:nvPr/>
        </p:nvCxnSpPr>
        <p:spPr bwMode="auto">
          <a:xfrm rot="5400000" flipH="1" flipV="1">
            <a:off x="5619750" y="2114550"/>
            <a:ext cx="762000" cy="3848100"/>
          </a:xfrm>
          <a:prstGeom prst="bentConnector3">
            <a:avLst>
              <a:gd name="adj1" fmla="val -3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40"/>
          <p:cNvCxnSpPr>
            <a:stCxn id="53" idx="3"/>
            <a:endCxn id="43" idx="0"/>
          </p:cNvCxnSpPr>
          <p:nvPr/>
        </p:nvCxnSpPr>
        <p:spPr bwMode="auto">
          <a:xfrm flipV="1">
            <a:off x="4291604" y="3657600"/>
            <a:ext cx="3976096" cy="1866900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5117103" y="4648200"/>
            <a:ext cx="10999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Cancel / Eject</a:t>
            </a:r>
            <a:endParaRPr lang="en-US" sz="1100" b="1" dirty="0"/>
          </a:p>
        </p:txBody>
      </p:sp>
      <p:sp>
        <p:nvSpPr>
          <p:cNvPr id="59" name="Rectangle 58"/>
          <p:cNvSpPr/>
          <p:nvPr/>
        </p:nvSpPr>
        <p:spPr>
          <a:xfrm>
            <a:off x="6781800" y="5529590"/>
            <a:ext cx="10999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Cancel / Eject</a:t>
            </a:r>
            <a:endParaRPr lang="en-US" sz="1100" b="1" dirty="0"/>
          </a:p>
        </p:txBody>
      </p:sp>
      <p:sp>
        <p:nvSpPr>
          <p:cNvPr id="60" name="Rectangle 59"/>
          <p:cNvSpPr/>
          <p:nvPr/>
        </p:nvSpPr>
        <p:spPr>
          <a:xfrm>
            <a:off x="5867400" y="2481590"/>
            <a:ext cx="10999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Cancel / Eject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38569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Isosceles Triangle 42"/>
          <p:cNvSpPr/>
          <p:nvPr/>
        </p:nvSpPr>
        <p:spPr bwMode="auto">
          <a:xfrm rot="10800000">
            <a:off x="8153400" y="3352800"/>
            <a:ext cx="228600" cy="3048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 rot="10800000">
            <a:off x="3962400" y="4114800"/>
            <a:ext cx="228600" cy="3048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Example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4831080" y="1600200"/>
            <a:ext cx="111252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Idle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flipH="1">
            <a:off x="5387340" y="1227909"/>
            <a:ext cx="3266" cy="37229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2138954" y="2472154"/>
            <a:ext cx="215265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Waiting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PIN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Straight Arrow Connector 40"/>
          <p:cNvCxnSpPr>
            <a:stCxn id="26" idx="1"/>
            <a:endCxn id="40" idx="0"/>
          </p:cNvCxnSpPr>
          <p:nvPr/>
        </p:nvCxnSpPr>
        <p:spPr bwMode="auto">
          <a:xfrm rot="10800000" flipV="1">
            <a:off x="3215280" y="1866900"/>
            <a:ext cx="1615801" cy="60525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2056591" y="1752600"/>
            <a:ext cx="11144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 smtClean="0"/>
              <a:t>Card Inserted /</a:t>
            </a:r>
            <a:br>
              <a:rPr lang="en-US" sz="1100" dirty="0" smtClean="0"/>
            </a:br>
            <a:r>
              <a:rPr lang="en-US" sz="1100" dirty="0" smtClean="0"/>
              <a:t>Get PIN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138954" y="3886200"/>
            <a:ext cx="215265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3039291" y="3004457"/>
            <a:ext cx="8709" cy="8817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1942352" y="3276600"/>
            <a:ext cx="10294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 smtClean="0"/>
              <a:t>PIN Entered /</a:t>
            </a:r>
            <a:br>
              <a:rPr lang="en-US" sz="1100" dirty="0" smtClean="0"/>
            </a:br>
            <a:r>
              <a:rPr lang="en-US" sz="1100" dirty="0" smtClean="0"/>
              <a:t>Validate PIN</a:t>
            </a:r>
            <a:endParaRPr lang="en-US" sz="1100" dirty="0"/>
          </a:p>
        </p:txBody>
      </p:sp>
      <p:sp>
        <p:nvSpPr>
          <p:cNvPr id="53" name="Rounded Rectangle 52"/>
          <p:cNvSpPr/>
          <p:nvPr/>
        </p:nvSpPr>
        <p:spPr bwMode="auto">
          <a:xfrm>
            <a:off x="2138954" y="5257800"/>
            <a:ext cx="215265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Waiting for Customer Choice</a:t>
            </a:r>
          </a:p>
        </p:txBody>
      </p:sp>
      <p:cxnSp>
        <p:nvCxnSpPr>
          <p:cNvPr id="54" name="Straight Arrow Connector 53"/>
          <p:cNvCxnSpPr>
            <a:stCxn id="45" idx="2"/>
            <a:endCxn id="53" idx="0"/>
          </p:cNvCxnSpPr>
          <p:nvPr/>
        </p:nvCxnSpPr>
        <p:spPr bwMode="auto">
          <a:xfrm>
            <a:off x="3215279" y="4419600"/>
            <a:ext cx="0" cy="8382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1742836" y="4648200"/>
            <a:ext cx="13051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 smtClean="0"/>
              <a:t>Response [valid] /</a:t>
            </a:r>
            <a:br>
              <a:rPr lang="en-US" sz="1100" dirty="0" smtClean="0"/>
            </a:br>
            <a:r>
              <a:rPr lang="en-US" sz="1100" dirty="0" smtClean="0"/>
              <a:t>Display menu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858000" y="3886200"/>
            <a:ext cx="16002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Confiscating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45" idx="3"/>
            <a:endCxn id="14" idx="1"/>
          </p:cNvCxnSpPr>
          <p:nvPr/>
        </p:nvCxnSpPr>
        <p:spPr bwMode="auto">
          <a:xfrm>
            <a:off x="4291604" y="4152900"/>
            <a:ext cx="256639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5484421" y="3421559"/>
            <a:ext cx="9925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Third Invalid,</a:t>
            </a:r>
            <a:br>
              <a:rPr lang="en-US" sz="1100" dirty="0" smtClean="0"/>
            </a:br>
            <a:r>
              <a:rPr lang="en-US" sz="1100" dirty="0" smtClean="0"/>
              <a:t>Stolen,</a:t>
            </a:r>
            <a:br>
              <a:rPr lang="en-US" sz="1100" dirty="0" smtClean="0"/>
            </a:br>
            <a:r>
              <a:rPr lang="en-US" sz="1100" dirty="0" smtClean="0"/>
              <a:t>Expired /</a:t>
            </a:r>
            <a:br>
              <a:rPr lang="en-US" sz="1100" dirty="0" smtClean="0"/>
            </a:br>
            <a:r>
              <a:rPr lang="en-US" sz="1100" dirty="0" smtClean="0"/>
              <a:t>Confiscate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3352800" y="3013164"/>
            <a:ext cx="0" cy="87085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429000" y="3276600"/>
            <a:ext cx="14157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Response [invalid] /</a:t>
            </a:r>
            <a:br>
              <a:rPr lang="en-US" sz="1100" dirty="0" smtClean="0"/>
            </a:br>
            <a:r>
              <a:rPr lang="en-US" sz="1100" dirty="0" smtClean="0"/>
              <a:t>Invalid PIN prompt</a:t>
            </a:r>
            <a:endParaRPr lang="en-US" sz="1100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7315200" y="2514600"/>
            <a:ext cx="12192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Ejecting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40"/>
          <p:cNvCxnSpPr>
            <a:endCxn id="21" idx="1"/>
          </p:cNvCxnSpPr>
          <p:nvPr/>
        </p:nvCxnSpPr>
        <p:spPr bwMode="auto">
          <a:xfrm>
            <a:off x="5199017" y="2778034"/>
            <a:ext cx="2116183" cy="326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5715000" y="2514600"/>
            <a:ext cx="10550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Cancel / Eject</a:t>
            </a:r>
            <a:endParaRPr lang="en-US" sz="1100" dirty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685800" y="2209800"/>
            <a:ext cx="4495800" cy="3962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Prompting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Customer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69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Statecharts from a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724400"/>
          </a:xfrm>
        </p:spPr>
        <p:txBody>
          <a:bodyPr/>
          <a:lstStyle/>
          <a:p>
            <a:r>
              <a:rPr lang="en-US" sz="1800" b="1" dirty="0" smtClean="0"/>
              <a:t>Name</a:t>
            </a:r>
            <a:r>
              <a:rPr lang="en-US" sz="1800" dirty="0" smtClean="0"/>
              <a:t>: Buy </a:t>
            </a:r>
            <a:r>
              <a:rPr lang="en-US" sz="1800" smtClean="0"/>
              <a:t>a gumball</a:t>
            </a:r>
            <a:endParaRPr lang="en-US" sz="1800" dirty="0" smtClean="0"/>
          </a:p>
          <a:p>
            <a:r>
              <a:rPr lang="en-US" sz="1800" b="1" dirty="0" smtClean="0"/>
              <a:t>Summary</a:t>
            </a:r>
            <a:r>
              <a:rPr lang="en-US" sz="1800" dirty="0" smtClean="0"/>
              <a:t>:  As a customer I want to get a gumball out of the machine with a quarter</a:t>
            </a:r>
          </a:p>
          <a:p>
            <a:r>
              <a:rPr lang="en-US" sz="1800" b="1" dirty="0" smtClean="0"/>
              <a:t>Actor</a:t>
            </a:r>
            <a:r>
              <a:rPr lang="en-US" sz="1800" dirty="0" smtClean="0"/>
              <a:t>:  Patron</a:t>
            </a:r>
          </a:p>
          <a:p>
            <a:r>
              <a:rPr lang="en-US" sz="1800" b="1" dirty="0" smtClean="0"/>
              <a:t>Precondition</a:t>
            </a:r>
            <a:r>
              <a:rPr lang="en-US" sz="1800" dirty="0" smtClean="0"/>
              <a:t>: The customer has a quarter, is at the gumball machine, and the machine is not empty.</a:t>
            </a:r>
          </a:p>
          <a:p>
            <a:r>
              <a:rPr lang="en-US" sz="1800" b="1" dirty="0" smtClean="0"/>
              <a:t>Main Sequence</a:t>
            </a:r>
            <a:r>
              <a:rPr lang="en-US" sz="1800" dirty="0" smtClean="0"/>
              <a:t>:</a:t>
            </a:r>
          </a:p>
          <a:p>
            <a:pPr marL="912812" lvl="1" indent="-457200">
              <a:buFont typeface="+mj-lt"/>
              <a:buAutoNum type="arabicPeriod"/>
            </a:pPr>
            <a:r>
              <a:rPr lang="en-US" sz="1800" dirty="0" smtClean="0"/>
              <a:t>Insert quarter into gumball machine</a:t>
            </a:r>
          </a:p>
          <a:p>
            <a:pPr marL="912812" lvl="1" indent="-457200">
              <a:buFont typeface="+mj-lt"/>
              <a:buAutoNum type="arabicPeriod"/>
            </a:pPr>
            <a:r>
              <a:rPr lang="en-US" sz="1800" dirty="0" smtClean="0"/>
              <a:t>Turn the crank</a:t>
            </a:r>
          </a:p>
          <a:p>
            <a:pPr marL="912812" lvl="1" indent="-457200">
              <a:buFont typeface="+mj-lt"/>
              <a:buAutoNum type="arabicPeriod"/>
            </a:pPr>
            <a:r>
              <a:rPr lang="en-US" sz="1800" dirty="0" smtClean="0"/>
              <a:t>Retrieve the gumball</a:t>
            </a:r>
          </a:p>
          <a:p>
            <a:r>
              <a:rPr lang="en-US" sz="1800" b="1" dirty="0" smtClean="0"/>
              <a:t>Alternative Sequence</a:t>
            </a:r>
            <a:r>
              <a:rPr lang="en-US" sz="1800" dirty="0" smtClean="0"/>
              <a:t>:</a:t>
            </a:r>
          </a:p>
          <a:p>
            <a:pPr marL="912812" lvl="1" indent="-457200">
              <a:buNone/>
            </a:pPr>
            <a:r>
              <a:rPr lang="en-US" sz="1800" dirty="0" err="1" smtClean="0">
                <a:solidFill>
                  <a:schemeClr val="accent6"/>
                </a:solidFill>
              </a:rPr>
              <a:t>2a</a:t>
            </a:r>
            <a:r>
              <a:rPr lang="en-US" sz="1800" dirty="0" smtClean="0">
                <a:solidFill>
                  <a:schemeClr val="accent6"/>
                </a:solidFill>
              </a:rPr>
              <a:t>.</a:t>
            </a:r>
            <a:r>
              <a:rPr lang="en-US" sz="1800" dirty="0" smtClean="0"/>
              <a:t>	The user ejects the quarter without turning the crank</a:t>
            </a:r>
          </a:p>
          <a:p>
            <a:r>
              <a:rPr lang="en-US" sz="1800" b="1" dirty="0" smtClean="0"/>
              <a:t>Postcondition</a:t>
            </a:r>
            <a:r>
              <a:rPr lang="en-US" sz="1800" dirty="0" smtClean="0"/>
              <a:t>: The player has a gumball and the machine has the quarter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https://encrypted-tbn1.gstatic.com/images?q=tbn:ANd9GcRLXxlQ0LfCm_vJ2JaIknJ7iwpCyxUC8ZqqjNNzXNYLDDbAIoZQ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2784564"/>
            <a:ext cx="1000125" cy="1000125"/>
          </a:xfrm>
          <a:prstGeom prst="roundRect">
            <a:avLst>
              <a:gd name="adj" fmla="val 4903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Gumball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1473111"/>
            <a:ext cx="1447800" cy="369332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/>
            </a:prstTxWarp>
            <a:spAutoFit/>
          </a:bodyPr>
          <a:lstStyle/>
          <a:p>
            <a:r>
              <a:rPr lang="en-US" dirty="0" smtClean="0"/>
              <a:t>No Quarter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2438400"/>
            <a:ext cx="1447800" cy="369332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/>
            </a:prstTxWarp>
            <a:spAutoFit/>
          </a:bodyPr>
          <a:lstStyle/>
          <a:p>
            <a:r>
              <a:rPr lang="en-US" dirty="0" smtClean="0"/>
              <a:t>Has Quarter</a:t>
            </a:r>
            <a:endParaRPr lang="en-US" dirty="0"/>
          </a:p>
        </p:txBody>
      </p:sp>
      <p:pic>
        <p:nvPicPr>
          <p:cNvPr id="5124" name="Picture 4" descr="https://encrypted-tbn1.gstatic.com/images?q=tbn:ANd9GcSmIyfL5snX_C-f4wGm9dkntZkjo0beySSEbcNw8LMITGeP_cYadw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1" y="3394164"/>
            <a:ext cx="533399" cy="533400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6" descr="https://encrypted-tbn1.gstatic.com/images?q=tbn:ANd9GcRLXxlQ0LfCm_vJ2JaIknJ7iwpCyxUC8ZqqjNNzXNYLDDbAIoZQ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819275"/>
            <a:ext cx="1000125" cy="1000125"/>
          </a:xfrm>
          <a:prstGeom prst="roundRect">
            <a:avLst>
              <a:gd name="adj" fmla="val 4903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7059" t="3517" r="8226"/>
          <a:stretch>
            <a:fillRect/>
          </a:stretch>
        </p:blipFill>
        <p:spPr bwMode="auto">
          <a:xfrm>
            <a:off x="4724400" y="3733800"/>
            <a:ext cx="914400" cy="95576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24" name="Straight Arrow Connector 23"/>
          <p:cNvCxnSpPr>
            <a:endCxn id="12" idx="1"/>
          </p:cNvCxnSpPr>
          <p:nvPr/>
        </p:nvCxnSpPr>
        <p:spPr bwMode="auto">
          <a:xfrm rot="5400000" flipH="1" flipV="1">
            <a:off x="3790950" y="1123951"/>
            <a:ext cx="195262" cy="2586037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2819400" y="2023646"/>
            <a:ext cx="13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current state</a:t>
            </a:r>
            <a:endParaRPr lang="en-US" sz="1600" dirty="0"/>
          </a:p>
        </p:txBody>
      </p:sp>
      <p:pic>
        <p:nvPicPr>
          <p:cNvPr id="31" name="Picture 8" descr="http://fc06.deviantart.net/fs71/i/2010/141/4/3/Gumball_machine_by_marcus91Swe.jpg"/>
          <p:cNvPicPr>
            <a:picLocks noChangeAspect="1" noChangeArrowheads="1"/>
          </p:cNvPicPr>
          <p:nvPr/>
        </p:nvPicPr>
        <p:blipFill>
          <a:blip r:embed="rId5" cstate="print"/>
          <a:srcRect l="22222" r="24074"/>
          <a:stretch>
            <a:fillRect/>
          </a:stretch>
        </p:blipFill>
        <p:spPr bwMode="auto">
          <a:xfrm>
            <a:off x="6400800" y="4929832"/>
            <a:ext cx="947325" cy="990600"/>
          </a:xfrm>
          <a:prstGeom prst="roundRect">
            <a:avLst>
              <a:gd name="adj" fmla="val 4948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2" name="TextBox 31"/>
          <p:cNvSpPr txBox="1"/>
          <p:nvPr/>
        </p:nvSpPr>
        <p:spPr>
          <a:xfrm>
            <a:off x="6248400" y="5802868"/>
            <a:ext cx="1219200" cy="369332"/>
          </a:xfrm>
          <a:prstGeom prst="rect">
            <a:avLst/>
          </a:prstGeom>
          <a:noFill/>
        </p:spPr>
        <p:txBody>
          <a:bodyPr wrap="square" rtlCol="0">
            <a:prstTxWarp prst="textDeflateTop">
              <a:avLst/>
            </a:prstTxWarp>
            <a:spAutoFit/>
          </a:bodyPr>
          <a:lstStyle/>
          <a:p>
            <a:r>
              <a:rPr lang="en-US" dirty="0" smtClean="0"/>
              <a:t>Sold Out</a:t>
            </a:r>
            <a:endParaRPr lang="en-US" dirty="0"/>
          </a:p>
        </p:txBody>
      </p:sp>
      <p:grpSp>
        <p:nvGrpSpPr>
          <p:cNvPr id="3" name="Group 20"/>
          <p:cNvGrpSpPr/>
          <p:nvPr/>
        </p:nvGrpSpPr>
        <p:grpSpPr>
          <a:xfrm>
            <a:off x="5486400" y="2819399"/>
            <a:ext cx="1676400" cy="762001"/>
            <a:chOff x="5486400" y="2819399"/>
            <a:chExt cx="1676400" cy="762001"/>
          </a:xfrm>
        </p:grpSpPr>
        <p:cxnSp>
          <p:nvCxnSpPr>
            <p:cNvPr id="16" name="Straight Arrow Connector 32"/>
            <p:cNvCxnSpPr>
              <a:stCxn id="12" idx="2"/>
              <a:endCxn id="13" idx="1"/>
            </p:cNvCxnSpPr>
            <p:nvPr/>
          </p:nvCxnSpPr>
          <p:spPr bwMode="auto">
            <a:xfrm rot="16200000" flipH="1">
              <a:off x="6189618" y="2311444"/>
              <a:ext cx="465227" cy="1481137"/>
            </a:xfrm>
            <a:prstGeom prst="curvedConnector2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Rectangle 16"/>
            <p:cNvSpPr/>
            <p:nvPr/>
          </p:nvSpPr>
          <p:spPr>
            <a:xfrm>
              <a:off x="5486400" y="3242846"/>
              <a:ext cx="15792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 smtClean="0"/>
                <a:t>insertQuarter</a:t>
              </a:r>
              <a:r>
                <a:rPr lang="en-US" sz="1600" dirty="0" smtClean="0"/>
                <a:t>()</a:t>
              </a:r>
              <a:endParaRPr lang="en-US" sz="16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67200" y="4583668"/>
            <a:ext cx="1828800" cy="369332"/>
          </a:xfrm>
          <a:prstGeom prst="rect">
            <a:avLst/>
          </a:prstGeom>
          <a:noFill/>
        </p:spPr>
        <p:txBody>
          <a:bodyPr wrap="square" rtlCol="0">
            <a:prstTxWarp prst="textDeflateTop">
              <a:avLst/>
            </a:prstTxWarp>
            <a:spAutoFit/>
          </a:bodyPr>
          <a:lstStyle/>
          <a:p>
            <a:r>
              <a:rPr lang="en-US" dirty="0" smtClean="0"/>
              <a:t>Gumball Sold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73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https://encrypted-tbn1.gstatic.com/images?q=tbn:ANd9GcRLXxlQ0LfCm_vJ2JaIknJ7iwpCyxUC8ZqqjNNzXNYLDDbAIoZQ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2784564"/>
            <a:ext cx="1000125" cy="1000125"/>
          </a:xfrm>
          <a:prstGeom prst="roundRect">
            <a:avLst>
              <a:gd name="adj" fmla="val 4903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Gumball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1473111"/>
            <a:ext cx="1447800" cy="369332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/>
            </a:prstTxWarp>
            <a:spAutoFit/>
          </a:bodyPr>
          <a:lstStyle/>
          <a:p>
            <a:r>
              <a:rPr lang="en-US" dirty="0" smtClean="0"/>
              <a:t>No Quarter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2438400"/>
            <a:ext cx="1447800" cy="369332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/>
            </a:prstTxWarp>
            <a:spAutoFit/>
          </a:bodyPr>
          <a:lstStyle/>
          <a:p>
            <a:r>
              <a:rPr lang="en-US" dirty="0" smtClean="0"/>
              <a:t>Has Quarter</a:t>
            </a:r>
            <a:endParaRPr lang="en-US" dirty="0"/>
          </a:p>
        </p:txBody>
      </p:sp>
      <p:pic>
        <p:nvPicPr>
          <p:cNvPr id="5124" name="Picture 4" descr="https://encrypted-tbn1.gstatic.com/images?q=tbn:ANd9GcSmIyfL5snX_C-f4wGm9dkntZkjo0beySSEbcNw8LMITGeP_cYadw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1" y="3394164"/>
            <a:ext cx="533399" cy="533400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6" descr="https://encrypted-tbn1.gstatic.com/images?q=tbn:ANd9GcRLXxlQ0LfCm_vJ2JaIknJ7iwpCyxUC8ZqqjNNzXNYLDDbAIoZQ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819275"/>
            <a:ext cx="1000125" cy="1000125"/>
          </a:xfrm>
          <a:prstGeom prst="roundRect">
            <a:avLst>
              <a:gd name="adj" fmla="val 4903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7059" t="3517" r="8226"/>
          <a:stretch>
            <a:fillRect/>
          </a:stretch>
        </p:blipFill>
        <p:spPr bwMode="auto">
          <a:xfrm>
            <a:off x="4724400" y="3733800"/>
            <a:ext cx="914400" cy="95576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24" name="Straight Arrow Connector 23"/>
          <p:cNvCxnSpPr>
            <a:endCxn id="13" idx="1"/>
          </p:cNvCxnSpPr>
          <p:nvPr/>
        </p:nvCxnSpPr>
        <p:spPr bwMode="auto">
          <a:xfrm>
            <a:off x="3362325" y="3281363"/>
            <a:ext cx="3800475" cy="32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3352800" y="2971800"/>
            <a:ext cx="13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current state</a:t>
            </a:r>
            <a:endParaRPr lang="en-US" sz="1600" dirty="0"/>
          </a:p>
        </p:txBody>
      </p:sp>
      <p:grpSp>
        <p:nvGrpSpPr>
          <p:cNvPr id="5" name="Group 42"/>
          <p:cNvGrpSpPr/>
          <p:nvPr/>
        </p:nvGrpSpPr>
        <p:grpSpPr>
          <a:xfrm>
            <a:off x="5638800" y="3776246"/>
            <a:ext cx="1790701" cy="435437"/>
            <a:chOff x="5638800" y="3776246"/>
            <a:chExt cx="1790701" cy="435437"/>
          </a:xfrm>
        </p:grpSpPr>
        <p:cxnSp>
          <p:nvCxnSpPr>
            <p:cNvPr id="33" name="Straight Arrow Connector 32"/>
            <p:cNvCxnSpPr>
              <a:stCxn id="5124" idx="2"/>
              <a:endCxn id="5131" idx="3"/>
            </p:cNvCxnSpPr>
            <p:nvPr/>
          </p:nvCxnSpPr>
          <p:spPr bwMode="auto">
            <a:xfrm rot="5400000">
              <a:off x="6392092" y="3174273"/>
              <a:ext cx="284118" cy="1790701"/>
            </a:xfrm>
            <a:prstGeom prst="curvedConnector2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>
              <a:off x="5863188" y="3776246"/>
              <a:ext cx="1223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 smtClean="0"/>
                <a:t>turnCrank</a:t>
              </a:r>
              <a:r>
                <a:rPr lang="en-US" sz="1600" dirty="0" smtClean="0"/>
                <a:t>()</a:t>
              </a:r>
              <a:endParaRPr lang="en-US" sz="1600" dirty="0"/>
            </a:p>
          </p:txBody>
        </p:sp>
      </p:grpSp>
      <p:pic>
        <p:nvPicPr>
          <p:cNvPr id="40" name="Picture 8" descr="http://fc06.deviantart.net/fs71/i/2010/141/4/3/Gumball_machine_by_marcus91Swe.jpg"/>
          <p:cNvPicPr>
            <a:picLocks noChangeAspect="1" noChangeArrowheads="1"/>
          </p:cNvPicPr>
          <p:nvPr/>
        </p:nvPicPr>
        <p:blipFill>
          <a:blip r:embed="rId5" cstate="print"/>
          <a:srcRect l="22222" r="24074"/>
          <a:stretch>
            <a:fillRect/>
          </a:stretch>
        </p:blipFill>
        <p:spPr bwMode="auto">
          <a:xfrm>
            <a:off x="6400800" y="4929832"/>
            <a:ext cx="947325" cy="990600"/>
          </a:xfrm>
          <a:prstGeom prst="roundRect">
            <a:avLst>
              <a:gd name="adj" fmla="val 4948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1" name="TextBox 40"/>
          <p:cNvSpPr txBox="1"/>
          <p:nvPr/>
        </p:nvSpPr>
        <p:spPr>
          <a:xfrm>
            <a:off x="6248400" y="5802868"/>
            <a:ext cx="1219200" cy="369332"/>
          </a:xfrm>
          <a:prstGeom prst="rect">
            <a:avLst/>
          </a:prstGeom>
          <a:noFill/>
        </p:spPr>
        <p:txBody>
          <a:bodyPr wrap="square" rtlCol="0">
            <a:prstTxWarp prst="textDeflateTop">
              <a:avLst/>
            </a:prstTxWarp>
            <a:spAutoFit/>
          </a:bodyPr>
          <a:lstStyle/>
          <a:p>
            <a:r>
              <a:rPr lang="en-US" dirty="0" smtClean="0"/>
              <a:t>Sold Out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67200" y="4583668"/>
            <a:ext cx="1828800" cy="369332"/>
          </a:xfrm>
          <a:prstGeom prst="rect">
            <a:avLst/>
          </a:prstGeom>
          <a:noFill/>
        </p:spPr>
        <p:txBody>
          <a:bodyPr wrap="square" rtlCol="0">
            <a:prstTxWarp prst="textDeflateTop">
              <a:avLst/>
            </a:prstTxWarp>
            <a:spAutoFit/>
          </a:bodyPr>
          <a:lstStyle/>
          <a:p>
            <a:r>
              <a:rPr lang="en-US" dirty="0" smtClean="0"/>
              <a:t>Gumball Sold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73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https://encrypted-tbn1.gstatic.com/images?q=tbn:ANd9GcRLXxlQ0LfCm_vJ2JaIknJ7iwpCyxUC8ZqqjNNzXNYLDDbAIoZQ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2784564"/>
            <a:ext cx="1000125" cy="1000125"/>
          </a:xfrm>
          <a:prstGeom prst="roundRect">
            <a:avLst>
              <a:gd name="adj" fmla="val 4903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Gumball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1473111"/>
            <a:ext cx="1447800" cy="369332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/>
            </a:prstTxWarp>
            <a:spAutoFit/>
          </a:bodyPr>
          <a:lstStyle/>
          <a:p>
            <a:r>
              <a:rPr lang="en-US" dirty="0" smtClean="0"/>
              <a:t>No Quarter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2438400"/>
            <a:ext cx="1447800" cy="369332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/>
            </a:prstTxWarp>
            <a:spAutoFit/>
          </a:bodyPr>
          <a:lstStyle/>
          <a:p>
            <a:r>
              <a:rPr lang="en-US" dirty="0" smtClean="0"/>
              <a:t>Has Quarter</a:t>
            </a:r>
            <a:endParaRPr lang="en-US" dirty="0"/>
          </a:p>
        </p:txBody>
      </p:sp>
      <p:pic>
        <p:nvPicPr>
          <p:cNvPr id="5124" name="Picture 4" descr="https://encrypted-tbn1.gstatic.com/images?q=tbn:ANd9GcSmIyfL5snX_C-f4wGm9dkntZkjo0beySSEbcNw8LMITGeP_cYadw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1" y="3394164"/>
            <a:ext cx="533399" cy="533400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6" descr="https://encrypted-tbn1.gstatic.com/images?q=tbn:ANd9GcRLXxlQ0LfCm_vJ2JaIknJ7iwpCyxUC8ZqqjNNzXNYLDDbAIoZQ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819275"/>
            <a:ext cx="1000125" cy="1000125"/>
          </a:xfrm>
          <a:prstGeom prst="roundRect">
            <a:avLst>
              <a:gd name="adj" fmla="val 4903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7059" t="3517" r="8226"/>
          <a:stretch>
            <a:fillRect/>
          </a:stretch>
        </p:blipFill>
        <p:spPr bwMode="auto">
          <a:xfrm>
            <a:off x="4724400" y="3733800"/>
            <a:ext cx="914400" cy="95576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3" name="TextBox 22"/>
          <p:cNvSpPr txBox="1"/>
          <p:nvPr/>
        </p:nvSpPr>
        <p:spPr>
          <a:xfrm>
            <a:off x="4267200" y="4583668"/>
            <a:ext cx="1828800" cy="369332"/>
          </a:xfrm>
          <a:prstGeom prst="rect">
            <a:avLst/>
          </a:prstGeom>
          <a:noFill/>
        </p:spPr>
        <p:txBody>
          <a:bodyPr wrap="square" rtlCol="0">
            <a:prstTxWarp prst="textDeflateTop">
              <a:avLst/>
            </a:prstTxWarp>
            <a:spAutoFit/>
          </a:bodyPr>
          <a:lstStyle/>
          <a:p>
            <a:r>
              <a:rPr lang="en-US" dirty="0" smtClean="0"/>
              <a:t>Gumball Sold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5131" idx="1"/>
          </p:cNvCxnSpPr>
          <p:nvPr/>
        </p:nvCxnSpPr>
        <p:spPr bwMode="auto">
          <a:xfrm>
            <a:off x="3362325" y="3281363"/>
            <a:ext cx="1362075" cy="9303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7" name="Rectangle 26"/>
          <p:cNvSpPr/>
          <p:nvPr/>
        </p:nvSpPr>
        <p:spPr>
          <a:xfrm rot="2155778">
            <a:off x="3383164" y="3418512"/>
            <a:ext cx="1372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current state</a:t>
            </a:r>
            <a:endParaRPr lang="en-US" sz="1600" dirty="0"/>
          </a:p>
        </p:txBody>
      </p:sp>
      <p:pic>
        <p:nvPicPr>
          <p:cNvPr id="21" name="Picture 8" descr="http://fc06.deviantart.net/fs71/i/2010/141/4/3/Gumball_machine_by_marcus91Swe.jpg"/>
          <p:cNvPicPr>
            <a:picLocks noChangeAspect="1" noChangeArrowheads="1"/>
          </p:cNvPicPr>
          <p:nvPr/>
        </p:nvPicPr>
        <p:blipFill>
          <a:blip r:embed="rId5" cstate="print"/>
          <a:srcRect l="22222" r="24074"/>
          <a:stretch>
            <a:fillRect/>
          </a:stretch>
        </p:blipFill>
        <p:spPr bwMode="auto">
          <a:xfrm>
            <a:off x="6400800" y="4929832"/>
            <a:ext cx="947325" cy="990600"/>
          </a:xfrm>
          <a:prstGeom prst="roundRect">
            <a:avLst>
              <a:gd name="adj" fmla="val 4948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6248400" y="5802868"/>
            <a:ext cx="1219200" cy="369332"/>
          </a:xfrm>
          <a:prstGeom prst="rect">
            <a:avLst/>
          </a:prstGeom>
          <a:noFill/>
        </p:spPr>
        <p:txBody>
          <a:bodyPr wrap="square" rtlCol="0">
            <a:prstTxWarp prst="textDeflateTop">
              <a:avLst/>
            </a:prstTxWarp>
            <a:spAutoFit/>
          </a:bodyPr>
          <a:lstStyle/>
          <a:p>
            <a:r>
              <a:rPr lang="en-US" dirty="0" smtClean="0"/>
              <a:t>Sold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73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https://encrypted-tbn1.gstatic.com/images?q=tbn:ANd9GcRLXxlQ0LfCm_vJ2JaIknJ7iwpCyxUC8ZqqjNNzXNYLDDbAIoZQ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2784564"/>
            <a:ext cx="1000125" cy="1000125"/>
          </a:xfrm>
          <a:prstGeom prst="roundRect">
            <a:avLst>
              <a:gd name="adj" fmla="val 4903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Gumball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1473111"/>
            <a:ext cx="1447800" cy="369332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/>
            </a:prstTxWarp>
            <a:spAutoFit/>
          </a:bodyPr>
          <a:lstStyle/>
          <a:p>
            <a:r>
              <a:rPr lang="en-US" dirty="0" smtClean="0"/>
              <a:t>No Quarter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2438400"/>
            <a:ext cx="1447800" cy="369332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/>
            </a:prstTxWarp>
            <a:spAutoFit/>
          </a:bodyPr>
          <a:lstStyle/>
          <a:p>
            <a:r>
              <a:rPr lang="en-US" dirty="0" smtClean="0"/>
              <a:t>Has Quarter</a:t>
            </a:r>
            <a:endParaRPr lang="en-US" dirty="0"/>
          </a:p>
        </p:txBody>
      </p:sp>
      <p:pic>
        <p:nvPicPr>
          <p:cNvPr id="5124" name="Picture 4" descr="https://encrypted-tbn1.gstatic.com/images?q=tbn:ANd9GcSmIyfL5snX_C-f4wGm9dkntZkjo0beySSEbcNw8LMITGeP_cYadw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1" y="3394164"/>
            <a:ext cx="533399" cy="533400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6" descr="https://encrypted-tbn1.gstatic.com/images?q=tbn:ANd9GcRLXxlQ0LfCm_vJ2JaIknJ7iwpCyxUC8ZqqjNNzXNYLDDbAIoZQ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819275"/>
            <a:ext cx="1000125" cy="1000125"/>
          </a:xfrm>
          <a:prstGeom prst="roundRect">
            <a:avLst>
              <a:gd name="adj" fmla="val 4903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128" name="Picture 8" descr="http://fc06.deviantart.net/fs71/i/2010/141/4/3/Gumball_machine_by_marcus91Swe.jpg"/>
          <p:cNvPicPr>
            <a:picLocks noChangeAspect="1" noChangeArrowheads="1"/>
          </p:cNvPicPr>
          <p:nvPr/>
        </p:nvPicPr>
        <p:blipFill>
          <a:blip r:embed="rId4" cstate="print"/>
          <a:srcRect l="22222" r="24074"/>
          <a:stretch>
            <a:fillRect/>
          </a:stretch>
        </p:blipFill>
        <p:spPr bwMode="auto">
          <a:xfrm>
            <a:off x="6400800" y="4929832"/>
            <a:ext cx="947325" cy="990600"/>
          </a:xfrm>
          <a:prstGeom prst="roundRect">
            <a:avLst>
              <a:gd name="adj" fmla="val 4948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6248400" y="5802868"/>
            <a:ext cx="1219200" cy="369332"/>
          </a:xfrm>
          <a:prstGeom prst="rect">
            <a:avLst/>
          </a:prstGeom>
          <a:noFill/>
        </p:spPr>
        <p:txBody>
          <a:bodyPr wrap="square" rtlCol="0">
            <a:prstTxWarp prst="textDeflateTop">
              <a:avLst/>
            </a:prstTxWarp>
            <a:spAutoFit/>
          </a:bodyPr>
          <a:lstStyle/>
          <a:p>
            <a:r>
              <a:rPr lang="en-US" dirty="0" smtClean="0"/>
              <a:t>Sold Out</a:t>
            </a:r>
            <a:endParaRPr lang="en-US" dirty="0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7059" t="3517" r="8226"/>
          <a:stretch>
            <a:fillRect/>
          </a:stretch>
        </p:blipFill>
        <p:spPr bwMode="auto">
          <a:xfrm>
            <a:off x="4724400" y="3733800"/>
            <a:ext cx="914400" cy="95576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3" name="TextBox 22"/>
          <p:cNvSpPr txBox="1"/>
          <p:nvPr/>
        </p:nvSpPr>
        <p:spPr>
          <a:xfrm>
            <a:off x="3505200" y="4594254"/>
            <a:ext cx="1828800" cy="369332"/>
          </a:xfrm>
          <a:prstGeom prst="rect">
            <a:avLst/>
          </a:prstGeom>
          <a:noFill/>
        </p:spPr>
        <p:txBody>
          <a:bodyPr wrap="square" rtlCol="0">
            <a:prstTxWarp prst="textDeflateTop">
              <a:avLst/>
            </a:prstTxWarp>
            <a:spAutoFit/>
          </a:bodyPr>
          <a:lstStyle/>
          <a:p>
            <a:r>
              <a:rPr lang="en-US" dirty="0" smtClean="0"/>
              <a:t>Gumball Sold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5131" idx="3"/>
            <a:endCxn id="5128" idx="1"/>
          </p:cNvCxnSpPr>
          <p:nvPr/>
        </p:nvCxnSpPr>
        <p:spPr bwMode="auto">
          <a:xfrm>
            <a:off x="5638800" y="4211682"/>
            <a:ext cx="762000" cy="12134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6" name="Straight Arrow Connector 15"/>
          <p:cNvCxnSpPr>
            <a:stCxn id="5131" idx="1"/>
            <a:endCxn id="12" idx="1"/>
          </p:cNvCxnSpPr>
          <p:nvPr/>
        </p:nvCxnSpPr>
        <p:spPr bwMode="auto">
          <a:xfrm rot="10800000" flipH="1">
            <a:off x="4724400" y="2319338"/>
            <a:ext cx="457200" cy="1892344"/>
          </a:xfrm>
          <a:prstGeom prst="curvedConnector3">
            <a:avLst>
              <a:gd name="adj1" fmla="val -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962807" y="4317598"/>
            <a:ext cx="1018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[sold out]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2973177" y="2686060"/>
            <a:ext cx="1645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[more gumballs]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4773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Gumball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912505" y="1564957"/>
            <a:ext cx="5626987" cy="4132421"/>
            <a:chOff x="1912505" y="1564957"/>
            <a:chExt cx="5626987" cy="413242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731905" y="1564957"/>
              <a:ext cx="1143000" cy="8382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No Quarter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4731905" y="3127057"/>
              <a:ext cx="1143000" cy="8382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Has Quarter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4731905" y="4727257"/>
              <a:ext cx="1143000" cy="8382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Gumball Sold</a:t>
              </a:r>
              <a:b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Exit: Dispense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1912505" y="4727257"/>
              <a:ext cx="1143000" cy="8382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Sold Out</a:t>
              </a:r>
            </a:p>
          </p:txBody>
        </p:sp>
        <p:cxnSp>
          <p:nvCxnSpPr>
            <p:cNvPr id="27" name="Straight Arrow Connector 26"/>
            <p:cNvCxnSpPr>
              <a:stCxn id="18" idx="2"/>
              <a:endCxn id="19" idx="0"/>
            </p:cNvCxnSpPr>
            <p:nvPr/>
          </p:nvCxnSpPr>
          <p:spPr bwMode="auto">
            <a:xfrm>
              <a:off x="5303405" y="2403157"/>
              <a:ext cx="0" cy="7239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Rectangle 27"/>
            <p:cNvSpPr/>
            <p:nvPr/>
          </p:nvSpPr>
          <p:spPr>
            <a:xfrm>
              <a:off x="3659634" y="2593657"/>
              <a:ext cx="16818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smtClean="0"/>
                <a:t>Quarter Inserted</a:t>
              </a:r>
              <a:endParaRPr lang="en-US" sz="1600" dirty="0"/>
            </a:p>
          </p:txBody>
        </p:sp>
        <p:cxnSp>
          <p:nvCxnSpPr>
            <p:cNvPr id="30" name="Straight Arrow Connector 29"/>
            <p:cNvCxnSpPr>
              <a:endCxn id="18" idx="1"/>
            </p:cNvCxnSpPr>
            <p:nvPr/>
          </p:nvCxnSpPr>
          <p:spPr bwMode="auto">
            <a:xfrm>
              <a:off x="4274705" y="1984057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19" idx="2"/>
              <a:endCxn id="20" idx="0"/>
            </p:cNvCxnSpPr>
            <p:nvPr/>
          </p:nvCxnSpPr>
          <p:spPr bwMode="auto">
            <a:xfrm>
              <a:off x="5303405" y="3965257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3893705" y="4155757"/>
              <a:ext cx="14268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smtClean="0"/>
                <a:t>Crank Turned</a:t>
              </a:r>
              <a:endParaRPr lang="en-US" sz="1600" dirty="0"/>
            </a:p>
          </p:txBody>
        </p:sp>
        <p:cxnSp>
          <p:nvCxnSpPr>
            <p:cNvPr id="40" name="Straight Arrow Connector 39"/>
            <p:cNvCxnSpPr>
              <a:stCxn id="20" idx="1"/>
              <a:endCxn id="22" idx="3"/>
            </p:cNvCxnSpPr>
            <p:nvPr/>
          </p:nvCxnSpPr>
          <p:spPr bwMode="auto">
            <a:xfrm flipH="1">
              <a:off x="3055505" y="514635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20" idx="3"/>
              <a:endCxn id="18" idx="3"/>
            </p:cNvCxnSpPr>
            <p:nvPr/>
          </p:nvCxnSpPr>
          <p:spPr bwMode="auto">
            <a:xfrm flipV="1">
              <a:off x="5874905" y="1984057"/>
              <a:ext cx="12700" cy="3162300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>
            <a:xfrm>
              <a:off x="6112627" y="2250757"/>
              <a:ext cx="14268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Crank Turned</a:t>
              </a:r>
              <a:br>
                <a:rPr lang="en-US" sz="1600" dirty="0" smtClean="0"/>
              </a:br>
              <a:r>
                <a:rPr lang="en-US" sz="1600" dirty="0" smtClean="0"/>
                <a:t>[not empty]</a:t>
              </a:r>
              <a:endParaRPr lang="en-US" sz="16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07910" y="5112603"/>
              <a:ext cx="14268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Crank Turned</a:t>
              </a:r>
              <a:br>
                <a:rPr lang="en-US" sz="1600" dirty="0" smtClean="0"/>
              </a:br>
              <a:r>
                <a:rPr lang="en-US" sz="1600" dirty="0" smtClean="0"/>
                <a:t>[empty]</a:t>
              </a:r>
              <a:endParaRPr lang="en-US" sz="1600" dirty="0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4731905" y="5350184"/>
              <a:ext cx="1143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44773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State-Dependent Dynamic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93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 and Statecharts</a:t>
            </a:r>
          </a:p>
          <a:p>
            <a:r>
              <a:rPr lang="en-US" dirty="0" smtClean="0"/>
              <a:t>Hierarchical Statecharts</a:t>
            </a:r>
          </a:p>
          <a:p>
            <a:r>
              <a:rPr lang="en-US" smtClean="0"/>
              <a:t>Statecharts </a:t>
            </a:r>
            <a:r>
              <a:rPr lang="en-US" dirty="0" smtClean="0"/>
              <a:t>from a Use Case</a:t>
            </a:r>
          </a:p>
          <a:p>
            <a:r>
              <a:rPr lang="en-US" dirty="0" smtClean="0"/>
              <a:t>State-Dependent Dynamic Modeling</a:t>
            </a:r>
          </a:p>
          <a:p>
            <a:r>
              <a:rPr lang="en-US" dirty="0" smtClean="0"/>
              <a:t>The State 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0"/>
            <a:ext cx="8224838" cy="3124200"/>
          </a:xfrm>
        </p:spPr>
        <p:txBody>
          <a:bodyPr/>
          <a:lstStyle/>
          <a:p>
            <a:r>
              <a:rPr lang="en-US" dirty="0" smtClean="0"/>
              <a:t>Allows objects to alter their behavior</a:t>
            </a:r>
          </a:p>
          <a:p>
            <a:pPr lvl="1"/>
            <a:r>
              <a:rPr lang="en-US" dirty="0" smtClean="0"/>
              <a:t>Events/requests change the active State object</a:t>
            </a:r>
          </a:p>
          <a:p>
            <a:pPr lvl="1"/>
            <a:r>
              <a:rPr lang="en-US" dirty="0" smtClean="0"/>
              <a:t>Different State objects have unique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438400"/>
            <a:ext cx="1676400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request()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25146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i="1" dirty="0" smtClean="0"/>
              <a:t>event()</a:t>
            </a:r>
          </a:p>
        </p:txBody>
      </p:sp>
      <p:cxnSp>
        <p:nvCxnSpPr>
          <p:cNvPr id="8" name="Straight Arrow Connector 7"/>
          <p:cNvCxnSpPr>
            <a:stCxn id="5" idx="3"/>
            <a:endCxn id="11" idx="1"/>
          </p:cNvCxnSpPr>
          <p:nvPr/>
        </p:nvCxnSpPr>
        <p:spPr bwMode="auto">
          <a:xfrm>
            <a:off x="2514600" y="2247900"/>
            <a:ext cx="1676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2590800" y="1947446"/>
            <a:ext cx="947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has a ►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921374" y="190500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" name="TextBox 14"/>
          <p:cNvSpPr txBox="1"/>
          <p:nvPr/>
        </p:nvSpPr>
        <p:spPr>
          <a:xfrm>
            <a:off x="4191000" y="1981200"/>
            <a:ext cx="16764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dirty="0" smtClean="0"/>
              <a:t>«interface»</a:t>
            </a:r>
            <a:br>
              <a:rPr lang="en-US" sz="1600" dirty="0" smtClean="0"/>
            </a:br>
            <a:r>
              <a:rPr lang="en-US" b="1" i="1" dirty="0" smtClean="0"/>
              <a:t>State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0763104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438400"/>
            <a:ext cx="1676400" cy="60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request()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514600"/>
            <a:ext cx="1676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i="1" dirty="0" smtClean="0"/>
              <a:t>event()</a:t>
            </a:r>
          </a:p>
        </p:txBody>
      </p:sp>
      <p:cxnSp>
        <p:nvCxnSpPr>
          <p:cNvPr id="10" name="Straight Arrow Connector 9"/>
          <p:cNvCxnSpPr>
            <a:stCxn id="6" idx="3"/>
            <a:endCxn id="27" idx="1"/>
          </p:cNvCxnSpPr>
          <p:nvPr/>
        </p:nvCxnSpPr>
        <p:spPr bwMode="auto">
          <a:xfrm>
            <a:off x="2514600" y="2247900"/>
            <a:ext cx="1676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590800" y="1947446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is in ►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921374" y="190500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" name="Isosceles Triangle 17"/>
          <p:cNvSpPr/>
          <p:nvPr/>
        </p:nvSpPr>
        <p:spPr bwMode="auto">
          <a:xfrm>
            <a:off x="4876800" y="2895600"/>
            <a:ext cx="339135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8" idx="3"/>
            <a:endCxn id="35" idx="0"/>
          </p:cNvCxnSpPr>
          <p:nvPr/>
        </p:nvCxnSpPr>
        <p:spPr bwMode="auto">
          <a:xfrm rot="5400000">
            <a:off x="4332934" y="2867966"/>
            <a:ext cx="457200" cy="9696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14"/>
          <p:cNvSpPr txBox="1"/>
          <p:nvPr/>
        </p:nvSpPr>
        <p:spPr>
          <a:xfrm>
            <a:off x="4191000" y="1981200"/>
            <a:ext cx="16764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dirty="0" smtClean="0"/>
              <a:t>«interface»</a:t>
            </a:r>
            <a:br>
              <a:rPr lang="en-US" sz="1600" dirty="0" smtClean="0"/>
            </a:br>
            <a:r>
              <a:rPr lang="en-US" b="1" i="1" dirty="0" smtClean="0"/>
              <a:t>State</a:t>
            </a:r>
            <a:endParaRPr lang="en-US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3124200" y="3962400"/>
            <a:ext cx="1905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event() { … }</a:t>
            </a:r>
          </a:p>
        </p:txBody>
      </p:sp>
      <p:sp>
        <p:nvSpPr>
          <p:cNvPr id="35" name="TextBox 14"/>
          <p:cNvSpPr txBox="1"/>
          <p:nvPr/>
        </p:nvSpPr>
        <p:spPr>
          <a:xfrm>
            <a:off x="3124200" y="3581400"/>
            <a:ext cx="1905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b="1" i="1" dirty="0" err="1" smtClean="0"/>
              <a:t>ConcreteStateA</a:t>
            </a:r>
            <a:endParaRPr lang="en-US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3962400"/>
            <a:ext cx="1905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smtClean="0"/>
              <a:t>event() { … }</a:t>
            </a:r>
          </a:p>
        </p:txBody>
      </p:sp>
      <p:sp>
        <p:nvSpPr>
          <p:cNvPr id="37" name="TextBox 14"/>
          <p:cNvSpPr txBox="1"/>
          <p:nvPr/>
        </p:nvSpPr>
        <p:spPr>
          <a:xfrm>
            <a:off x="5105400" y="3581400"/>
            <a:ext cx="1905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b="1" i="1" dirty="0" err="1" smtClean="0"/>
              <a:t>ConcreteStateB</a:t>
            </a:r>
            <a:endParaRPr lang="en-US" b="1" i="1" dirty="0"/>
          </a:p>
        </p:txBody>
      </p:sp>
      <p:cxnSp>
        <p:nvCxnSpPr>
          <p:cNvPr id="41" name="Straight Connector 18"/>
          <p:cNvCxnSpPr>
            <a:stCxn id="18" idx="3"/>
            <a:endCxn id="37" idx="0"/>
          </p:cNvCxnSpPr>
          <p:nvPr/>
        </p:nvCxnSpPr>
        <p:spPr bwMode="auto">
          <a:xfrm rot="16200000" flipH="1">
            <a:off x="5323534" y="2847034"/>
            <a:ext cx="457200" cy="10115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52396" y="4419600"/>
            <a:ext cx="2209804" cy="990600"/>
            <a:chOff x="6858000" y="1371600"/>
            <a:chExt cx="1752608" cy="1143000"/>
          </a:xfrm>
        </p:grpSpPr>
        <p:sp>
          <p:nvSpPr>
            <p:cNvPr id="50" name="Snip Single Corner Rectangle 49"/>
            <p:cNvSpPr/>
            <p:nvPr/>
          </p:nvSpPr>
          <p:spPr bwMode="auto">
            <a:xfrm>
              <a:off x="6858000" y="1371600"/>
              <a:ext cx="1752600" cy="1143000"/>
            </a:xfrm>
            <a:prstGeom prst="snip1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Whenever the request() is made on the Context,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it is delegated to the state to handle.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Right Triangle 50"/>
            <p:cNvSpPr>
              <a:spLocks/>
            </p:cNvSpPr>
            <p:nvPr/>
          </p:nvSpPr>
          <p:spPr bwMode="auto">
            <a:xfrm>
              <a:off x="8470399" y="1376058"/>
              <a:ext cx="140209" cy="190954"/>
            </a:xfrm>
            <a:prstGeom prst="rt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2" name="Straight Connector 51"/>
          <p:cNvCxnSpPr>
            <a:stCxn id="50" idx="3"/>
            <a:endCxn id="53" idx="2"/>
          </p:cNvCxnSpPr>
          <p:nvPr/>
        </p:nvCxnSpPr>
        <p:spPr bwMode="auto">
          <a:xfrm flipV="1">
            <a:off x="1257293" y="3886200"/>
            <a:ext cx="419107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838200" y="35814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600" dirty="0" err="1" smtClean="0"/>
              <a:t>state.event</a:t>
            </a:r>
            <a:r>
              <a:rPr lang="en-US" sz="1600" dirty="0" smtClean="0"/>
              <a:t>()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1295400" y="2819400"/>
            <a:ext cx="0" cy="762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18"/>
          <p:cNvCxnSpPr>
            <a:stCxn id="18" idx="3"/>
            <a:endCxn id="66" idx="0"/>
          </p:cNvCxnSpPr>
          <p:nvPr/>
        </p:nvCxnSpPr>
        <p:spPr bwMode="auto">
          <a:xfrm rot="16200000" flipH="1">
            <a:off x="6161734" y="2008834"/>
            <a:ext cx="457200" cy="26879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7391400" y="3581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…</a:t>
            </a:r>
            <a:endParaRPr lang="en-US" sz="2800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4876800" y="4876800"/>
            <a:ext cx="3733800" cy="1295400"/>
            <a:chOff x="6858000" y="1371600"/>
            <a:chExt cx="1752608" cy="1143000"/>
          </a:xfrm>
        </p:grpSpPr>
        <p:sp>
          <p:nvSpPr>
            <p:cNvPr id="69" name="Snip Single Corner Rectangle 68"/>
            <p:cNvSpPr/>
            <p:nvPr/>
          </p:nvSpPr>
          <p:spPr bwMode="auto">
            <a:xfrm>
              <a:off x="6858000" y="1371600"/>
              <a:ext cx="1752600" cy="1143000"/>
            </a:xfrm>
            <a:prstGeom prst="snip1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Concrete States handle request from the Context.  Each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ConcreteState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provides its own implementation for a request.  In this way, when the context changes state, its behavior will change as well.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Right Triangle 69"/>
            <p:cNvSpPr>
              <a:spLocks/>
            </p:cNvSpPr>
            <p:nvPr/>
          </p:nvSpPr>
          <p:spPr bwMode="auto">
            <a:xfrm>
              <a:off x="8507598" y="1376058"/>
              <a:ext cx="103010" cy="190954"/>
            </a:xfrm>
            <a:prstGeom prst="rt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1" name="Straight Connector 70"/>
          <p:cNvCxnSpPr>
            <a:stCxn id="69" idx="3"/>
            <a:endCxn id="36" idx="2"/>
          </p:cNvCxnSpPr>
          <p:nvPr/>
        </p:nvCxnSpPr>
        <p:spPr bwMode="auto">
          <a:xfrm flipH="1" flipV="1">
            <a:off x="6057900" y="4343400"/>
            <a:ext cx="685792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69" idx="3"/>
            <a:endCxn id="34" idx="2"/>
          </p:cNvCxnSpPr>
          <p:nvPr/>
        </p:nvCxnSpPr>
        <p:spPr bwMode="auto">
          <a:xfrm flipH="1" flipV="1">
            <a:off x="4076700" y="4343400"/>
            <a:ext cx="2666992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9" name="Group 78"/>
          <p:cNvGrpSpPr/>
          <p:nvPr/>
        </p:nvGrpSpPr>
        <p:grpSpPr>
          <a:xfrm>
            <a:off x="6172200" y="1371600"/>
            <a:ext cx="2743200" cy="1295400"/>
            <a:chOff x="6858000" y="1371600"/>
            <a:chExt cx="1752608" cy="1143000"/>
          </a:xfrm>
        </p:grpSpPr>
        <p:sp>
          <p:nvSpPr>
            <p:cNvPr id="80" name="Snip Single Corner Rectangle 79"/>
            <p:cNvSpPr/>
            <p:nvPr/>
          </p:nvSpPr>
          <p:spPr bwMode="auto">
            <a:xfrm>
              <a:off x="6858000" y="1371600"/>
              <a:ext cx="1752600" cy="1143000"/>
            </a:xfrm>
            <a:prstGeom prst="snip1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The State interface defines a common interface for all concrete states; the states all implement the same interface so they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are interchangeable.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Right Triangle 80"/>
            <p:cNvSpPr>
              <a:spLocks/>
            </p:cNvSpPr>
            <p:nvPr/>
          </p:nvSpPr>
          <p:spPr bwMode="auto">
            <a:xfrm>
              <a:off x="8470399" y="1376058"/>
              <a:ext cx="140209" cy="190954"/>
            </a:xfrm>
            <a:prstGeom prst="rt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82" name="Straight Connector 81"/>
          <p:cNvCxnSpPr>
            <a:stCxn id="80" idx="2"/>
            <a:endCxn id="27" idx="3"/>
          </p:cNvCxnSpPr>
          <p:nvPr/>
        </p:nvCxnSpPr>
        <p:spPr bwMode="auto">
          <a:xfrm flipH="1">
            <a:off x="5867400" y="2019300"/>
            <a:ext cx="304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452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Gumball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408305" y="1793557"/>
            <a:ext cx="1143000" cy="838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Quarter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6408305" y="3355657"/>
            <a:ext cx="1143000" cy="838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Has Quarter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6408305" y="4955857"/>
            <a:ext cx="1143000" cy="838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Gumball Sold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3588905" y="4955857"/>
            <a:ext cx="1143000" cy="838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Sold Out</a:t>
            </a:r>
          </a:p>
        </p:txBody>
      </p:sp>
      <p:cxnSp>
        <p:nvCxnSpPr>
          <p:cNvPr id="27" name="Straight Arrow Connector 26"/>
          <p:cNvCxnSpPr>
            <a:stCxn id="18" idx="2"/>
            <a:endCxn id="19" idx="0"/>
          </p:cNvCxnSpPr>
          <p:nvPr/>
        </p:nvCxnSpPr>
        <p:spPr bwMode="auto">
          <a:xfrm>
            <a:off x="6979805" y="2631757"/>
            <a:ext cx="0" cy="7239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5336034" y="2822257"/>
            <a:ext cx="1681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Quarter Inserted</a:t>
            </a:r>
            <a:endParaRPr lang="en-US" sz="1600" dirty="0"/>
          </a:p>
        </p:txBody>
      </p:sp>
      <p:cxnSp>
        <p:nvCxnSpPr>
          <p:cNvPr id="30" name="Straight Arrow Connector 29"/>
          <p:cNvCxnSpPr>
            <a:endCxn id="18" idx="1"/>
          </p:cNvCxnSpPr>
          <p:nvPr/>
        </p:nvCxnSpPr>
        <p:spPr bwMode="auto">
          <a:xfrm>
            <a:off x="5951105" y="2212657"/>
            <a:ext cx="4572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arrow"/>
          </a:ln>
          <a:effectLst/>
        </p:spPr>
      </p:cxnSp>
      <p:cxnSp>
        <p:nvCxnSpPr>
          <p:cNvPr id="36" name="Straight Arrow Connector 35"/>
          <p:cNvCxnSpPr>
            <a:stCxn id="19" idx="2"/>
            <a:endCxn id="20" idx="0"/>
          </p:cNvCxnSpPr>
          <p:nvPr/>
        </p:nvCxnSpPr>
        <p:spPr bwMode="auto">
          <a:xfrm>
            <a:off x="6979805" y="4193857"/>
            <a:ext cx="0" cy="762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5570105" y="4384357"/>
            <a:ext cx="142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Crank Turned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20" idx="1"/>
            <a:endCxn id="22" idx="3"/>
          </p:cNvCxnSpPr>
          <p:nvPr/>
        </p:nvCxnSpPr>
        <p:spPr bwMode="auto">
          <a:xfrm flipH="1">
            <a:off x="4731905" y="5374957"/>
            <a:ext cx="16764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20" idx="3"/>
            <a:endCxn id="18" idx="3"/>
          </p:cNvCxnSpPr>
          <p:nvPr/>
        </p:nvCxnSpPr>
        <p:spPr bwMode="auto">
          <a:xfrm flipV="1">
            <a:off x="7551305" y="2212657"/>
            <a:ext cx="12700" cy="316230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7789027" y="2479357"/>
            <a:ext cx="12025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Gumball</a:t>
            </a:r>
            <a:br>
              <a:rPr lang="en-US" sz="1600" dirty="0" smtClean="0"/>
            </a:br>
            <a:r>
              <a:rPr lang="en-US" sz="1600" dirty="0" smtClean="0"/>
              <a:t>Dispensed</a:t>
            </a:r>
            <a:br>
              <a:rPr lang="en-US" sz="1600" dirty="0" smtClean="0"/>
            </a:br>
            <a:r>
              <a:rPr lang="en-US" sz="1600" dirty="0" smtClean="0"/>
              <a:t>[not empty]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5022102" y="5341203"/>
            <a:ext cx="11512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Gumball</a:t>
            </a:r>
            <a:br>
              <a:rPr lang="en-US" sz="1600" dirty="0" smtClean="0"/>
            </a:br>
            <a:r>
              <a:rPr lang="en-US" sz="1600" dirty="0" smtClean="0"/>
              <a:t>Dispensed</a:t>
            </a:r>
            <a:br>
              <a:rPr lang="en-US" sz="1600" dirty="0" smtClean="0"/>
            </a:br>
            <a:r>
              <a:rPr lang="en-US" sz="1600" dirty="0" smtClean="0"/>
              <a:t>[empty]</a:t>
            </a:r>
            <a:endParaRPr lang="en-US" sz="16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2057400" y="1295400"/>
            <a:ext cx="1676400" cy="1600200"/>
            <a:chOff x="2057400" y="1295400"/>
            <a:chExt cx="1676400" cy="1600200"/>
          </a:xfrm>
        </p:grpSpPr>
        <p:sp>
          <p:nvSpPr>
            <p:cNvPr id="52" name="TextBox 51"/>
            <p:cNvSpPr txBox="1"/>
            <p:nvPr/>
          </p:nvSpPr>
          <p:spPr>
            <a:xfrm>
              <a:off x="2057400" y="1828800"/>
              <a:ext cx="1676400" cy="1066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sz="1600" i="1" dirty="0" err="1" smtClean="0"/>
                <a:t>insertQuarter</a:t>
              </a:r>
              <a:r>
                <a:rPr lang="en-US" sz="1600" i="1" dirty="0" smtClean="0"/>
                <a:t>()</a:t>
              </a:r>
            </a:p>
            <a:p>
              <a:r>
                <a:rPr lang="en-US" sz="1600" i="1" dirty="0" err="1" smtClean="0"/>
                <a:t>ejectQuarter</a:t>
              </a:r>
              <a:r>
                <a:rPr lang="en-US" sz="1600" i="1" dirty="0" smtClean="0"/>
                <a:t>()</a:t>
              </a:r>
            </a:p>
            <a:p>
              <a:r>
                <a:rPr lang="en-US" sz="1600" i="1" dirty="0" err="1" smtClean="0"/>
                <a:t>turnCrank</a:t>
              </a:r>
              <a:r>
                <a:rPr lang="en-US" sz="1600" i="1" dirty="0" smtClean="0"/>
                <a:t>()</a:t>
              </a:r>
            </a:p>
            <a:p>
              <a:r>
                <a:rPr lang="en-US" sz="1600" i="1" dirty="0" smtClean="0"/>
                <a:t>dispense()</a:t>
              </a:r>
            </a:p>
          </p:txBody>
        </p:sp>
        <p:sp>
          <p:nvSpPr>
            <p:cNvPr id="53" name="TextBox 14"/>
            <p:cNvSpPr txBox="1"/>
            <p:nvPr/>
          </p:nvSpPr>
          <p:spPr>
            <a:xfrm>
              <a:off x="2057400" y="1295400"/>
              <a:ext cx="16764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/>
                <a:t>«interface»</a:t>
              </a:r>
              <a:br>
                <a:rPr lang="en-US" sz="1600" dirty="0" smtClean="0"/>
              </a:br>
              <a:r>
                <a:rPr lang="en-US" b="1" i="1" dirty="0" smtClean="0"/>
                <a:t>State</a:t>
              </a:r>
              <a:endParaRPr lang="en-US" b="1" i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28600" y="1828800"/>
            <a:ext cx="4953000" cy="2667000"/>
            <a:chOff x="228600" y="1828800"/>
            <a:chExt cx="4953000" cy="2667000"/>
          </a:xfrm>
        </p:grpSpPr>
        <p:sp>
          <p:nvSpPr>
            <p:cNvPr id="54" name="Isosceles Triangle 53"/>
            <p:cNvSpPr/>
            <p:nvPr/>
          </p:nvSpPr>
          <p:spPr bwMode="auto">
            <a:xfrm>
              <a:off x="2705100" y="2895600"/>
              <a:ext cx="339135" cy="228600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5" name="Straight Connector 18"/>
            <p:cNvCxnSpPr>
              <a:stCxn id="54" idx="3"/>
              <a:endCxn id="56" idx="0"/>
            </p:cNvCxnSpPr>
            <p:nvPr/>
          </p:nvCxnSpPr>
          <p:spPr bwMode="auto">
            <a:xfrm rot="5400000">
              <a:off x="1799284" y="2353616"/>
              <a:ext cx="304800" cy="184596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14"/>
            <p:cNvSpPr txBox="1"/>
            <p:nvPr/>
          </p:nvSpPr>
          <p:spPr>
            <a:xfrm>
              <a:off x="228600" y="3429000"/>
              <a:ext cx="1600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b="1" dirty="0" err="1" smtClean="0"/>
                <a:t>NoQuarter</a:t>
              </a:r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8600" y="3657600"/>
              <a:ext cx="16002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sz="1200" dirty="0" err="1" smtClean="0"/>
                <a:t>insertQuarter</a:t>
              </a:r>
              <a:r>
                <a:rPr lang="en-US" sz="1200" dirty="0" smtClean="0"/>
                <a:t>() { … }</a:t>
              </a:r>
            </a:p>
            <a:p>
              <a:r>
                <a:rPr lang="en-US" sz="1200" dirty="0" err="1" smtClean="0"/>
                <a:t>ejectQuarter</a:t>
              </a:r>
              <a:r>
                <a:rPr lang="en-US" sz="1200" dirty="0" smtClean="0"/>
                <a:t>() { … }</a:t>
              </a:r>
            </a:p>
            <a:p>
              <a:r>
                <a:rPr lang="en-US" sz="1200" dirty="0" err="1" smtClean="0"/>
                <a:t>turnCrank</a:t>
              </a:r>
              <a:r>
                <a:rPr lang="en-US" sz="1200" dirty="0" smtClean="0"/>
                <a:t>() { … }</a:t>
              </a:r>
            </a:p>
            <a:p>
              <a:r>
                <a:rPr lang="en-US" sz="1200" dirty="0" smtClean="0"/>
                <a:t>dispense() { … }</a:t>
              </a:r>
            </a:p>
          </p:txBody>
        </p:sp>
        <p:sp>
          <p:nvSpPr>
            <p:cNvPr id="70" name="TextBox 14"/>
            <p:cNvSpPr txBox="1"/>
            <p:nvPr/>
          </p:nvSpPr>
          <p:spPr>
            <a:xfrm>
              <a:off x="1905000" y="3429000"/>
              <a:ext cx="1600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b="1" dirty="0" err="1" smtClean="0"/>
                <a:t>HasQuarter</a:t>
              </a:r>
              <a:endParaRPr lang="en-US" sz="16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05000" y="3657600"/>
              <a:ext cx="16002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sz="1200" dirty="0" err="1" smtClean="0"/>
                <a:t>insertQuarter</a:t>
              </a:r>
              <a:r>
                <a:rPr lang="en-US" sz="1200" dirty="0" smtClean="0"/>
                <a:t>() { … }</a:t>
              </a:r>
            </a:p>
            <a:p>
              <a:r>
                <a:rPr lang="en-US" sz="1200" dirty="0" err="1" smtClean="0"/>
                <a:t>ejectQuarter</a:t>
              </a:r>
              <a:r>
                <a:rPr lang="en-US" sz="1200" dirty="0" smtClean="0"/>
                <a:t>() { … }</a:t>
              </a:r>
            </a:p>
            <a:p>
              <a:r>
                <a:rPr lang="en-US" sz="1200" dirty="0" err="1" smtClean="0"/>
                <a:t>turnCrank</a:t>
              </a:r>
              <a:r>
                <a:rPr lang="en-US" sz="1200" dirty="0" smtClean="0"/>
                <a:t>() { … }</a:t>
              </a:r>
            </a:p>
            <a:p>
              <a:r>
                <a:rPr lang="en-US" sz="1200" dirty="0" smtClean="0"/>
                <a:t>dispense() { … }</a:t>
              </a:r>
            </a:p>
          </p:txBody>
        </p:sp>
        <p:sp>
          <p:nvSpPr>
            <p:cNvPr id="72" name="TextBox 14"/>
            <p:cNvSpPr txBox="1"/>
            <p:nvPr/>
          </p:nvSpPr>
          <p:spPr>
            <a:xfrm>
              <a:off x="228600" y="1828800"/>
              <a:ext cx="1600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b="1" dirty="0" smtClean="0"/>
                <a:t>Sold Out</a:t>
              </a:r>
              <a:endParaRPr lang="en-US" sz="16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8600" y="2057400"/>
              <a:ext cx="16002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sz="1200" dirty="0" err="1" smtClean="0"/>
                <a:t>insertQuarter</a:t>
              </a:r>
              <a:r>
                <a:rPr lang="en-US" sz="1200" dirty="0" smtClean="0"/>
                <a:t>() { … }</a:t>
              </a:r>
            </a:p>
            <a:p>
              <a:r>
                <a:rPr lang="en-US" sz="1200" dirty="0" err="1" smtClean="0"/>
                <a:t>ejectQuarter</a:t>
              </a:r>
              <a:r>
                <a:rPr lang="en-US" sz="1200" dirty="0" smtClean="0"/>
                <a:t>() { … }</a:t>
              </a:r>
            </a:p>
            <a:p>
              <a:r>
                <a:rPr lang="en-US" sz="1200" dirty="0" err="1" smtClean="0"/>
                <a:t>turnCrank</a:t>
              </a:r>
              <a:r>
                <a:rPr lang="en-US" sz="1200" dirty="0" smtClean="0"/>
                <a:t>() { … }</a:t>
              </a:r>
            </a:p>
            <a:p>
              <a:r>
                <a:rPr lang="en-US" sz="1200" dirty="0" smtClean="0"/>
                <a:t>dispense() { … }</a:t>
              </a:r>
            </a:p>
          </p:txBody>
        </p:sp>
        <p:sp>
          <p:nvSpPr>
            <p:cNvPr id="74" name="TextBox 14"/>
            <p:cNvSpPr txBox="1"/>
            <p:nvPr/>
          </p:nvSpPr>
          <p:spPr>
            <a:xfrm>
              <a:off x="3581400" y="3429000"/>
              <a:ext cx="1600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b="1" dirty="0" err="1" smtClean="0"/>
                <a:t>GumballSold</a:t>
              </a:r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81400" y="3657600"/>
              <a:ext cx="1600200" cy="838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sz="1200" dirty="0" err="1" smtClean="0"/>
                <a:t>insertQuarter</a:t>
              </a:r>
              <a:r>
                <a:rPr lang="en-US" sz="1200" dirty="0" smtClean="0"/>
                <a:t>() { … }</a:t>
              </a:r>
            </a:p>
            <a:p>
              <a:r>
                <a:rPr lang="en-US" sz="1200" dirty="0" err="1" smtClean="0"/>
                <a:t>ejectQuarter</a:t>
              </a:r>
              <a:r>
                <a:rPr lang="en-US" sz="1200" dirty="0" smtClean="0"/>
                <a:t>() { … }</a:t>
              </a:r>
            </a:p>
            <a:p>
              <a:r>
                <a:rPr lang="en-US" sz="1200" dirty="0" err="1" smtClean="0"/>
                <a:t>turnCrank</a:t>
              </a:r>
              <a:r>
                <a:rPr lang="en-US" sz="1200" dirty="0" smtClean="0"/>
                <a:t>() { … }</a:t>
              </a:r>
            </a:p>
            <a:p>
              <a:r>
                <a:rPr lang="en-US" sz="1200" dirty="0" smtClean="0"/>
                <a:t>dispense() { … }</a:t>
              </a:r>
            </a:p>
          </p:txBody>
        </p:sp>
        <p:cxnSp>
          <p:nvCxnSpPr>
            <p:cNvPr id="76" name="Straight Connector 18"/>
            <p:cNvCxnSpPr>
              <a:stCxn id="54" idx="3"/>
              <a:endCxn id="70" idx="0"/>
            </p:cNvCxnSpPr>
            <p:nvPr/>
          </p:nvCxnSpPr>
          <p:spPr bwMode="auto">
            <a:xfrm rot="5400000">
              <a:off x="2637484" y="3191816"/>
              <a:ext cx="304800" cy="16956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18"/>
            <p:cNvCxnSpPr>
              <a:stCxn id="54" idx="3"/>
              <a:endCxn id="74" idx="0"/>
            </p:cNvCxnSpPr>
            <p:nvPr/>
          </p:nvCxnSpPr>
          <p:spPr bwMode="auto">
            <a:xfrm rot="16200000" flipH="1">
              <a:off x="3475684" y="2523184"/>
              <a:ext cx="304800" cy="15068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18"/>
            <p:cNvCxnSpPr>
              <a:stCxn id="73" idx="2"/>
              <a:endCxn id="56" idx="0"/>
            </p:cNvCxnSpPr>
            <p:nvPr/>
          </p:nvCxnSpPr>
          <p:spPr bwMode="auto">
            <a:xfrm>
              <a:off x="1028700" y="289560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44773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 and Statecharts</a:t>
            </a:r>
            <a:endParaRPr lang="en-US" dirty="0"/>
          </a:p>
          <a:p>
            <a:r>
              <a:rPr lang="en-US" dirty="0"/>
              <a:t>Hierarchical Statecharts</a:t>
            </a:r>
          </a:p>
          <a:p>
            <a:r>
              <a:rPr lang="en-US" dirty="0" smtClean="0"/>
              <a:t>Statecharts </a:t>
            </a:r>
            <a:r>
              <a:rPr lang="en-US" dirty="0"/>
              <a:t>from a Use Case</a:t>
            </a:r>
          </a:p>
          <a:p>
            <a:r>
              <a:rPr lang="en-US" dirty="0"/>
              <a:t>State-Dependent Dynamic Modeling</a:t>
            </a:r>
          </a:p>
          <a:p>
            <a:r>
              <a:rPr lang="en-US" dirty="0"/>
              <a:t>The State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 / Statecharts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Many information and real-time systems are state dependent</a:t>
            </a:r>
          </a:p>
          <a:p>
            <a:pPr lvl="1"/>
            <a:r>
              <a:rPr lang="en-US" sz="2000" dirty="0" smtClean="0"/>
              <a:t>Action depends not only on input event</a:t>
            </a:r>
          </a:p>
          <a:p>
            <a:pPr lvl="1"/>
            <a:r>
              <a:rPr lang="en-US" sz="2000" dirty="0" smtClean="0"/>
              <a:t>Also depends on state of system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Finite State Machine</a:t>
            </a:r>
          </a:p>
          <a:p>
            <a:pPr lvl="1"/>
            <a:r>
              <a:rPr lang="en-US" sz="2000" dirty="0" smtClean="0"/>
              <a:t>Finite number of states</a:t>
            </a:r>
          </a:p>
          <a:p>
            <a:pPr lvl="1"/>
            <a:r>
              <a:rPr lang="en-US" sz="2000" dirty="0" smtClean="0"/>
              <a:t>Only in one state at a time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Statechart</a:t>
            </a:r>
          </a:p>
          <a:p>
            <a:pPr lvl="1"/>
            <a:r>
              <a:rPr lang="en-US" sz="2000" dirty="0" smtClean="0"/>
              <a:t>Graphical representation of finite state machine</a:t>
            </a:r>
          </a:p>
          <a:p>
            <a:pPr lvl="1"/>
            <a:r>
              <a:rPr lang="en-US" sz="2000" dirty="0" smtClean="0"/>
              <a:t>States are rounded boxes</a:t>
            </a:r>
          </a:p>
          <a:p>
            <a:pPr lvl="1"/>
            <a:r>
              <a:rPr lang="en-US" sz="2000" dirty="0" smtClean="0"/>
              <a:t>Transitions are arcs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Statechart relates events and states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 / Statecharts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A recognizable situation</a:t>
            </a:r>
          </a:p>
          <a:p>
            <a:pPr lvl="1"/>
            <a:r>
              <a:rPr lang="en-US" dirty="0" smtClean="0"/>
              <a:t>Exists over an interval of time</a:t>
            </a:r>
          </a:p>
          <a:p>
            <a:pPr lvl="1"/>
            <a:r>
              <a:rPr lang="en-US" dirty="0" smtClean="0"/>
              <a:t>Represents an interval between successive events</a:t>
            </a:r>
          </a:p>
          <a:p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A discrete signal that happens at a point in time</a:t>
            </a:r>
          </a:p>
          <a:p>
            <a:pPr lvl="1"/>
            <a:r>
              <a:rPr lang="en-US" dirty="0" smtClean="0"/>
              <a:t>Also known as a stimulus</a:t>
            </a:r>
          </a:p>
          <a:p>
            <a:pPr lvl="1"/>
            <a:r>
              <a:rPr lang="en-US" dirty="0" smtClean="0"/>
              <a:t>Has no duration</a:t>
            </a:r>
          </a:p>
          <a:p>
            <a:pPr lvl="1"/>
            <a:r>
              <a:rPr lang="en-US" dirty="0" smtClean="0"/>
              <a:t>Causes change of state</a:t>
            </a:r>
          </a:p>
          <a:p>
            <a:pPr lvl="2"/>
            <a:r>
              <a:rPr lang="en-US" dirty="0" smtClean="0"/>
              <a:t>Referred to as state transition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Example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5135880" y="1905000"/>
            <a:ext cx="172212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Idle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>
            <a:off x="5995157" y="1531782"/>
            <a:ext cx="1783" cy="37321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2621280" y="2971800"/>
            <a:ext cx="215265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Waiting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PIN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Straight Arrow Connector 40"/>
          <p:cNvCxnSpPr>
            <a:stCxn id="26" idx="1"/>
            <a:endCxn id="40" idx="0"/>
          </p:cNvCxnSpPr>
          <p:nvPr/>
        </p:nvCxnSpPr>
        <p:spPr bwMode="auto">
          <a:xfrm rot="10800000" flipV="1">
            <a:off x="3697606" y="2171700"/>
            <a:ext cx="1438275" cy="800100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2087880" y="2404646"/>
            <a:ext cx="1428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Card Inserted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621280" y="4114800"/>
            <a:ext cx="215265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>
            <a:stCxn id="40" idx="2"/>
            <a:endCxn id="45" idx="0"/>
          </p:cNvCxnSpPr>
          <p:nvPr/>
        </p:nvCxnSpPr>
        <p:spPr bwMode="auto">
          <a:xfrm>
            <a:off x="3697605" y="3505200"/>
            <a:ext cx="0" cy="6096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2011680" y="3657600"/>
            <a:ext cx="1301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PIN Entered</a:t>
            </a:r>
            <a:endParaRPr lang="en-US" sz="1600" dirty="0"/>
          </a:p>
        </p:txBody>
      </p:sp>
      <p:sp>
        <p:nvSpPr>
          <p:cNvPr id="53" name="Rounded Rectangle 52"/>
          <p:cNvSpPr/>
          <p:nvPr/>
        </p:nvSpPr>
        <p:spPr bwMode="auto">
          <a:xfrm>
            <a:off x="2621280" y="5257800"/>
            <a:ext cx="215265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Waiting for Customer Choice</a:t>
            </a:r>
          </a:p>
        </p:txBody>
      </p:sp>
      <p:cxnSp>
        <p:nvCxnSpPr>
          <p:cNvPr id="54" name="Straight Arrow Connector 53"/>
          <p:cNvCxnSpPr>
            <a:stCxn id="45" idx="2"/>
            <a:endCxn id="53" idx="0"/>
          </p:cNvCxnSpPr>
          <p:nvPr/>
        </p:nvCxnSpPr>
        <p:spPr bwMode="auto">
          <a:xfrm>
            <a:off x="3697605" y="4648200"/>
            <a:ext cx="0" cy="6096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2291436" y="4800600"/>
            <a:ext cx="10222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Valid PIN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8569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0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transition label</a:t>
            </a:r>
          </a:p>
          <a:p>
            <a:pPr lvl="1"/>
            <a:r>
              <a:rPr lang="en-US" dirty="0" smtClean="0"/>
              <a:t>Event [Condition]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Condition is a Boolean function</a:t>
            </a:r>
          </a:p>
          <a:p>
            <a:pPr lvl="1"/>
            <a:r>
              <a:rPr lang="en-US" dirty="0" smtClean="0"/>
              <a:t>Conditions are optional on statecharts</a:t>
            </a:r>
          </a:p>
          <a:p>
            <a:pPr lvl="1"/>
            <a:r>
              <a:rPr lang="en-US" dirty="0" smtClean="0"/>
              <a:t>Condition is true for finite period of time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When event occurs, condition must be </a:t>
            </a:r>
            <a:r>
              <a:rPr lang="en-US" i="1" dirty="0" smtClean="0"/>
              <a:t>true for state </a:t>
            </a:r>
            <a:r>
              <a:rPr lang="en-US" dirty="0" smtClean="0"/>
              <a:t>transition to occur.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If condition is </a:t>
            </a:r>
            <a:r>
              <a:rPr lang="en-US" i="1" dirty="0" smtClean="0"/>
              <a:t>false, state transition does not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0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transition label</a:t>
            </a:r>
          </a:p>
          <a:p>
            <a:pPr lvl="1"/>
            <a:r>
              <a:rPr lang="en-US" dirty="0" smtClean="0"/>
              <a:t>Event / action(s)</a:t>
            </a:r>
          </a:p>
          <a:p>
            <a:pPr lvl="1"/>
            <a:r>
              <a:rPr lang="en-US" dirty="0" smtClean="0"/>
              <a:t>Event [condition] / action(s)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Executed as a result of state transition</a:t>
            </a:r>
          </a:p>
          <a:p>
            <a:pPr lvl="1"/>
            <a:r>
              <a:rPr lang="en-US" dirty="0" smtClean="0"/>
              <a:t>Executes instantaneously at state transition</a:t>
            </a:r>
          </a:p>
          <a:p>
            <a:pPr lvl="1"/>
            <a:r>
              <a:rPr lang="en-US" dirty="0" smtClean="0"/>
              <a:t>Terminates itself</a:t>
            </a:r>
          </a:p>
          <a:p>
            <a:pPr lvl="1"/>
            <a:r>
              <a:rPr lang="en-US" dirty="0" smtClean="0"/>
              <a:t>Is 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Example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5135880" y="1905000"/>
            <a:ext cx="111252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Idle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flipH="1">
            <a:off x="5692140" y="1532709"/>
            <a:ext cx="3266" cy="37229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2138954" y="2971800"/>
            <a:ext cx="215265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Waiting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PIN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Straight Arrow Connector 40"/>
          <p:cNvCxnSpPr>
            <a:stCxn id="26" idx="1"/>
            <a:endCxn id="40" idx="0"/>
          </p:cNvCxnSpPr>
          <p:nvPr/>
        </p:nvCxnSpPr>
        <p:spPr bwMode="auto">
          <a:xfrm rot="10800000" flipV="1">
            <a:off x="3215280" y="2171700"/>
            <a:ext cx="1920601" cy="800100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619404" y="2404646"/>
            <a:ext cx="1428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Card Inserted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138954" y="4114800"/>
            <a:ext cx="215265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3048000" y="3505200"/>
            <a:ext cx="0" cy="6096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1089553" y="3530025"/>
            <a:ext cx="1882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PIN Entered /</a:t>
            </a:r>
            <a:br>
              <a:rPr lang="en-US" sz="1600" dirty="0" smtClean="0"/>
            </a:br>
            <a:r>
              <a:rPr lang="en-US" sz="1600" dirty="0" smtClean="0"/>
              <a:t>Send PIN Request</a:t>
            </a:r>
            <a:endParaRPr lang="en-US" sz="1600" dirty="0"/>
          </a:p>
        </p:txBody>
      </p:sp>
      <p:sp>
        <p:nvSpPr>
          <p:cNvPr id="53" name="Rounded Rectangle 52"/>
          <p:cNvSpPr/>
          <p:nvPr/>
        </p:nvSpPr>
        <p:spPr bwMode="auto">
          <a:xfrm>
            <a:off x="2138954" y="5257800"/>
            <a:ext cx="215265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Waiting for Customer Choice</a:t>
            </a:r>
          </a:p>
        </p:txBody>
      </p:sp>
      <p:cxnSp>
        <p:nvCxnSpPr>
          <p:cNvPr id="54" name="Straight Arrow Connector 53"/>
          <p:cNvCxnSpPr>
            <a:stCxn id="45" idx="2"/>
            <a:endCxn id="53" idx="0"/>
          </p:cNvCxnSpPr>
          <p:nvPr/>
        </p:nvCxnSpPr>
        <p:spPr bwMode="auto">
          <a:xfrm>
            <a:off x="3215279" y="4648200"/>
            <a:ext cx="0" cy="6096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1156881" y="4673025"/>
            <a:ext cx="1814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Response [valid] /</a:t>
            </a:r>
            <a:br>
              <a:rPr lang="en-US" sz="1600" dirty="0" smtClean="0"/>
            </a:br>
            <a:r>
              <a:rPr lang="en-US" sz="1600" dirty="0" smtClean="0"/>
              <a:t>Display menu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629400" y="4114800"/>
            <a:ext cx="1600200" cy="533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Confiscating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45" idx="3"/>
            <a:endCxn id="14" idx="1"/>
          </p:cNvCxnSpPr>
          <p:nvPr/>
        </p:nvCxnSpPr>
        <p:spPr bwMode="auto">
          <a:xfrm>
            <a:off x="4291604" y="4381500"/>
            <a:ext cx="233779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4419600" y="4343400"/>
            <a:ext cx="2111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Third Invalid, Stolen /</a:t>
            </a:r>
            <a:br>
              <a:rPr lang="en-US" sz="1600" dirty="0" smtClean="0"/>
            </a:br>
            <a:r>
              <a:rPr lang="en-US" sz="1600" dirty="0" smtClean="0"/>
              <a:t>Confiscate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3352800" y="3505200"/>
            <a:ext cx="0" cy="6096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581400" y="3530025"/>
            <a:ext cx="1973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Response [invalid] /</a:t>
            </a:r>
            <a:br>
              <a:rPr lang="en-US" sz="1600" dirty="0" smtClean="0"/>
            </a:br>
            <a:r>
              <a:rPr lang="en-US" sz="1600" dirty="0" smtClean="0"/>
              <a:t>Invalid PIN prompt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8569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and Exit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action</a:t>
            </a:r>
          </a:p>
          <a:p>
            <a:pPr lvl="1"/>
            <a:r>
              <a:rPr lang="en-US" dirty="0" smtClean="0"/>
              <a:t>Action executed on entry into state</a:t>
            </a:r>
          </a:p>
          <a:p>
            <a:pPr lvl="1"/>
            <a:r>
              <a:rPr lang="en-US" dirty="0" smtClean="0"/>
              <a:t>Entry / action(s)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Exit action</a:t>
            </a:r>
          </a:p>
          <a:p>
            <a:pPr lvl="1"/>
            <a:r>
              <a:rPr lang="en-US" dirty="0" smtClean="0"/>
              <a:t>Action executed on exit from state</a:t>
            </a:r>
          </a:p>
          <a:p>
            <a:pPr lvl="1"/>
            <a:r>
              <a:rPr lang="en-US" dirty="0" smtClean="0"/>
              <a:t>Exit / action(s)</a:t>
            </a:r>
          </a:p>
          <a:p>
            <a:pPr marL="331788" lvl="1" indent="-331788">
              <a:spcBef>
                <a:spcPts val="1800"/>
              </a:spcBef>
            </a:pPr>
            <a:r>
              <a:rPr lang="en-US" dirty="0" smtClean="0"/>
              <a:t>Actions occur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0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4547</TotalTime>
  <Words>877</Words>
  <Application>Microsoft Office PowerPoint</Application>
  <PresentationFormat>On-screen Show (4:3)</PresentationFormat>
  <Paragraphs>246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AFIT_PPT_TEMPLATE</vt:lpstr>
      <vt:lpstr>PowerPoint Presentation</vt:lpstr>
      <vt:lpstr>Overview</vt:lpstr>
      <vt:lpstr>State Machines / Statecharts</vt:lpstr>
      <vt:lpstr>State Machines / Statecharts</vt:lpstr>
      <vt:lpstr>ATM Example</vt:lpstr>
      <vt:lpstr>Guard Conditions</vt:lpstr>
      <vt:lpstr>Actions</vt:lpstr>
      <vt:lpstr>ATM Example</vt:lpstr>
      <vt:lpstr>Entry and Exit Actions</vt:lpstr>
      <vt:lpstr>Hierarchical Statecharts</vt:lpstr>
      <vt:lpstr>ATM Example</vt:lpstr>
      <vt:lpstr>ATM Example</vt:lpstr>
      <vt:lpstr>Statecharts from a Use Case</vt:lpstr>
      <vt:lpstr>Example: Gumball Machine</vt:lpstr>
      <vt:lpstr>Example: Gumball Machine</vt:lpstr>
      <vt:lpstr>Example: Gumball Machine</vt:lpstr>
      <vt:lpstr>Example: Gumball Machine</vt:lpstr>
      <vt:lpstr>Example: Gumball Machine</vt:lpstr>
      <vt:lpstr>Dynamic Modeling</vt:lpstr>
      <vt:lpstr>The State Pattern</vt:lpstr>
      <vt:lpstr>State Pattern</vt:lpstr>
      <vt:lpstr>Example: Gumball Machine</vt:lpstr>
      <vt:lpstr>Summary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Brian Woolley</dc:creator>
  <cp:lastModifiedBy>user</cp:lastModifiedBy>
  <cp:revision>225</cp:revision>
  <dcterms:created xsi:type="dcterms:W3CDTF">2012-10-01T11:38:02Z</dcterms:created>
  <dcterms:modified xsi:type="dcterms:W3CDTF">2017-10-24T11:46:34Z</dcterms:modified>
</cp:coreProperties>
</file>