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28" r:id="rId4"/>
    <p:sldId id="329" r:id="rId5"/>
    <p:sldId id="342" r:id="rId6"/>
    <p:sldId id="330" r:id="rId7"/>
    <p:sldId id="331" r:id="rId8"/>
    <p:sldId id="332" r:id="rId9"/>
    <p:sldId id="333" r:id="rId10"/>
    <p:sldId id="339" r:id="rId11"/>
    <p:sldId id="340" r:id="rId12"/>
    <p:sldId id="335" r:id="rId13"/>
    <p:sldId id="337" r:id="rId14"/>
    <p:sldId id="341" r:id="rId15"/>
    <p:sldId id="336" r:id="rId16"/>
    <p:sldId id="338" r:id="rId17"/>
    <p:sldId id="327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607" autoAdjust="0"/>
  </p:normalViewPr>
  <p:slideViewPr>
    <p:cSldViewPr>
      <p:cViewPr>
        <p:scale>
          <a:sx n="125" d="100"/>
          <a:sy n="125" d="100"/>
        </p:scale>
        <p:origin x="2924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91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60339/difference-between-private-public-and-protected-inheritan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smtClean="0">
                <a:solidFill>
                  <a:schemeClr val="tx1"/>
                </a:solidFill>
                <a:effectLst/>
              </a:rPr>
              <a:t>Lesson </a:t>
            </a:r>
            <a:r>
              <a:rPr lang="en-US" b="1">
                <a:solidFill>
                  <a:schemeClr val="tx1"/>
                </a:solidFill>
                <a:effectLst/>
              </a:rPr>
              <a:t>4</a:t>
            </a:r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29000" y="1143000"/>
            <a:ext cx="5715000" cy="2743200"/>
          </a:xfrm>
        </p:spPr>
        <p:txBody>
          <a:bodyPr/>
          <a:lstStyle/>
          <a:p>
            <a:pPr algn="r"/>
            <a:r>
              <a:rPr lang="en-US" b="1" dirty="0" smtClean="0"/>
              <a:t>		Inheritance,</a:t>
            </a:r>
            <a:br>
              <a:rPr lang="en-US" b="1" dirty="0" smtClean="0"/>
            </a:br>
            <a:r>
              <a:rPr lang="en-US" b="1" dirty="0" smtClean="0"/>
              <a:t>Abstract Classes, Interfaces, and </a:t>
            </a:r>
            <a:br>
              <a:rPr lang="en-US" b="1" dirty="0" smtClean="0"/>
            </a:br>
            <a:r>
              <a:rPr lang="en-US" b="1" dirty="0" smtClean="0"/>
              <a:t>Design Patterns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1600200"/>
          </a:xfrm>
        </p:spPr>
        <p:txBody>
          <a:bodyPr/>
          <a:lstStyle/>
          <a:p>
            <a:r>
              <a:rPr lang="en-US" dirty="0" smtClean="0"/>
              <a:t>C++ does not have a keyword for Interface (</a:t>
            </a:r>
            <a:r>
              <a:rPr lang="en-US" dirty="0" err="1" smtClean="0"/>
              <a:t>ish</a:t>
            </a:r>
            <a:r>
              <a:rPr lang="en-US" dirty="0" smtClean="0"/>
              <a:t>, Concepts)</a:t>
            </a:r>
          </a:p>
          <a:p>
            <a:r>
              <a:rPr lang="en-US" dirty="0" smtClean="0"/>
              <a:t>The functional equivalent can easily be created</a:t>
            </a:r>
          </a:p>
          <a:p>
            <a:r>
              <a:rPr lang="en-US" dirty="0" smtClean="0"/>
              <a:t>Multiple interfaces supported via Multiple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30510"/>
            <a:ext cx="7777163" cy="34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3175"/>
            <a:ext cx="7781396" cy="1816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9" y="3429000"/>
            <a:ext cx="6972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9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648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Reusable solutions </a:t>
            </a:r>
            <a:r>
              <a:rPr lang="en-US" dirty="0"/>
              <a:t>to a </a:t>
            </a:r>
            <a:r>
              <a:rPr lang="en-US" dirty="0" smtClean="0"/>
              <a:t>commonly</a:t>
            </a:r>
            <a:br>
              <a:rPr lang="en-US" dirty="0" smtClean="0"/>
            </a:br>
            <a:r>
              <a:rPr lang="en-US" dirty="0" smtClean="0"/>
              <a:t>occurring software problem</a:t>
            </a:r>
            <a:endParaRPr lang="en-US" dirty="0"/>
          </a:p>
          <a:p>
            <a:pPr lvl="1"/>
            <a:r>
              <a:rPr lang="en-US" dirty="0" smtClean="0"/>
              <a:t>Creational Patterns</a:t>
            </a:r>
          </a:p>
          <a:p>
            <a:pPr lvl="1"/>
            <a:r>
              <a:rPr lang="en-US" dirty="0" smtClean="0"/>
              <a:t>Structural Patterns</a:t>
            </a:r>
          </a:p>
          <a:p>
            <a:pPr lvl="1"/>
            <a:r>
              <a:rPr lang="en-US" dirty="0" smtClean="0"/>
              <a:t>Behavioral Patterns</a:t>
            </a:r>
          </a:p>
          <a:p>
            <a:pPr lvl="1"/>
            <a:r>
              <a:rPr lang="en-US" dirty="0" smtClean="0"/>
              <a:t>Concurrency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Gang of Four (</a:t>
            </a:r>
            <a:r>
              <a:rPr lang="en-US" dirty="0" err="1"/>
              <a:t>GoF</a:t>
            </a:r>
            <a:r>
              <a:rPr lang="en-US" dirty="0"/>
              <a:t>; Gamma, et al. 1994)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219200"/>
            <a:ext cx="2786380" cy="35122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115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219200"/>
          </a:xfrm>
        </p:spPr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a family of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Encapsulated to </a:t>
            </a:r>
            <a:r>
              <a:rPr lang="en-US" dirty="0"/>
              <a:t>make them </a:t>
            </a:r>
            <a:r>
              <a:rPr lang="en-US" dirty="0" smtClean="0"/>
              <a:t>interchangeable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the </a:t>
            </a:r>
            <a:r>
              <a:rPr lang="en-US" dirty="0" smtClean="0"/>
              <a:t>client behavior be set or change at runtime</a:t>
            </a:r>
          </a:p>
          <a:p>
            <a:pPr lvl="1"/>
            <a:r>
              <a:rPr lang="en-US" dirty="0" smtClean="0"/>
              <a:t>Textbook, Page 315-324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Duck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1242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QuackBehavior </a:t>
            </a:r>
            <a:r>
              <a:rPr lang="en-US" sz="1600" dirty="0" err="1" smtClean="0"/>
              <a:t>quackBehavior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0" y="3505200"/>
            <a:ext cx="29718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fly()</a:t>
            </a:r>
          </a:p>
          <a:p>
            <a:r>
              <a:rPr lang="en-US" sz="1600" dirty="0" err="1" smtClean="0"/>
              <a:t>performQuack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setQuackBehavior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swim()</a:t>
            </a:r>
          </a:p>
          <a:p>
            <a:r>
              <a:rPr lang="en-US" sz="1600" dirty="0" smtClean="0"/>
              <a:t>// other duck like 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2004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i="1" dirty="0" smtClean="0"/>
              <a:t>quack()</a:t>
            </a:r>
          </a:p>
        </p:txBody>
      </p:sp>
      <p:sp>
        <p:nvSpPr>
          <p:cNvPr id="12" name="Isosceles Triangle 11"/>
          <p:cNvSpPr/>
          <p:nvPr/>
        </p:nvSpPr>
        <p:spPr bwMode="auto">
          <a:xfrm>
            <a:off x="6420956" y="35814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Quack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Squeak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 smtClean="0"/>
              <a:t>MuteQuack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6" idx="3"/>
            <a:endCxn id="33" idx="1"/>
          </p:cNvCxnSpPr>
          <p:nvPr/>
        </p:nvCxnSpPr>
        <p:spPr bwMode="auto">
          <a:xfrm>
            <a:off x="3733800" y="2933700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Connector 40"/>
          <p:cNvCxnSpPr>
            <a:stCxn id="12" idx="3"/>
          </p:cNvCxnSpPr>
          <p:nvPr/>
        </p:nvCxnSpPr>
        <p:spPr bwMode="auto">
          <a:xfrm flipH="1">
            <a:off x="5562600" y="3810000"/>
            <a:ext cx="1027924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2" idx="3"/>
            <a:endCxn id="17" idx="0"/>
          </p:cNvCxnSpPr>
          <p:nvPr/>
        </p:nvCxnSpPr>
        <p:spPr bwMode="auto">
          <a:xfrm>
            <a:off x="6590524" y="3810000"/>
            <a:ext cx="776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2" idx="3"/>
          </p:cNvCxnSpPr>
          <p:nvPr/>
        </p:nvCxnSpPr>
        <p:spPr bwMode="auto">
          <a:xfrm>
            <a:off x="6590524" y="3810000"/>
            <a:ext cx="1105676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Isosceles Triangle 65"/>
          <p:cNvSpPr/>
          <p:nvPr/>
        </p:nvSpPr>
        <p:spPr bwMode="auto">
          <a:xfrm>
            <a:off x="2073347" y="48768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4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Mallard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9050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 smtClean="0"/>
              <a:t>RubberDucky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err="1" smtClean="0"/>
              <a:t>DecoyDuck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24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19050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6576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cxnSp>
        <p:nvCxnSpPr>
          <p:cNvPr id="74" name="Elbow Connector 73"/>
          <p:cNvCxnSpPr>
            <a:stCxn id="66" idx="3"/>
            <a:endCxn id="67" idx="0"/>
          </p:cNvCxnSpPr>
          <p:nvPr/>
        </p:nvCxnSpPr>
        <p:spPr bwMode="auto">
          <a:xfrm rot="5400000">
            <a:off x="1426258" y="4669743"/>
            <a:ext cx="381000" cy="125231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>
            <a:stCxn id="66" idx="3"/>
            <a:endCxn id="68" idx="0"/>
          </p:cNvCxnSpPr>
          <p:nvPr/>
        </p:nvCxnSpPr>
        <p:spPr bwMode="auto">
          <a:xfrm rot="16200000" flipH="1">
            <a:off x="2302557" y="5045757"/>
            <a:ext cx="381000" cy="5002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Elbow Connector 80"/>
          <p:cNvCxnSpPr>
            <a:stCxn id="66" idx="3"/>
            <a:endCxn id="69" idx="0"/>
          </p:cNvCxnSpPr>
          <p:nvPr/>
        </p:nvCxnSpPr>
        <p:spPr bwMode="auto">
          <a:xfrm rot="16200000" flipH="1">
            <a:off x="3178857" y="4169457"/>
            <a:ext cx="381000" cy="22528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343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quack() { …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7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quack() { …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91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quack() { …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0200" y="2667000"/>
            <a:ext cx="2362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dirty="0" smtClean="0"/>
              <a:t>«interface»</a:t>
            </a:r>
            <a:br>
              <a:rPr lang="en-US" sz="1400" dirty="0" smtClean="0"/>
            </a:br>
            <a:r>
              <a:rPr lang="en-US" b="1" i="1" dirty="0" smtClean="0"/>
              <a:t>QuackBehavior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54769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Shipment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1242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smtClean="0"/>
              <a:t>TransportStrategy </a:t>
            </a:r>
            <a:r>
              <a:rPr lang="en-US" sz="1600" dirty="0" smtClean="0"/>
              <a:t>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505200"/>
            <a:ext cx="29718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transport</a:t>
            </a:r>
            <a:r>
              <a:rPr lang="en-US" sz="1600" dirty="0"/>
              <a:t>()</a:t>
            </a:r>
          </a:p>
          <a:p>
            <a:r>
              <a:rPr lang="en-US" sz="1600" dirty="0" err="1" smtClean="0"/>
              <a:t>getBill</a:t>
            </a:r>
            <a:r>
              <a:rPr lang="en-US" sz="1600" dirty="0" smtClean="0"/>
              <a:t>()</a:t>
            </a:r>
            <a:endParaRPr lang="en-US" sz="1600" dirty="0"/>
          </a:p>
          <a:p>
            <a:r>
              <a:rPr lang="en-US" sz="1600" dirty="0" smtClean="0"/>
              <a:t>// other Shipment like 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2004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i="1" dirty="0" smtClean="0"/>
              <a:t>move()</a:t>
            </a:r>
          </a:p>
        </p:txBody>
      </p:sp>
      <p:sp>
        <p:nvSpPr>
          <p:cNvPr id="12" name="Isosceles Triangle 11"/>
          <p:cNvSpPr/>
          <p:nvPr/>
        </p:nvSpPr>
        <p:spPr bwMode="auto">
          <a:xfrm>
            <a:off x="6420956" y="35814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Walk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Drive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43434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Fly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6" idx="3"/>
            <a:endCxn id="33" idx="1"/>
          </p:cNvCxnSpPr>
          <p:nvPr/>
        </p:nvCxnSpPr>
        <p:spPr bwMode="auto">
          <a:xfrm>
            <a:off x="3733800" y="2933700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Connector 40"/>
          <p:cNvCxnSpPr>
            <a:stCxn id="12" idx="3"/>
          </p:cNvCxnSpPr>
          <p:nvPr/>
        </p:nvCxnSpPr>
        <p:spPr bwMode="auto">
          <a:xfrm flipH="1">
            <a:off x="5562600" y="3810000"/>
            <a:ext cx="1027924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2" idx="3"/>
            <a:endCxn id="17" idx="0"/>
          </p:cNvCxnSpPr>
          <p:nvPr/>
        </p:nvCxnSpPr>
        <p:spPr bwMode="auto">
          <a:xfrm>
            <a:off x="6590524" y="3810000"/>
            <a:ext cx="776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2" idx="3"/>
          </p:cNvCxnSpPr>
          <p:nvPr/>
        </p:nvCxnSpPr>
        <p:spPr bwMode="auto">
          <a:xfrm>
            <a:off x="6590524" y="3810000"/>
            <a:ext cx="1105676" cy="496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Isosceles Triangle 65"/>
          <p:cNvSpPr/>
          <p:nvPr/>
        </p:nvSpPr>
        <p:spPr bwMode="auto">
          <a:xfrm>
            <a:off x="2073347" y="48768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4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FedEx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9050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UPS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5486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USPS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24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19050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657600" y="5867400"/>
            <a:ext cx="16764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sz="1600" dirty="0"/>
          </a:p>
        </p:txBody>
      </p:sp>
      <p:cxnSp>
        <p:nvCxnSpPr>
          <p:cNvPr id="74" name="Elbow Connector 73"/>
          <p:cNvCxnSpPr>
            <a:stCxn id="66" idx="3"/>
            <a:endCxn id="67" idx="0"/>
          </p:cNvCxnSpPr>
          <p:nvPr/>
        </p:nvCxnSpPr>
        <p:spPr bwMode="auto">
          <a:xfrm rot="5400000">
            <a:off x="1426258" y="4669743"/>
            <a:ext cx="381000" cy="125231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>
            <a:stCxn id="66" idx="3"/>
            <a:endCxn id="68" idx="0"/>
          </p:cNvCxnSpPr>
          <p:nvPr/>
        </p:nvCxnSpPr>
        <p:spPr bwMode="auto">
          <a:xfrm rot="16200000" flipH="1">
            <a:off x="2302557" y="5045757"/>
            <a:ext cx="381000" cy="5002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Elbow Connector 80"/>
          <p:cNvCxnSpPr>
            <a:stCxn id="66" idx="3"/>
            <a:endCxn id="69" idx="0"/>
          </p:cNvCxnSpPr>
          <p:nvPr/>
        </p:nvCxnSpPr>
        <p:spPr bwMode="auto">
          <a:xfrm rot="16200000" flipH="1">
            <a:off x="3178857" y="4169457"/>
            <a:ext cx="381000" cy="22528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343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move() { …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7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move() { …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91400" y="4724400"/>
            <a:ext cx="1447800" cy="34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move() { …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0200" y="2667000"/>
            <a:ext cx="2362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dirty="0" smtClean="0"/>
              <a:t>«interface»</a:t>
            </a:r>
            <a:br>
              <a:rPr lang="en-US" sz="1400" dirty="0" smtClean="0"/>
            </a:br>
            <a:r>
              <a:rPr lang="en-US" b="1" i="1" dirty="0" err="1" smtClean="0"/>
              <a:t>TransportStrategy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5884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224838" cy="3276600"/>
          </a:xfrm>
        </p:spPr>
        <p:txBody>
          <a:bodyPr/>
          <a:lstStyle/>
          <a:p>
            <a:r>
              <a:rPr lang="en-US" dirty="0" smtClean="0"/>
              <a:t>Also called </a:t>
            </a:r>
            <a:r>
              <a:rPr lang="en-US" i="1" u="sng" dirty="0" smtClean="0"/>
              <a:t>Publish/Subscribe</a:t>
            </a:r>
            <a:endParaRPr lang="en-US" dirty="0" smtClean="0"/>
          </a:p>
          <a:p>
            <a:r>
              <a:rPr lang="en-US" dirty="0" smtClean="0"/>
              <a:t>Allows two objects to interact with very limited knowledge of each other—i.e. loose coupling</a:t>
            </a:r>
          </a:p>
          <a:p>
            <a:pPr lvl="1"/>
            <a:r>
              <a:rPr lang="en-US" dirty="0"/>
              <a:t>Decouples high-level objects from the “nuts and bolts”</a:t>
            </a:r>
          </a:p>
          <a:p>
            <a:pPr lvl="1"/>
            <a:r>
              <a:rPr lang="en-US" dirty="0"/>
              <a:t>Allows notifications to flow to higher implementation layers</a:t>
            </a:r>
          </a:p>
          <a:p>
            <a:pPr lvl="1"/>
            <a:r>
              <a:rPr lang="en-US" dirty="0" smtClean="0"/>
              <a:t>Observers register with a Subject, which </a:t>
            </a:r>
            <a:r>
              <a:rPr lang="en-US" dirty="0"/>
              <a:t>then notifies the Observers by calling their update </a:t>
            </a:r>
            <a:r>
              <a:rPr lang="en-US" dirty="0" smtClean="0"/>
              <a:t>method when something changes in the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1295400"/>
            <a:ext cx="7010400" cy="1524000"/>
            <a:chOff x="914400" y="1295400"/>
            <a:chExt cx="7010400" cy="1524000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1371600"/>
              <a:ext cx="29718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1400" dirty="0" smtClean="0"/>
                <a:t>«interface»</a:t>
              </a:r>
              <a:br>
                <a:rPr lang="en-US" sz="1400" dirty="0" smtClean="0"/>
              </a:br>
              <a:r>
                <a:rPr lang="en-US" b="1" i="1" dirty="0" smtClean="0"/>
                <a:t>Subject</a:t>
              </a:r>
              <a:endParaRPr lang="en-US" b="1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905000"/>
              <a:ext cx="2971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600" i="1" dirty="0" err="1" smtClean="0"/>
                <a:t>registerObserver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err="1" smtClean="0"/>
                <a:t>removeObserver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err="1" smtClean="0"/>
                <a:t>notifyObservers</a:t>
              </a:r>
              <a:r>
                <a:rPr lang="en-US" sz="1600" i="1" dirty="0" smtClean="0"/>
                <a:t>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1905000"/>
              <a:ext cx="2362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600" i="1" dirty="0" smtClean="0"/>
                <a:t>update()</a:t>
              </a:r>
            </a:p>
          </p:txBody>
        </p:sp>
        <p:cxnSp>
          <p:nvCxnSpPr>
            <p:cNvPr id="14" name="Straight Arrow Connector 13"/>
            <p:cNvCxnSpPr>
              <a:stCxn id="5" idx="3"/>
              <a:endCxn id="15" idx="1"/>
            </p:cNvCxnSpPr>
            <p:nvPr/>
          </p:nvCxnSpPr>
          <p:spPr bwMode="auto">
            <a:xfrm>
              <a:off x="3886200" y="16383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3962400" y="1295400"/>
              <a:ext cx="10948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notifies ►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98084" y="1337846"/>
              <a:ext cx="264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*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5000" y="1371600"/>
            <a:ext cx="2362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dirty="0" smtClean="0"/>
              <a:t>«interface»</a:t>
            </a:r>
            <a:br>
              <a:rPr lang="en-US" sz="1400" dirty="0" smtClean="0"/>
            </a:br>
            <a:r>
              <a:rPr lang="en-US" b="1" i="1" dirty="0" smtClean="0"/>
              <a:t>Observer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371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762000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smtClean="0"/>
              <a:t>Computer Pro </a:t>
            </a:r>
            <a:r>
              <a:rPr lang="en-US" dirty="0"/>
              <a:t>Shop mailing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2057400"/>
            <a:ext cx="7010400" cy="1524000"/>
            <a:chOff x="914400" y="1295400"/>
            <a:chExt cx="7010400" cy="1524000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1371600"/>
              <a:ext cx="29718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smtClean="0"/>
                <a:t>«interface»</a:t>
              </a:r>
              <a:br>
                <a:rPr lang="en-US" dirty="0" smtClean="0"/>
              </a:br>
              <a:r>
                <a:rPr lang="en-US" b="1" i="1" dirty="0" smtClean="0"/>
                <a:t>Subject</a:t>
              </a:r>
              <a:endParaRPr lang="en-US" b="1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905000"/>
              <a:ext cx="2971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600" i="1" dirty="0" err="1" smtClean="0"/>
                <a:t>registerObserver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err="1" smtClean="0"/>
                <a:t>removeObserver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err="1" smtClean="0"/>
                <a:t>notifyObservers</a:t>
              </a:r>
              <a:r>
                <a:rPr lang="en-US" sz="1600" i="1" dirty="0" smtClean="0"/>
                <a:t>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1905000"/>
              <a:ext cx="2362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600" i="1" dirty="0" smtClean="0"/>
                <a:t>update()</a:t>
              </a:r>
            </a:p>
          </p:txBody>
        </p:sp>
        <p:cxnSp>
          <p:nvCxnSpPr>
            <p:cNvPr id="10" name="Straight Arrow Connector 9"/>
            <p:cNvCxnSpPr>
              <a:stCxn id="6" idx="3"/>
              <a:endCxn id="28" idx="1"/>
            </p:cNvCxnSpPr>
            <p:nvPr/>
          </p:nvCxnSpPr>
          <p:spPr bwMode="auto">
            <a:xfrm>
              <a:off x="3886200" y="16383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3962400" y="1295400"/>
              <a:ext cx="10948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notifies ►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8084" y="1337846"/>
              <a:ext cx="264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*</a:t>
              </a:r>
              <a:endParaRPr 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66800" y="4419600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Computer Pro Shop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4800600"/>
            <a:ext cx="29718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err="1" smtClean="0"/>
              <a:t>registerObserver</a:t>
            </a:r>
            <a:r>
              <a:rPr lang="en-US" sz="1600" dirty="0" smtClean="0"/>
              <a:t>() { … }</a:t>
            </a:r>
          </a:p>
          <a:p>
            <a:r>
              <a:rPr lang="en-US" sz="1600" dirty="0" err="1" smtClean="0"/>
              <a:t>removeObserver</a:t>
            </a:r>
            <a:r>
              <a:rPr lang="en-US" sz="1600" dirty="0" smtClean="0"/>
              <a:t>()</a:t>
            </a:r>
            <a:r>
              <a:rPr lang="en-US" sz="1600" dirty="0"/>
              <a:t> { … }</a:t>
            </a:r>
            <a:endParaRPr lang="en-US" sz="1600" dirty="0" smtClean="0"/>
          </a:p>
          <a:p>
            <a:r>
              <a:rPr lang="en-US" sz="1600" dirty="0" err="1" smtClean="0"/>
              <a:t>notifyObservers</a:t>
            </a:r>
            <a:r>
              <a:rPr lang="en-US" sz="1600" dirty="0"/>
              <a:t>() { …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// other subject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4196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Person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00600"/>
            <a:ext cx="23622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update() { … }</a:t>
            </a:r>
          </a:p>
          <a:p>
            <a:endParaRPr lang="en-US" sz="1600" dirty="0"/>
          </a:p>
          <a:p>
            <a:r>
              <a:rPr lang="en-US" sz="1600" dirty="0" smtClean="0"/>
              <a:t>// other person methods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0" y="3834824"/>
            <a:ext cx="107403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Concrete</a:t>
            </a:r>
            <a:br>
              <a:rPr lang="en-US" sz="1600" b="1" dirty="0" smtClean="0"/>
            </a:br>
            <a:r>
              <a:rPr lang="en-US" sz="1600" b="1" dirty="0" smtClean="0"/>
              <a:t>Subject</a:t>
            </a:r>
            <a:endParaRPr lang="en-US" sz="1600" b="1" dirty="0"/>
          </a:p>
        </p:txBody>
      </p:sp>
      <p:sp>
        <p:nvSpPr>
          <p:cNvPr id="18" name="Isosceles Triangle 17"/>
          <p:cNvSpPr/>
          <p:nvPr/>
        </p:nvSpPr>
        <p:spPr bwMode="auto">
          <a:xfrm>
            <a:off x="6725756" y="30480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8" idx="3"/>
            <a:endCxn id="15" idx="0"/>
          </p:cNvCxnSpPr>
          <p:nvPr/>
        </p:nvCxnSpPr>
        <p:spPr bwMode="auto">
          <a:xfrm>
            <a:off x="6895324" y="3276600"/>
            <a:ext cx="776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Isosceles Triangle 21"/>
          <p:cNvSpPr/>
          <p:nvPr/>
        </p:nvSpPr>
        <p:spPr bwMode="auto">
          <a:xfrm>
            <a:off x="2381668" y="35814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>
            <a:stCxn id="22" idx="3"/>
            <a:endCxn id="13" idx="0"/>
          </p:cNvCxnSpPr>
          <p:nvPr/>
        </p:nvCxnSpPr>
        <p:spPr bwMode="auto">
          <a:xfrm>
            <a:off x="2551236" y="3810000"/>
            <a:ext cx="1464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7086600" y="3834824"/>
            <a:ext cx="10857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Concrete </a:t>
            </a:r>
            <a:br>
              <a:rPr lang="en-US" sz="1600" b="1" dirty="0" smtClean="0"/>
            </a:br>
            <a:r>
              <a:rPr lang="en-US" sz="1600" b="1" dirty="0" smtClean="0"/>
              <a:t>Observer</a:t>
            </a:r>
            <a:endParaRPr lang="en-US" sz="1600" b="1" dirty="0"/>
          </a:p>
        </p:txBody>
      </p:sp>
      <p:cxnSp>
        <p:nvCxnSpPr>
          <p:cNvPr id="26" name="Straight Arrow Connector 25"/>
          <p:cNvCxnSpPr>
            <a:stCxn id="15" idx="1"/>
            <a:endCxn id="13" idx="3"/>
          </p:cNvCxnSpPr>
          <p:nvPr/>
        </p:nvCxnSpPr>
        <p:spPr bwMode="auto">
          <a:xfrm flipH="1">
            <a:off x="4038600" y="4610100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4038600" y="4267200"/>
            <a:ext cx="1653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◄ subscribes to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2133600"/>
            <a:ext cx="2362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«interface»</a:t>
            </a:r>
            <a:br>
              <a:rPr lang="en-US" dirty="0" smtClean="0"/>
            </a:br>
            <a:r>
              <a:rPr lang="en-US" b="1" i="1" dirty="0" smtClean="0"/>
              <a:t>Observer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143146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 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Strategy Pattern</a:t>
            </a:r>
          </a:p>
          <a:p>
            <a:pPr lvl="1"/>
            <a:r>
              <a:rPr lang="en-US" dirty="0" smtClean="0"/>
              <a:t>Observer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3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 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Strategy Pattern</a:t>
            </a:r>
          </a:p>
          <a:p>
            <a:pPr lvl="1"/>
            <a:r>
              <a:rPr lang="en-US" dirty="0" smtClean="0"/>
              <a:t>Observer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95800" cy="4572000"/>
          </a:xfrm>
        </p:spPr>
        <p:txBody>
          <a:bodyPr anchor="t" anchorCtr="0"/>
          <a:lstStyle/>
          <a:p>
            <a:r>
              <a:rPr lang="en-US" dirty="0" smtClean="0"/>
              <a:t>The “IS-A” relationship</a:t>
            </a:r>
          </a:p>
          <a:p>
            <a:pPr lvl="1"/>
            <a:r>
              <a:rPr lang="en-US" dirty="0" smtClean="0"/>
              <a:t>Subclasses </a:t>
            </a:r>
            <a:r>
              <a:rPr lang="en-US" b="1" i="1" dirty="0" smtClean="0"/>
              <a:t>inherit </a:t>
            </a:r>
            <a:r>
              <a:rPr lang="en-US" dirty="0" smtClean="0"/>
              <a:t>features of their superclass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634335"/>
            <a:ext cx="8229600" cy="461665"/>
          </a:xfrm>
          <a:prstGeom prst="rect">
            <a:avLst/>
          </a:prstGeom>
          <a:solidFill>
            <a:srgbClr val="3333CC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Generalization is </a:t>
            </a:r>
            <a:r>
              <a:rPr lang="en-US" sz="2400" dirty="0">
                <a:solidFill>
                  <a:schemeClr val="bg1"/>
                </a:solidFill>
              </a:rPr>
              <a:t>the defining </a:t>
            </a:r>
            <a:r>
              <a:rPr lang="en-US" sz="2400" dirty="0" smtClean="0">
                <a:solidFill>
                  <a:schemeClr val="bg1"/>
                </a:solidFill>
              </a:rPr>
              <a:t>feature </a:t>
            </a:r>
            <a:r>
              <a:rPr lang="en-US" sz="2400" dirty="0">
                <a:solidFill>
                  <a:schemeClr val="bg1"/>
                </a:solidFill>
              </a:rPr>
              <a:t>of object </a:t>
            </a:r>
            <a:r>
              <a:rPr lang="en-US" sz="2400" dirty="0" smtClean="0">
                <a:solidFill>
                  <a:schemeClr val="bg1"/>
                </a:solidFill>
              </a:rPr>
              <a:t>orientation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7526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Vertebrate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3124200"/>
            <a:ext cx="1371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14" idx="3"/>
            <a:endCxn id="7" idx="0"/>
          </p:cNvCxnSpPr>
          <p:nvPr/>
        </p:nvCxnSpPr>
        <p:spPr bwMode="auto">
          <a:xfrm flipH="1">
            <a:off x="5829300" y="2514600"/>
            <a:ext cx="1" cy="60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Isosceles Triangle 13"/>
          <p:cNvSpPr/>
          <p:nvPr/>
        </p:nvSpPr>
        <p:spPr bwMode="auto">
          <a:xfrm>
            <a:off x="5659733" y="22860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3500" y="4495800"/>
            <a:ext cx="1371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Dog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18" idx="3"/>
            <a:endCxn id="16" idx="0"/>
          </p:cNvCxnSpPr>
          <p:nvPr/>
        </p:nvCxnSpPr>
        <p:spPr bwMode="auto">
          <a:xfrm flipH="1">
            <a:off x="5829300" y="3886200"/>
            <a:ext cx="1" cy="60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sosceles Triangle 17"/>
          <p:cNvSpPr/>
          <p:nvPr/>
        </p:nvSpPr>
        <p:spPr bwMode="auto">
          <a:xfrm>
            <a:off x="5659733" y="36576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58000" y="1371600"/>
            <a:ext cx="2133600" cy="685800"/>
            <a:chOff x="6858000" y="1371600"/>
            <a:chExt cx="1752600" cy="685800"/>
          </a:xfrm>
        </p:grpSpPr>
        <p:sp>
          <p:nvSpPr>
            <p:cNvPr id="21" name="Snip Single Corner Rectangle 20"/>
            <p:cNvSpPr/>
            <p:nvPr/>
          </p:nvSpPr>
          <p:spPr bwMode="auto">
            <a:xfrm>
              <a:off x="6858000" y="1371600"/>
              <a:ext cx="1752600" cy="685800"/>
            </a:xfrm>
            <a:prstGeom prst="snip1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 kind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of animal that has a spine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ight Triangle 21"/>
            <p:cNvSpPr>
              <a:spLocks/>
            </p:cNvSpPr>
            <p:nvPr/>
          </p:nvSpPr>
          <p:spPr bwMode="auto">
            <a:xfrm>
              <a:off x="8520466" y="1371603"/>
              <a:ext cx="90134" cy="113843"/>
            </a:xfrm>
            <a:prstGeom prst="rt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7997" y="2438400"/>
            <a:ext cx="2133604" cy="1219200"/>
            <a:chOff x="6858000" y="1371600"/>
            <a:chExt cx="1752604" cy="685800"/>
          </a:xfrm>
        </p:grpSpPr>
        <p:sp>
          <p:nvSpPr>
            <p:cNvPr id="25" name="Snip Single Corner Rectangle 24"/>
            <p:cNvSpPr/>
            <p:nvPr/>
          </p:nvSpPr>
          <p:spPr bwMode="auto">
            <a:xfrm>
              <a:off x="6858000" y="1371600"/>
              <a:ext cx="1752600" cy="685800"/>
            </a:xfrm>
            <a:prstGeom prst="snip1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 kind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of vertebrate that has hair</a:t>
              </a:r>
              <a:r>
                <a:rPr kumimoji="0" lang="en-US" sz="16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, nurses 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its young and is warm blooded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ight Triangle 25"/>
            <p:cNvSpPr>
              <a:spLocks/>
            </p:cNvSpPr>
            <p:nvPr/>
          </p:nvSpPr>
          <p:spPr bwMode="auto">
            <a:xfrm>
              <a:off x="8445359" y="1371603"/>
              <a:ext cx="165245" cy="113843"/>
            </a:xfrm>
            <a:prstGeom prst="rt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57997" y="3919381"/>
            <a:ext cx="2133605" cy="1600200"/>
            <a:chOff x="6858000" y="1371600"/>
            <a:chExt cx="1752606" cy="1143000"/>
          </a:xfrm>
        </p:grpSpPr>
        <p:sp>
          <p:nvSpPr>
            <p:cNvPr id="28" name="Snip Single Corner Rectangle 27"/>
            <p:cNvSpPr/>
            <p:nvPr/>
          </p:nvSpPr>
          <p:spPr bwMode="auto">
            <a:xfrm>
              <a:off x="6858000" y="1371600"/>
              <a:ext cx="1752600" cy="1143000"/>
            </a:xfrm>
            <a:prstGeom prst="snip1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 kind of mammal that eats meat, is domesticated,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is social</a:t>
              </a:r>
              <a:r>
                <a:rPr lang="en-US" sz="1600" dirty="0" smtClean="0"/>
                <a:t>, and may understand some English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ight Triangle 28"/>
            <p:cNvSpPr>
              <a:spLocks noChangeAspect="1"/>
            </p:cNvSpPr>
            <p:nvPr/>
          </p:nvSpPr>
          <p:spPr bwMode="auto">
            <a:xfrm>
              <a:off x="8452111" y="1376058"/>
              <a:ext cx="158495" cy="190954"/>
            </a:xfrm>
            <a:prstGeom prst="rt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0" y="3886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u="sng" dirty="0" smtClean="0"/>
              <a:t>Fido : Dog</a:t>
            </a:r>
            <a:endParaRPr lang="en-US" sz="2400" u="sng" dirty="0"/>
          </a:p>
        </p:txBody>
      </p:sp>
      <p:cxnSp>
        <p:nvCxnSpPr>
          <p:cNvPr id="35" name="Straight Arrow Connector 34"/>
          <p:cNvCxnSpPr>
            <a:stCxn id="33" idx="3"/>
            <a:endCxn id="6" idx="1"/>
          </p:cNvCxnSpPr>
          <p:nvPr/>
        </p:nvCxnSpPr>
        <p:spPr bwMode="auto">
          <a:xfrm flipV="1">
            <a:off x="4114800" y="2019300"/>
            <a:ext cx="914400" cy="2133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36" name="Straight Arrow Connector 35"/>
          <p:cNvCxnSpPr>
            <a:stCxn id="33" idx="3"/>
            <a:endCxn id="7" idx="1"/>
          </p:cNvCxnSpPr>
          <p:nvPr/>
        </p:nvCxnSpPr>
        <p:spPr bwMode="auto">
          <a:xfrm flipV="1">
            <a:off x="4114800" y="3390900"/>
            <a:ext cx="10287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39" name="Straight Arrow Connector 38"/>
          <p:cNvCxnSpPr>
            <a:stCxn id="33" idx="3"/>
            <a:endCxn id="16" idx="1"/>
          </p:cNvCxnSpPr>
          <p:nvPr/>
        </p:nvCxnSpPr>
        <p:spPr bwMode="auto">
          <a:xfrm>
            <a:off x="4114800" y="4152900"/>
            <a:ext cx="10287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Straight Connector 9"/>
          <p:cNvCxnSpPr>
            <a:stCxn id="21" idx="2"/>
            <a:endCxn id="6" idx="3"/>
          </p:cNvCxnSpPr>
          <p:nvPr/>
        </p:nvCxnSpPr>
        <p:spPr bwMode="auto">
          <a:xfrm flipH="1">
            <a:off x="6629400" y="1714500"/>
            <a:ext cx="2286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5" idx="2"/>
            <a:endCxn id="7" idx="3"/>
          </p:cNvCxnSpPr>
          <p:nvPr/>
        </p:nvCxnSpPr>
        <p:spPr bwMode="auto">
          <a:xfrm flipH="1">
            <a:off x="6515100" y="3048000"/>
            <a:ext cx="342897" cy="34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28" idx="2"/>
            <a:endCxn id="16" idx="3"/>
          </p:cNvCxnSpPr>
          <p:nvPr/>
        </p:nvCxnSpPr>
        <p:spPr bwMode="auto">
          <a:xfrm flipH="1">
            <a:off x="6515100" y="4719481"/>
            <a:ext cx="342897" cy="43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3207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superclass is also known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i="1" u="sng" dirty="0"/>
              <a:t>base class</a:t>
            </a:r>
            <a:r>
              <a:rPr lang="en-US" i="1" dirty="0"/>
              <a:t>, </a:t>
            </a:r>
            <a:r>
              <a:rPr lang="en-US" i="1" u="sng" dirty="0"/>
              <a:t>parent class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u="sng" dirty="0"/>
              <a:t>ancestor</a:t>
            </a:r>
            <a:r>
              <a:rPr lang="en-US" i="1" dirty="0"/>
              <a:t> 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 subclass is also known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i="1" u="sng" dirty="0"/>
              <a:t>derived class</a:t>
            </a:r>
            <a:r>
              <a:rPr lang="en-US" i="1" dirty="0"/>
              <a:t>, </a:t>
            </a:r>
            <a:r>
              <a:rPr lang="en-US" i="1" u="sng" dirty="0"/>
              <a:t>child class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u="sng" dirty="0"/>
              <a:t>descendant </a:t>
            </a:r>
            <a:endParaRPr lang="en-US" u="sng" dirty="0"/>
          </a:p>
          <a:p>
            <a:pPr>
              <a:spcBef>
                <a:spcPts val="1800"/>
              </a:spcBef>
            </a:pPr>
            <a:r>
              <a:rPr lang="en-US" dirty="0"/>
              <a:t>Subclasses can </a:t>
            </a:r>
            <a:r>
              <a:rPr lang="en-US" b="1" i="1" dirty="0"/>
              <a:t>add</a:t>
            </a:r>
            <a:r>
              <a:rPr lang="en-US" i="1" dirty="0"/>
              <a:t> </a:t>
            </a:r>
            <a:r>
              <a:rPr lang="en-US" dirty="0"/>
              <a:t>new features the superclass </a:t>
            </a:r>
            <a:r>
              <a:rPr lang="en-US" dirty="0" smtClean="0"/>
              <a:t>lacks (i.e. attributes</a:t>
            </a:r>
            <a:r>
              <a:rPr lang="en-US" dirty="0"/>
              <a:t>, </a:t>
            </a:r>
            <a:r>
              <a:rPr lang="en-US" dirty="0" smtClean="0"/>
              <a:t>operations, </a:t>
            </a:r>
            <a:r>
              <a:rPr lang="en-US" dirty="0"/>
              <a:t>or </a:t>
            </a:r>
            <a:r>
              <a:rPr lang="en-US" dirty="0" smtClean="0"/>
              <a:t>associations) 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Subclasses inherit </a:t>
            </a:r>
            <a:r>
              <a:rPr lang="en-US" b="1" i="1" dirty="0" smtClean="0"/>
              <a:t>all*</a:t>
            </a:r>
            <a:r>
              <a:rPr lang="en-US" i="1" dirty="0" smtClean="0"/>
              <a:t> </a:t>
            </a:r>
            <a:r>
              <a:rPr lang="en-US" dirty="0"/>
              <a:t>the features of the </a:t>
            </a:r>
            <a:r>
              <a:rPr lang="en-US" dirty="0" smtClean="0"/>
              <a:t>superclass</a:t>
            </a:r>
            <a:br>
              <a:rPr lang="en-US" dirty="0" smtClean="0"/>
            </a:br>
            <a:r>
              <a:rPr lang="en-US" dirty="0" smtClean="0"/>
              <a:t>(i.e. attributes</a:t>
            </a:r>
            <a:r>
              <a:rPr lang="en-US" dirty="0"/>
              <a:t>, </a:t>
            </a:r>
            <a:r>
              <a:rPr lang="en-US" dirty="0" smtClean="0"/>
              <a:t>operations, </a:t>
            </a:r>
            <a:r>
              <a:rPr lang="en-US" dirty="0"/>
              <a:t>and </a:t>
            </a:r>
            <a:r>
              <a:rPr lang="en-US" dirty="0" smtClean="0"/>
              <a:t>associations)</a:t>
            </a:r>
            <a:endParaRPr lang="en-US" dirty="0"/>
          </a:p>
          <a:p>
            <a:pPr lvl="1"/>
            <a:r>
              <a:rPr lang="en-US" dirty="0" smtClean="0"/>
              <a:t>Public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Inherits all members as is</a:t>
            </a:r>
          </a:p>
          <a:p>
            <a:pPr lvl="1"/>
            <a:r>
              <a:rPr lang="en-US" dirty="0" smtClean="0"/>
              <a:t>Protected </a:t>
            </a:r>
            <a:r>
              <a:rPr lang="en-US" dirty="0" smtClean="0">
                <a:sym typeface="Wingdings" panose="05000000000000000000" pitchFamily="2" charset="2"/>
              </a:rPr>
              <a:t> Parent’s public / protected  locally protected</a:t>
            </a:r>
            <a:endParaRPr lang="en-US" dirty="0" smtClean="0"/>
          </a:p>
          <a:p>
            <a:pPr lvl="1"/>
            <a:r>
              <a:rPr lang="en-US" dirty="0" smtClean="0"/>
              <a:t>Private </a:t>
            </a:r>
            <a:r>
              <a:rPr lang="en-US" dirty="0" smtClean="0"/>
              <a:t>attributes are not inherited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2" y="8467"/>
            <a:ext cx="7298267" cy="603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400" y="14478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stackoverflow.com/questions/860339/difference-between-private-public-and-protected-inheritance</a:t>
            </a:r>
            <a:endParaRPr lang="en-US" sz="600" dirty="0" smtClean="0"/>
          </a:p>
          <a:p>
            <a:endParaRPr lang="en-US" sz="600" dirty="0"/>
          </a:p>
          <a:p>
            <a:r>
              <a:rPr lang="en-US" sz="600" dirty="0" smtClean="0"/>
              <a:t>Link at bottom:</a:t>
            </a:r>
          </a:p>
          <a:p>
            <a:r>
              <a:rPr lang="en-US" sz="600" dirty="0"/>
              <a:t>https://stackoverflow.com/questions/374399/private-protected-inheritance/374423</a:t>
            </a:r>
          </a:p>
        </p:txBody>
      </p:sp>
    </p:spTree>
    <p:extLst>
      <p:ext uri="{BB962C8B-B14F-4D97-AF65-F5344CB8AC3E}">
        <p14:creationId xmlns:p14="http://schemas.microsoft.com/office/powerpoint/2010/main" val="419431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can modify or </a:t>
            </a:r>
            <a:r>
              <a:rPr lang="en-US" i="1" u="sng" dirty="0"/>
              <a:t>override</a:t>
            </a:r>
            <a:r>
              <a:rPr lang="en-US" i="1" dirty="0"/>
              <a:t> </a:t>
            </a:r>
            <a:r>
              <a:rPr lang="en-US" dirty="0"/>
              <a:t>the implementation of operations from the </a:t>
            </a:r>
            <a:r>
              <a:rPr lang="en-US" dirty="0" smtClean="0"/>
              <a:t>superclass (override == virtual) </a:t>
            </a:r>
            <a:endParaRPr lang="en-US" dirty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can have its own way of implementing it </a:t>
            </a:r>
            <a:endParaRPr lang="en-US" sz="36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subclass implementations should respect the </a:t>
            </a:r>
            <a:r>
              <a:rPr lang="en-US" sz="2400" i="1" u="sng" dirty="0"/>
              <a:t>contract</a:t>
            </a:r>
            <a:r>
              <a:rPr lang="en-US" sz="2400" dirty="0"/>
              <a:t> of the operation in the superclass </a:t>
            </a:r>
            <a:endParaRPr lang="en-US" sz="3600" dirty="0"/>
          </a:p>
          <a:p>
            <a:pPr lvl="1"/>
            <a:r>
              <a:rPr lang="en-US" sz="2400" dirty="0" smtClean="0"/>
              <a:t>Overridden operations are called </a:t>
            </a:r>
            <a:r>
              <a:rPr lang="en-US" sz="2400" i="1" u="sng" dirty="0" smtClean="0"/>
              <a:t>polymorphic</a:t>
            </a:r>
          </a:p>
          <a:p>
            <a:pPr lvl="2"/>
            <a:r>
              <a:rPr lang="en-US" sz="2000" i="1" u="sng" dirty="0" smtClean="0"/>
              <a:t>Adorned with prefixed keyword </a:t>
            </a:r>
            <a:r>
              <a:rPr lang="en-US" sz="2000" b="1" i="1" u="sng" dirty="0" smtClean="0"/>
              <a:t>virtual</a:t>
            </a:r>
            <a:r>
              <a:rPr lang="en-US" sz="2000" i="1" u="sng" dirty="0" smtClean="0"/>
              <a:t> in C++ </a:t>
            </a:r>
            <a:endParaRPr lang="en-US" sz="2000" u="sng" dirty="0" smtClean="0"/>
          </a:p>
          <a:p>
            <a:pPr>
              <a:spcBef>
                <a:spcPts val="1800"/>
              </a:spcBef>
            </a:pPr>
            <a:r>
              <a:rPr lang="en-US" b="1" i="1" dirty="0" smtClean="0"/>
              <a:t>Polymorphism</a:t>
            </a:r>
            <a:r>
              <a:rPr lang="en-US" i="1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Greek word </a:t>
            </a:r>
            <a:r>
              <a:rPr lang="en-US" dirty="0"/>
              <a:t>meaning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“Many-Shaped”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superclass’s </a:t>
            </a:r>
            <a:r>
              <a:rPr lang="en-US" dirty="0"/>
              <a:t>perspective, the operation has many implementations (which are called </a:t>
            </a:r>
            <a:r>
              <a:rPr lang="en-US" i="1" u="sng" dirty="0"/>
              <a:t>methods</a:t>
            </a:r>
            <a:r>
              <a:rPr lang="en-US" i="1" dirty="0"/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35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447800"/>
          </a:xfrm>
        </p:spPr>
        <p:txBody>
          <a:bodyPr/>
          <a:lstStyle/>
          <a:p>
            <a:r>
              <a:rPr lang="en-US" dirty="0" err="1" smtClean="0"/>
              <a:t>Liskov’s</a:t>
            </a:r>
            <a:r>
              <a:rPr lang="en-US" dirty="0" smtClean="0"/>
              <a:t> substitution principle</a:t>
            </a:r>
          </a:p>
          <a:p>
            <a:pPr lvl="1"/>
            <a:r>
              <a:rPr lang="en-US" dirty="0" smtClean="0"/>
              <a:t>A subclass object can be used </a:t>
            </a:r>
            <a:r>
              <a:rPr lang="en-US" b="1" i="1" dirty="0" smtClean="0"/>
              <a:t>anywhere</a:t>
            </a:r>
            <a:r>
              <a:rPr lang="en-US" dirty="0" smtClean="0"/>
              <a:t> that an object of the superclass is expected. For any subclass, in general, “expect no more, require no less”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79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Person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4114800"/>
            <a:ext cx="1371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i="1" dirty="0" smtClean="0"/>
              <a:t>Animal</a:t>
            </a:r>
            <a:endParaRPr lang="en-US" sz="2400" i="1" dirty="0"/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 bwMode="auto">
          <a:xfrm>
            <a:off x="3048000" y="3276600"/>
            <a:ext cx="0" cy="838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0" y="5486400"/>
            <a:ext cx="1524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Cat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11" idx="3"/>
            <a:endCxn id="9" idx="0"/>
          </p:cNvCxnSpPr>
          <p:nvPr/>
        </p:nvCxnSpPr>
        <p:spPr bwMode="auto">
          <a:xfrm flipH="1">
            <a:off x="3048000" y="4876800"/>
            <a:ext cx="1" cy="60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sosceles Triangle 10"/>
          <p:cNvSpPr/>
          <p:nvPr/>
        </p:nvSpPr>
        <p:spPr bwMode="auto">
          <a:xfrm>
            <a:off x="2878433" y="46482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0" y="3276600"/>
            <a:ext cx="686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has </a:t>
            </a:r>
            <a:r>
              <a:rPr lang="en-US" sz="1600" dirty="0"/>
              <a:t>a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▼</a:t>
            </a:r>
          </a:p>
          <a:p>
            <a:r>
              <a:rPr lang="en-US" sz="1600" dirty="0" smtClean="0"/>
              <a:t>pet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5486400"/>
            <a:ext cx="1524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Dog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5486400"/>
            <a:ext cx="1524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Parrot</a:t>
            </a:r>
            <a:endParaRPr lang="en-US" sz="2400" dirty="0"/>
          </a:p>
        </p:txBody>
      </p:sp>
      <p:cxnSp>
        <p:nvCxnSpPr>
          <p:cNvPr id="32" name="Elbow Connector 31"/>
          <p:cNvCxnSpPr>
            <a:stCxn id="11" idx="3"/>
            <a:endCxn id="28" idx="0"/>
          </p:cNvCxnSpPr>
          <p:nvPr/>
        </p:nvCxnSpPr>
        <p:spPr bwMode="auto">
          <a:xfrm rot="5400000">
            <a:off x="1943101" y="4381500"/>
            <a:ext cx="609600" cy="16002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/>
          <p:cNvCxnSpPr>
            <a:stCxn id="11" idx="3"/>
            <a:endCxn id="29" idx="0"/>
          </p:cNvCxnSpPr>
          <p:nvPr/>
        </p:nvCxnSpPr>
        <p:spPr bwMode="auto">
          <a:xfrm rot="16200000" flipH="1">
            <a:off x="3543300" y="4381500"/>
            <a:ext cx="609600" cy="16001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029200" y="2971800"/>
            <a:ext cx="3276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u="sng" dirty="0" smtClean="0"/>
              <a:t>Black Beard : Person</a:t>
            </a:r>
            <a:endParaRPr lang="en-US" sz="2400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5562600" y="4343400"/>
            <a:ext cx="22098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u="sng" dirty="0" smtClean="0"/>
              <a:t>Rocky : Parrot</a:t>
            </a:r>
            <a:endParaRPr lang="en-US" sz="2400" u="sng" dirty="0"/>
          </a:p>
        </p:txBody>
      </p:sp>
      <p:cxnSp>
        <p:nvCxnSpPr>
          <p:cNvPr id="39" name="Straight Connector 38"/>
          <p:cNvCxnSpPr>
            <a:stCxn id="36" idx="2"/>
            <a:endCxn id="38" idx="0"/>
          </p:cNvCxnSpPr>
          <p:nvPr/>
        </p:nvCxnSpPr>
        <p:spPr bwMode="auto">
          <a:xfrm>
            <a:off x="6667500" y="3505200"/>
            <a:ext cx="0" cy="838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6781800" y="3490917"/>
            <a:ext cx="686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has </a:t>
            </a:r>
            <a:r>
              <a:rPr lang="en-US" sz="1600" dirty="0"/>
              <a:t>a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▼</a:t>
            </a:r>
          </a:p>
          <a:p>
            <a:r>
              <a:rPr lang="en-US" sz="1600" dirty="0" smtClean="0"/>
              <a:t>pet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318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77200" cy="4495800"/>
          </a:xfrm>
        </p:spPr>
        <p:txBody>
          <a:bodyPr/>
          <a:lstStyle/>
          <a:p>
            <a:r>
              <a:rPr lang="en-US" dirty="0"/>
              <a:t>Abstract classes are partial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They consolidate </a:t>
            </a:r>
            <a:r>
              <a:rPr lang="en-US" dirty="0"/>
              <a:t>shared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 smtClean="0"/>
              <a:t>(i.e. what can be reused)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An abstract class </a:t>
            </a:r>
            <a:r>
              <a:rPr lang="en-US" dirty="0"/>
              <a:t>might do stuff, but </a:t>
            </a:r>
            <a:br>
              <a:rPr lang="en-US" dirty="0"/>
            </a:br>
            <a:r>
              <a:rPr lang="en-US" dirty="0" smtClean="0"/>
              <a:t>you’ll never meet </a:t>
            </a:r>
            <a:r>
              <a:rPr lang="en-US" dirty="0"/>
              <a:t>one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What would an </a:t>
            </a:r>
            <a:r>
              <a:rPr lang="en-US" i="1" dirty="0" smtClean="0"/>
              <a:t>Animal</a:t>
            </a:r>
            <a:r>
              <a:rPr lang="en-US" dirty="0" smtClean="0"/>
              <a:t> object </a:t>
            </a:r>
            <a:br>
              <a:rPr lang="en-US" dirty="0" smtClean="0"/>
            </a:br>
            <a:r>
              <a:rPr lang="en-US" dirty="0" smtClean="0"/>
              <a:t>look like and do?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May define </a:t>
            </a:r>
            <a:r>
              <a:rPr lang="en-US" i="1" u="sng" dirty="0" smtClean="0"/>
              <a:t>virtual</a:t>
            </a:r>
            <a:r>
              <a:rPr lang="en-US" dirty="0" smtClean="0"/>
              <a:t> methods, </a:t>
            </a:r>
            <a:br>
              <a:rPr lang="en-US" dirty="0" smtClean="0"/>
            </a:br>
            <a:r>
              <a:rPr lang="en-US" dirty="0" smtClean="0"/>
              <a:t>leaving the implementation</a:t>
            </a:r>
            <a:br>
              <a:rPr lang="en-US" dirty="0" smtClean="0"/>
            </a:br>
            <a:r>
              <a:rPr lang="en-US" dirty="0" smtClean="0"/>
              <a:t>to the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6900" y="28956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Person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267200"/>
            <a:ext cx="1371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i="1" dirty="0" smtClean="0"/>
              <a:t>Animal</a:t>
            </a:r>
            <a:endParaRPr lang="en-US" sz="2400" i="1" dirty="0"/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 bwMode="auto">
          <a:xfrm>
            <a:off x="6477000" y="3429000"/>
            <a:ext cx="0" cy="838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715000" y="5638800"/>
            <a:ext cx="1524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Cat</a:t>
            </a:r>
            <a:endParaRPr lang="en-US" sz="2400" dirty="0"/>
          </a:p>
        </p:txBody>
      </p:sp>
      <p:cxnSp>
        <p:nvCxnSpPr>
          <p:cNvPr id="9" name="Straight Connector 8"/>
          <p:cNvCxnSpPr>
            <a:stCxn id="10" idx="3"/>
            <a:endCxn id="8" idx="0"/>
          </p:cNvCxnSpPr>
          <p:nvPr/>
        </p:nvCxnSpPr>
        <p:spPr bwMode="auto">
          <a:xfrm flipH="1">
            <a:off x="6477000" y="5029200"/>
            <a:ext cx="1" cy="60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Isosceles Triangle 9"/>
          <p:cNvSpPr/>
          <p:nvPr/>
        </p:nvSpPr>
        <p:spPr bwMode="auto">
          <a:xfrm>
            <a:off x="6307433" y="48006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3429000"/>
            <a:ext cx="686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has </a:t>
            </a:r>
            <a:r>
              <a:rPr lang="en-US" sz="1600" dirty="0"/>
              <a:t>a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▼</a:t>
            </a:r>
          </a:p>
          <a:p>
            <a:r>
              <a:rPr lang="en-US" sz="1600" dirty="0" smtClean="0"/>
              <a:t>pet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1524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Dog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5638800"/>
            <a:ext cx="1524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Parrot</a:t>
            </a:r>
            <a:endParaRPr lang="en-US" sz="2400" dirty="0"/>
          </a:p>
        </p:txBody>
      </p:sp>
      <p:cxnSp>
        <p:nvCxnSpPr>
          <p:cNvPr id="14" name="Elbow Connector 13"/>
          <p:cNvCxnSpPr>
            <a:stCxn id="10" idx="3"/>
            <a:endCxn id="12" idx="0"/>
          </p:cNvCxnSpPr>
          <p:nvPr/>
        </p:nvCxnSpPr>
        <p:spPr bwMode="auto">
          <a:xfrm rot="5400000">
            <a:off x="5372101" y="4533900"/>
            <a:ext cx="609600" cy="16002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10" idx="3"/>
            <a:endCxn id="13" idx="0"/>
          </p:cNvCxnSpPr>
          <p:nvPr/>
        </p:nvCxnSpPr>
        <p:spPr bwMode="auto">
          <a:xfrm rot="16200000" flipH="1">
            <a:off x="6972300" y="4533900"/>
            <a:ext cx="609600" cy="16001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9994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2743200"/>
          </a:xfrm>
        </p:spPr>
        <p:txBody>
          <a:bodyPr/>
          <a:lstStyle/>
          <a:p>
            <a:r>
              <a:rPr lang="en-US" dirty="0" smtClean="0"/>
              <a:t>Interfaces are purely virtual</a:t>
            </a:r>
          </a:p>
          <a:p>
            <a:pPr lvl="1"/>
            <a:r>
              <a:rPr lang="en-US" dirty="0" smtClean="0"/>
              <a:t>Provide no implementation</a:t>
            </a:r>
          </a:p>
          <a:p>
            <a:pPr lvl="1"/>
            <a:r>
              <a:rPr lang="en-US" dirty="0" smtClean="0"/>
              <a:t>Are a </a:t>
            </a:r>
            <a:r>
              <a:rPr lang="en-US" i="1" u="sng" dirty="0" smtClean="0"/>
              <a:t>contract</a:t>
            </a:r>
            <a:r>
              <a:rPr lang="en-US" dirty="0" smtClean="0"/>
              <a:t> for what methods</a:t>
            </a:r>
            <a:br>
              <a:rPr lang="en-US" dirty="0" smtClean="0"/>
            </a:br>
            <a:r>
              <a:rPr lang="en-US" dirty="0" smtClean="0"/>
              <a:t>an object </a:t>
            </a:r>
            <a:r>
              <a:rPr lang="en-US" i="1" dirty="0" smtClean="0"/>
              <a:t>must</a:t>
            </a:r>
            <a:r>
              <a:rPr lang="en-US" dirty="0" smtClean="0"/>
              <a:t> have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To the Bank, Dogs are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just another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2954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Bank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3624" y="2971800"/>
            <a:ext cx="1371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Account</a:t>
            </a:r>
            <a:endParaRPr lang="en-US" sz="2400" dirty="0"/>
          </a:p>
        </p:txBody>
      </p:sp>
      <p:cxnSp>
        <p:nvCxnSpPr>
          <p:cNvPr id="19" name="Straight Connector 18"/>
          <p:cNvCxnSpPr>
            <a:stCxn id="27" idx="2"/>
            <a:endCxn id="18" idx="0"/>
          </p:cNvCxnSpPr>
          <p:nvPr/>
        </p:nvCxnSpPr>
        <p:spPr bwMode="auto">
          <a:xfrm flipH="1">
            <a:off x="7799424" y="2133600"/>
            <a:ext cx="11076" cy="838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763501" y="2844224"/>
            <a:ext cx="1323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◄ owned by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1000" y="2895600"/>
            <a:ext cx="16002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tIns="0" rtlCol="0" anchor="t" anchorCtr="1">
            <a:noAutofit/>
          </a:bodyPr>
          <a:lstStyle/>
          <a:p>
            <a:pPr algn="ctr"/>
            <a:r>
              <a:rPr lang="en-US" sz="1600" dirty="0" smtClean="0"/>
              <a:t>«interface»</a:t>
            </a:r>
            <a:br>
              <a:rPr lang="en-US" sz="1600" dirty="0" smtClean="0"/>
            </a:br>
            <a:r>
              <a:rPr lang="en-US" sz="2400" i="1" dirty="0" smtClean="0"/>
              <a:t>Customer</a:t>
            </a:r>
            <a:endParaRPr lang="en-US" sz="2400" i="1" dirty="0"/>
          </a:p>
        </p:txBody>
      </p:sp>
      <p:sp>
        <p:nvSpPr>
          <p:cNvPr id="27" name="Diamond 26"/>
          <p:cNvSpPr/>
          <p:nvPr/>
        </p:nvSpPr>
        <p:spPr bwMode="auto">
          <a:xfrm>
            <a:off x="7696200" y="1828800"/>
            <a:ext cx="228600" cy="30480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Connector 28"/>
          <p:cNvCxnSpPr>
            <a:stCxn id="18" idx="1"/>
            <a:endCxn id="24" idx="3"/>
          </p:cNvCxnSpPr>
          <p:nvPr/>
        </p:nvCxnSpPr>
        <p:spPr bwMode="auto">
          <a:xfrm flipH="1">
            <a:off x="5791200" y="3238500"/>
            <a:ext cx="13224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33400" y="4191000"/>
            <a:ext cx="5029200" cy="1981200"/>
            <a:chOff x="533400" y="4191000"/>
            <a:chExt cx="5029200" cy="19812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4267200"/>
              <a:ext cx="1371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i="1" dirty="0" smtClean="0"/>
                <a:t>Animal</a:t>
              </a:r>
              <a:endParaRPr lang="en-US" sz="2400" i="1" dirty="0"/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 bwMode="auto">
            <a:xfrm flipH="1">
              <a:off x="3581400" y="4533900"/>
              <a:ext cx="1981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33400" y="5638800"/>
              <a:ext cx="1524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Cat</a:t>
              </a:r>
              <a:endParaRPr lang="en-US" sz="2400" dirty="0"/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2726033" y="4800600"/>
              <a:ext cx="339135" cy="2286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5638800"/>
              <a:ext cx="1524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Dog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5638800"/>
              <a:ext cx="1524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Parrot</a:t>
              </a:r>
              <a:endParaRPr lang="en-US" sz="2400" dirty="0"/>
            </a:p>
          </p:txBody>
        </p:sp>
        <p:cxnSp>
          <p:nvCxnSpPr>
            <p:cNvPr id="15" name="Elbow Connector 14"/>
            <p:cNvCxnSpPr>
              <a:stCxn id="11" idx="3"/>
              <a:endCxn id="13" idx="0"/>
            </p:cNvCxnSpPr>
            <p:nvPr/>
          </p:nvCxnSpPr>
          <p:spPr bwMode="auto">
            <a:xfrm rot="16200000" flipH="1">
              <a:off x="3390900" y="4533900"/>
              <a:ext cx="609600" cy="1600199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14" idx="0"/>
            </p:cNvCxnSpPr>
            <p:nvPr/>
          </p:nvCxnSpPr>
          <p:spPr bwMode="auto">
            <a:xfrm rot="5400000">
              <a:off x="2590801" y="5334000"/>
              <a:ext cx="609600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>
              <a:stCxn id="11" idx="3"/>
              <a:endCxn id="9" idx="0"/>
            </p:cNvCxnSpPr>
            <p:nvPr/>
          </p:nvCxnSpPr>
          <p:spPr bwMode="auto">
            <a:xfrm rot="5400000">
              <a:off x="1790701" y="4533900"/>
              <a:ext cx="609600" cy="160020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3587865" y="4191000"/>
              <a:ext cx="12889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◄ has a pet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0600" y="3581400"/>
            <a:ext cx="2362200" cy="1219200"/>
            <a:chOff x="4800600" y="3581400"/>
            <a:chExt cx="2362200" cy="1219200"/>
          </a:xfrm>
        </p:grpSpPr>
        <p:sp>
          <p:nvSpPr>
            <p:cNvPr id="6" name="TextBox 5"/>
            <p:cNvSpPr txBox="1"/>
            <p:nvPr/>
          </p:nvSpPr>
          <p:spPr>
            <a:xfrm>
              <a:off x="5562600" y="4267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Person</a:t>
              </a:r>
              <a:endParaRPr lang="en-US" sz="2400" dirty="0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4800600" y="3581400"/>
              <a:ext cx="339135" cy="2286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Connector 41"/>
            <p:cNvCxnSpPr>
              <a:endCxn id="41" idx="3"/>
            </p:cNvCxnSpPr>
            <p:nvPr/>
          </p:nvCxnSpPr>
          <p:spPr bwMode="auto">
            <a:xfrm flipH="1" flipV="1">
              <a:off x="4970168" y="3810000"/>
              <a:ext cx="821032" cy="457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>
            <a:endCxn id="41" idx="3"/>
          </p:cNvCxnSpPr>
          <p:nvPr/>
        </p:nvCxnSpPr>
        <p:spPr bwMode="auto">
          <a:xfrm flipH="1" flipV="1">
            <a:off x="4970168" y="3810000"/>
            <a:ext cx="5982" cy="1826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8602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4494</TotalTime>
  <Words>578</Words>
  <Application>Microsoft Office PowerPoint</Application>
  <PresentationFormat>On-screen Show (4:3)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AFIT_PPT_TEMPLATE</vt:lpstr>
      <vt:lpstr>PowerPoint Presentation</vt:lpstr>
      <vt:lpstr>Overview</vt:lpstr>
      <vt:lpstr>Inheritance</vt:lpstr>
      <vt:lpstr>Inheritance</vt:lpstr>
      <vt:lpstr>PowerPoint Presentation</vt:lpstr>
      <vt:lpstr>Polymorphism</vt:lpstr>
      <vt:lpstr>Polymorphism</vt:lpstr>
      <vt:lpstr>Abstract Classes</vt:lpstr>
      <vt:lpstr>Interfaces</vt:lpstr>
      <vt:lpstr>Interfaces in C++</vt:lpstr>
      <vt:lpstr>PowerPoint Presentation</vt:lpstr>
      <vt:lpstr>Design Patterns</vt:lpstr>
      <vt:lpstr>Strategy Pattern</vt:lpstr>
      <vt:lpstr>Strategy Pattern</vt:lpstr>
      <vt:lpstr>Observer Pattern</vt:lpstr>
      <vt:lpstr>Observer Pattern</vt:lpstr>
      <vt:lpstr>Summary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201</cp:revision>
  <dcterms:created xsi:type="dcterms:W3CDTF">2012-10-01T11:38:02Z</dcterms:created>
  <dcterms:modified xsi:type="dcterms:W3CDTF">2018-10-11T11:46:17Z</dcterms:modified>
</cp:coreProperties>
</file>