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10363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66451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9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1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FB16-BD2A-4135-B4AB-647C9F5D4F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A65B-6C13-41ED-9325-3EFE96A6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Pattern: Define a family of algorithms, encapsulate each one, and let client use them interchangeably.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an Interface (not general inheritance)</a:t>
            </a:r>
          </a:p>
          <a:p>
            <a:r>
              <a:rPr lang="en-US" dirty="0" smtClean="0"/>
              <a:t>Can use Templates (purists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“Template”) (compile time vs runtime)</a:t>
            </a:r>
          </a:p>
          <a:p>
            <a:r>
              <a:rPr lang="en-US" dirty="0" smtClean="0"/>
              <a:t>Can use Lambdas</a:t>
            </a:r>
          </a:p>
          <a:p>
            <a:r>
              <a:rPr lang="en-US" dirty="0" smtClean="0"/>
              <a:t>https://sourcemaking.com/design_patterns/strategy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6804"/>
            <a:ext cx="6115050" cy="2247900"/>
          </a:xfrm>
          <a:prstGeom prst="rect">
            <a:avLst/>
          </a:prstGeom>
        </p:spPr>
      </p:pic>
      <p:pic>
        <p:nvPicPr>
          <p:cNvPr id="1028" name="Picture 4" descr="Strategy sch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900731"/>
            <a:ext cx="43053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0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04LecStrategy.cpp</a:t>
            </a:r>
          </a:p>
          <a:p>
            <a:r>
              <a:rPr lang="en-US" dirty="0" smtClean="0"/>
              <a:t>04LecStrategyT.cpp</a:t>
            </a:r>
          </a:p>
          <a:p>
            <a:r>
              <a:rPr lang="en-US" dirty="0" smtClean="0"/>
              <a:t>04LecStrategyTransportGoods.cpp</a:t>
            </a:r>
          </a:p>
          <a:p>
            <a:r>
              <a:rPr lang="en-US" dirty="0" smtClean="0"/>
              <a:t>04LecStrategyTransportGoodsT.cpp</a:t>
            </a:r>
          </a:p>
          <a:p>
            <a:pPr marL="0" indent="0">
              <a:buNone/>
            </a:pPr>
            <a:r>
              <a:rPr lang="en-US" dirty="0" smtClean="0"/>
              <a:t>Lectures ±|master|→ g++ -S -O2 04LecStrategyTransportGoods.cpp</a:t>
            </a:r>
          </a:p>
          <a:p>
            <a:pPr marL="0" indent="0">
              <a:buNone/>
            </a:pPr>
            <a:r>
              <a:rPr lang="en-US" dirty="0" smtClean="0"/>
              <a:t>	239 lines </a:t>
            </a:r>
            <a:r>
              <a:rPr lang="en-US" dirty="0" err="1" smtClean="0"/>
              <a:t>asm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Lectures ±|master|→ g++ -S -O2 04LecStrategyTransportGoodsT.cpp</a:t>
            </a:r>
          </a:p>
          <a:p>
            <a:pPr marL="457200" lvl="1" indent="0">
              <a:buNone/>
            </a:pPr>
            <a:r>
              <a:rPr lang="en-US" dirty="0" smtClean="0"/>
              <a:t>	165 lines </a:t>
            </a:r>
            <a:r>
              <a:rPr lang="en-US" dirty="0" err="1" smtClean="0"/>
              <a:t>asm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6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224838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Defines </a:t>
            </a:r>
            <a:r>
              <a:rPr lang="en-US" dirty="0"/>
              <a:t>a family of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Encapsulated to </a:t>
            </a:r>
            <a:r>
              <a:rPr lang="en-US" dirty="0"/>
              <a:t>make them </a:t>
            </a:r>
            <a:r>
              <a:rPr lang="en-US" dirty="0" smtClean="0"/>
              <a:t>interchangeable</a:t>
            </a:r>
          </a:p>
          <a:p>
            <a:pPr lvl="1"/>
            <a:r>
              <a:rPr lang="en-US" dirty="0" smtClean="0"/>
              <a:t>Lets </a:t>
            </a:r>
            <a:r>
              <a:rPr lang="en-US" dirty="0"/>
              <a:t>the </a:t>
            </a:r>
            <a:r>
              <a:rPr lang="en-US" dirty="0" smtClean="0"/>
              <a:t>client behavior be set or change at runtime</a:t>
            </a:r>
          </a:p>
          <a:p>
            <a:pPr lvl="1"/>
            <a:r>
              <a:rPr lang="en-US" dirty="0" smtClean="0"/>
              <a:t>Textbook, Page 315-324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2743200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/>
              <a:t>Duck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124200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/>
              <a:t>QuackBehavior </a:t>
            </a:r>
            <a:r>
              <a:rPr lang="en-US" sz="1600" dirty="0" err="1"/>
              <a:t>quackBehavior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505200"/>
            <a:ext cx="29718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/>
              <a:t>fly()</a:t>
            </a:r>
          </a:p>
          <a:p>
            <a:r>
              <a:rPr lang="en-US" sz="1600" dirty="0" err="1"/>
              <a:t>performQuack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setQuackBehavior</a:t>
            </a:r>
            <a:r>
              <a:rPr lang="en-US" sz="1600" dirty="0"/>
              <a:t>()</a:t>
            </a:r>
          </a:p>
          <a:p>
            <a:r>
              <a:rPr lang="en-US" sz="1600" dirty="0"/>
              <a:t>swim()</a:t>
            </a:r>
          </a:p>
          <a:p>
            <a:r>
              <a:rPr lang="en-US" sz="1600" dirty="0"/>
              <a:t>// other duck like methods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3200400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i="1" dirty="0"/>
              <a:t>quack()</a:t>
            </a:r>
          </a:p>
        </p:txBody>
      </p:sp>
      <p:sp>
        <p:nvSpPr>
          <p:cNvPr id="12" name="Isosceles Triangle 11"/>
          <p:cNvSpPr/>
          <p:nvPr/>
        </p:nvSpPr>
        <p:spPr bwMode="auto">
          <a:xfrm>
            <a:off x="7944957" y="35814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43434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/>
              <a:t>Quack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43434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/>
              <a:t>Squeak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915400" y="43434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err="1"/>
              <a:t>MuteQuack</a:t>
            </a:r>
            <a:endParaRPr lang="en-US" b="1" dirty="0"/>
          </a:p>
        </p:txBody>
      </p:sp>
      <p:cxnSp>
        <p:nvCxnSpPr>
          <p:cNvPr id="36" name="Straight Arrow Connector 35"/>
          <p:cNvCxnSpPr>
            <a:stCxn id="6" idx="3"/>
            <a:endCxn id="33" idx="1"/>
          </p:cNvCxnSpPr>
          <p:nvPr/>
        </p:nvCxnSpPr>
        <p:spPr bwMode="auto">
          <a:xfrm>
            <a:off x="5257800" y="2933700"/>
            <a:ext cx="167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Straight Connector 40"/>
          <p:cNvCxnSpPr>
            <a:stCxn id="12" idx="3"/>
          </p:cNvCxnSpPr>
          <p:nvPr/>
        </p:nvCxnSpPr>
        <p:spPr bwMode="auto">
          <a:xfrm flipH="1">
            <a:off x="7086600" y="3810000"/>
            <a:ext cx="1027924" cy="496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2" idx="3"/>
            <a:endCxn id="17" idx="0"/>
          </p:cNvCxnSpPr>
          <p:nvPr/>
        </p:nvCxnSpPr>
        <p:spPr bwMode="auto">
          <a:xfrm>
            <a:off x="8114524" y="3810000"/>
            <a:ext cx="776" cy="533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2" idx="3"/>
          </p:cNvCxnSpPr>
          <p:nvPr/>
        </p:nvCxnSpPr>
        <p:spPr bwMode="auto">
          <a:xfrm>
            <a:off x="8114524" y="3810000"/>
            <a:ext cx="1105676" cy="496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Isosceles Triangle 65"/>
          <p:cNvSpPr/>
          <p:nvPr/>
        </p:nvSpPr>
        <p:spPr bwMode="auto">
          <a:xfrm>
            <a:off x="3597348" y="48768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76400" y="5486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/>
              <a:t>Mallard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429000" y="5486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err="1"/>
              <a:t>RubberDucky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181600" y="5486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err="1"/>
              <a:t>DecoyDuck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676400" y="5867400"/>
            <a:ext cx="16764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5867400"/>
            <a:ext cx="16764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5181600" y="5867400"/>
            <a:ext cx="16764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sz="1600" dirty="0"/>
          </a:p>
        </p:txBody>
      </p:sp>
      <p:cxnSp>
        <p:nvCxnSpPr>
          <p:cNvPr id="74" name="Elbow Connector 73"/>
          <p:cNvCxnSpPr>
            <a:stCxn id="66" idx="3"/>
            <a:endCxn id="67" idx="0"/>
          </p:cNvCxnSpPr>
          <p:nvPr/>
        </p:nvCxnSpPr>
        <p:spPr bwMode="auto">
          <a:xfrm rot="5400000">
            <a:off x="2950258" y="4669744"/>
            <a:ext cx="381000" cy="125231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Elbow Connector 77"/>
          <p:cNvCxnSpPr>
            <a:stCxn id="66" idx="3"/>
            <a:endCxn id="68" idx="0"/>
          </p:cNvCxnSpPr>
          <p:nvPr/>
        </p:nvCxnSpPr>
        <p:spPr bwMode="auto">
          <a:xfrm rot="16200000" flipH="1">
            <a:off x="3826557" y="5045758"/>
            <a:ext cx="381000" cy="5002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Elbow Connector 80"/>
          <p:cNvCxnSpPr>
            <a:stCxn id="66" idx="3"/>
            <a:endCxn id="69" idx="0"/>
          </p:cNvCxnSpPr>
          <p:nvPr/>
        </p:nvCxnSpPr>
        <p:spPr bwMode="auto">
          <a:xfrm rot="16200000" flipH="1">
            <a:off x="4702857" y="4169458"/>
            <a:ext cx="381000" cy="22528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867400" y="4724400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/>
              <a:t>quack() { …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1400" y="4724400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/>
              <a:t>quack() { … 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15400" y="4724400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/>
              <a:t>quack() { …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4200" y="2667000"/>
            <a:ext cx="2362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400" dirty="0"/>
              <a:t>«interface»</a:t>
            </a:r>
            <a:br>
              <a:rPr lang="en-US" sz="1400" dirty="0"/>
            </a:br>
            <a:r>
              <a:rPr lang="en-US" b="1" i="1" dirty="0"/>
              <a:t>QuackBehavior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5873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7982" y="3150047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/>
              <a:t>Shipment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97982" y="3531047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/>
              <a:t>TransportStrategy </a:t>
            </a:r>
            <a:r>
              <a:rPr lang="en-US" sz="1600" dirty="0"/>
              <a:t>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7982" y="3912047"/>
            <a:ext cx="29718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/>
              <a:t>transport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getBill</a:t>
            </a:r>
            <a:r>
              <a:rPr lang="en-US" sz="1600" dirty="0"/>
              <a:t>()</a:t>
            </a:r>
            <a:endParaRPr lang="en-US" sz="1600" dirty="0"/>
          </a:p>
          <a:p>
            <a:r>
              <a:rPr lang="en-US" sz="1600" dirty="0" smtClean="0"/>
              <a:t>Virtual move()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646182" y="3607247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i="1" dirty="0"/>
              <a:t>move()</a:t>
            </a:r>
          </a:p>
        </p:txBody>
      </p:sp>
      <p:sp>
        <p:nvSpPr>
          <p:cNvPr id="12" name="Isosceles Triangle 11"/>
          <p:cNvSpPr/>
          <p:nvPr/>
        </p:nvSpPr>
        <p:spPr bwMode="auto">
          <a:xfrm>
            <a:off x="9656939" y="3988247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9382" y="4750247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/>
              <a:t>Walk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03382" y="4750247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/>
              <a:t>Drive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27382" y="4750247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/>
              <a:t>Fly</a:t>
            </a:r>
            <a:endParaRPr lang="en-US" b="1" dirty="0"/>
          </a:p>
        </p:txBody>
      </p:sp>
      <p:cxnSp>
        <p:nvCxnSpPr>
          <p:cNvPr id="36" name="Straight Arrow Connector 35"/>
          <p:cNvCxnSpPr>
            <a:stCxn id="6" idx="3"/>
            <a:endCxn id="33" idx="1"/>
          </p:cNvCxnSpPr>
          <p:nvPr/>
        </p:nvCxnSpPr>
        <p:spPr bwMode="auto">
          <a:xfrm>
            <a:off x="6969782" y="3340547"/>
            <a:ext cx="167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Straight Connector 40"/>
          <p:cNvCxnSpPr>
            <a:stCxn id="12" idx="3"/>
          </p:cNvCxnSpPr>
          <p:nvPr/>
        </p:nvCxnSpPr>
        <p:spPr bwMode="auto">
          <a:xfrm flipH="1">
            <a:off x="8798582" y="4216847"/>
            <a:ext cx="1027924" cy="496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2" idx="3"/>
            <a:endCxn id="17" idx="0"/>
          </p:cNvCxnSpPr>
          <p:nvPr/>
        </p:nvCxnSpPr>
        <p:spPr bwMode="auto">
          <a:xfrm>
            <a:off x="9826506" y="4216847"/>
            <a:ext cx="776" cy="533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2" idx="3"/>
          </p:cNvCxnSpPr>
          <p:nvPr/>
        </p:nvCxnSpPr>
        <p:spPr bwMode="auto">
          <a:xfrm>
            <a:off x="9826506" y="4216847"/>
            <a:ext cx="1105676" cy="496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7579382" y="5131247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/>
              <a:t>move() { …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03382" y="5131247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/>
              <a:t>move() { … 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27382" y="5131247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/>
              <a:t>move() { …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46182" y="3073847"/>
            <a:ext cx="2362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400" dirty="0"/>
              <a:t>«interface»</a:t>
            </a:r>
            <a:br>
              <a:rPr lang="en-US" sz="1400" dirty="0"/>
            </a:br>
            <a:r>
              <a:rPr lang="en-US" b="1" i="1" dirty="0" err="1"/>
              <a:t>TransportStrategy</a:t>
            </a:r>
            <a:endParaRPr lang="en-US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3826" y="1714500"/>
            <a:ext cx="309667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dirty="0" err="1" smtClean="0"/>
              <a:t>getInsurancePremium</a:t>
            </a:r>
            <a:r>
              <a:rPr lang="en-US" sz="1600" i="1" dirty="0" smtClean="0"/>
              <a:t>()</a:t>
            </a:r>
            <a:endParaRPr 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3827" y="1181100"/>
            <a:ext cx="3096672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400" dirty="0"/>
              <a:t>«interface»</a:t>
            </a:r>
            <a:br>
              <a:rPr lang="en-US" sz="1400" dirty="0"/>
            </a:br>
            <a:r>
              <a:rPr lang="en-US" b="1" i="1" dirty="0" smtClean="0"/>
              <a:t>Insurance</a:t>
            </a:r>
            <a:endParaRPr lang="en-US" b="1" i="1" dirty="0"/>
          </a:p>
        </p:txBody>
      </p:sp>
      <p:cxnSp>
        <p:nvCxnSpPr>
          <p:cNvPr id="35" name="Straight Arrow Connector 34"/>
          <p:cNvCxnSpPr>
            <a:stCxn id="37" idx="0"/>
            <a:endCxn id="30" idx="2"/>
          </p:cNvCxnSpPr>
          <p:nvPr/>
        </p:nvCxnSpPr>
        <p:spPr bwMode="auto">
          <a:xfrm flipV="1">
            <a:off x="1711373" y="2095500"/>
            <a:ext cx="240790" cy="15595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5473" y="3655083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err="1" smtClean="0"/>
              <a:t>SafeShipment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5473" y="4036083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25473" y="4417083"/>
            <a:ext cx="2971800" cy="9001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//methods specific to shipping and insurance</a:t>
            </a:r>
          </a:p>
          <a:p>
            <a:r>
              <a:rPr lang="en-US" sz="1600" dirty="0" smtClean="0"/>
              <a:t>Virtual </a:t>
            </a:r>
            <a:r>
              <a:rPr lang="en-US" sz="1600" dirty="0" err="1" smtClean="0"/>
              <a:t>getInsurancePremium</a:t>
            </a:r>
            <a:r>
              <a:rPr lang="en-US" sz="1600" dirty="0" smtClean="0"/>
              <a:t>()</a:t>
            </a:r>
          </a:p>
        </p:txBody>
      </p:sp>
      <p:sp>
        <p:nvSpPr>
          <p:cNvPr id="44" name="Isosceles Triangle 43"/>
          <p:cNvSpPr/>
          <p:nvPr/>
        </p:nvSpPr>
        <p:spPr bwMode="auto">
          <a:xfrm rot="5400000">
            <a:off x="3701467" y="4059729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46" name="Elbow Connector 45"/>
          <p:cNvCxnSpPr>
            <a:stCxn id="39" idx="3"/>
            <a:endCxn id="44" idx="3"/>
          </p:cNvCxnSpPr>
          <p:nvPr/>
        </p:nvCxnSpPr>
        <p:spPr bwMode="auto">
          <a:xfrm flipV="1">
            <a:off x="3197273" y="4174030"/>
            <a:ext cx="559462" cy="693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217519" y="805639"/>
            <a:ext cx="698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04LecStrategyTransportGoods.cpp</a:t>
            </a:r>
          </a:p>
          <a:p>
            <a:r>
              <a:rPr lang="en-US" dirty="0"/>
              <a:t>04LecStrategyTransportGoodsT.cpp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39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192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Strategy Pattern</vt:lpstr>
      <vt:lpstr>Strategy Pattern: Define a family of algorithms, encapsulate each one, and let client use them interchangeably.</vt:lpstr>
      <vt:lpstr>Examples</vt:lpstr>
      <vt:lpstr>Strategy Pattern</vt:lpstr>
      <vt:lpstr>Strategy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scott</dc:creator>
  <cp:lastModifiedBy>user</cp:lastModifiedBy>
  <cp:revision>14</cp:revision>
  <dcterms:created xsi:type="dcterms:W3CDTF">2018-10-15T01:19:50Z</dcterms:created>
  <dcterms:modified xsi:type="dcterms:W3CDTF">2018-10-16T11:41:06Z</dcterms:modified>
</cp:coreProperties>
</file>