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95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7" r:id="rId20"/>
    <p:sldId id="278" r:id="rId21"/>
    <p:sldId id="280" r:id="rId22"/>
    <p:sldId id="279" r:id="rId23"/>
    <p:sldId id="281" r:id="rId24"/>
    <p:sldId id="286" r:id="rId25"/>
    <p:sldId id="287" r:id="rId26"/>
    <p:sldId id="282" r:id="rId27"/>
    <p:sldId id="285" r:id="rId28"/>
    <p:sldId id="283" r:id="rId29"/>
    <p:sldId id="284" r:id="rId30"/>
    <p:sldId id="288" r:id="rId31"/>
    <p:sldId id="289" r:id="rId32"/>
    <p:sldId id="290" r:id="rId33"/>
    <p:sldId id="291" r:id="rId34"/>
    <p:sldId id="296" r:id="rId35"/>
    <p:sldId id="292" r:id="rId36"/>
    <p:sldId id="294" r:id="rId37"/>
    <p:sldId id="293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9249" autoAdjust="0"/>
  </p:normalViewPr>
  <p:slideViewPr>
    <p:cSldViewPr>
      <p:cViewPr>
        <p:scale>
          <a:sx n="125" d="100"/>
          <a:sy n="125" d="100"/>
        </p:scale>
        <p:origin x="2924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2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10/4/2018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16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Tradeoff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Rapid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of product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Throw-away prototype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Speed, not quality is goal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not evolve into production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Evolutionary prototype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emphasize quality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Maintainability is key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19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6"/>
            <a:ext cx="6399926" cy="1752871"/>
          </a:xfrm>
          <a:prstGeom prst="rect">
            <a:avLst/>
          </a:prstGeom>
        </p:spPr>
        <p:txBody>
          <a:bodyPr lIns="83338" tIns="41669" rIns="83338" bIns="41669"/>
          <a:lstStyle>
            <a:lvl1pPr marL="0" indent="0" algn="ctr">
              <a:buNone/>
              <a:defRPr/>
            </a:lvl1pPr>
            <a:lvl2pPr marL="416692" indent="0" algn="ctr">
              <a:buNone/>
              <a:defRPr/>
            </a:lvl2pPr>
            <a:lvl3pPr marL="833384" indent="0" algn="ctr">
              <a:buNone/>
              <a:defRPr/>
            </a:lvl3pPr>
            <a:lvl4pPr marL="1250076" indent="0" algn="ctr">
              <a:buNone/>
              <a:defRPr/>
            </a:lvl4pPr>
            <a:lvl5pPr marL="1666768" indent="0" algn="ctr">
              <a:buNone/>
              <a:defRPr/>
            </a:lvl5pPr>
            <a:lvl6pPr marL="2083460" indent="0" algn="ctr">
              <a:buNone/>
              <a:defRPr/>
            </a:lvl6pPr>
            <a:lvl7pPr marL="2500152" indent="0" algn="ctr">
              <a:buNone/>
              <a:defRPr/>
            </a:lvl7pPr>
            <a:lvl8pPr marL="2916845" indent="0" algn="ctr">
              <a:buNone/>
              <a:defRPr/>
            </a:lvl8pPr>
            <a:lvl9pPr marL="33335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5" r:id="rId5"/>
    <p:sldLayoutId id="2147484113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9QbYZh1YXY" TargetMode="External"/><Relationship Id="rId2" Type="http://schemas.openxmlformats.org/officeDocument/2006/relationships/hyperlink" Target="https://www.youtube.com/watch?v=TRcReyRYIM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\\localhost\upload.wikimedia.org\wikipedia\commons\5\58\Scrum_process.sv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n0Ak6xtVXn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  <a:effectLst/>
              </a:rPr>
              <a:t>Lesson 2</a:t>
            </a:r>
          </a:p>
          <a:p>
            <a:pPr algn="r"/>
            <a:r>
              <a:rPr lang="en-US" sz="1400" b="1" dirty="0" smtClean="0">
                <a:solidFill>
                  <a:schemeClr val="tx1"/>
                </a:solidFill>
                <a:effectLst/>
              </a:rPr>
              <a:t>CSCE593 Intro to Software Engineering</a:t>
            </a:r>
            <a:endParaRPr lang="en-US" sz="1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r>
              <a:rPr lang="en-US" b="1" dirty="0" smtClean="0"/>
              <a:t>		Software Life Cycle</a:t>
            </a:r>
            <a:br>
              <a:rPr lang="en-US" b="1" dirty="0" smtClean="0"/>
            </a:br>
            <a:r>
              <a:rPr lang="en-US" b="1" dirty="0" smtClean="0"/>
              <a:t>Models and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Tragedy of the 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419600"/>
          </a:xfrm>
        </p:spPr>
        <p:txBody>
          <a:bodyPr/>
          <a:lstStyle/>
          <a:p>
            <a:r>
              <a:rPr lang="en-US" dirty="0" smtClean="0"/>
              <a:t>The original “waterfall paper”</a:t>
            </a:r>
          </a:p>
          <a:p>
            <a:pPr lvl="1"/>
            <a:r>
              <a:rPr lang="en-US" dirty="0" smtClean="0"/>
              <a:t>A reasonable approach proposed in 1970</a:t>
            </a:r>
            <a:br>
              <a:rPr lang="en-US" dirty="0" smtClean="0"/>
            </a:br>
            <a:r>
              <a:rPr lang="en-US" dirty="0" smtClean="0"/>
              <a:t>by Dr. Winston W. Royce (TRW)</a:t>
            </a:r>
          </a:p>
          <a:p>
            <a:pPr lvl="1"/>
            <a:r>
              <a:rPr lang="en-US" dirty="0" smtClean="0"/>
              <a:t>Misinterpreted and seldom read</a:t>
            </a:r>
          </a:p>
          <a:p>
            <a:pPr lvl="1"/>
            <a:r>
              <a:rPr lang="en-US" dirty="0" smtClean="0"/>
              <a:t>Actually endorsed </a:t>
            </a:r>
            <a:r>
              <a:rPr lang="en-US" u="sng" dirty="0" smtClean="0"/>
              <a:t>iterative</a:t>
            </a:r>
            <a:r>
              <a:rPr lang="en-US" dirty="0" smtClean="0"/>
              <a:t> and </a:t>
            </a:r>
            <a:r>
              <a:rPr lang="en-US" u="sng" dirty="0" smtClean="0"/>
              <a:t>evolutionary</a:t>
            </a:r>
            <a:r>
              <a:rPr lang="en-US" dirty="0" smtClean="0"/>
              <a:t> development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Mandated by DOD-STD-2167 (until 1994)</a:t>
            </a:r>
          </a:p>
          <a:p>
            <a:pPr lvl="1"/>
            <a:r>
              <a:rPr lang="en-US" dirty="0" smtClean="0"/>
              <a:t>still widely (</a:t>
            </a:r>
            <a:r>
              <a:rPr lang="en-US" dirty="0" err="1" smtClean="0"/>
              <a:t>mis</a:t>
            </a:r>
            <a:r>
              <a:rPr lang="en-US" dirty="0" smtClean="0"/>
              <a:t>)used on </a:t>
            </a:r>
            <a:r>
              <a:rPr lang="en-US" dirty="0" err="1" smtClean="0"/>
              <a:t>DoD</a:t>
            </a:r>
            <a:r>
              <a:rPr lang="en-US" dirty="0" smtClean="0"/>
              <a:t>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5638800"/>
            <a:ext cx="5334000" cy="369332"/>
          </a:xfrm>
          <a:prstGeom prst="rect">
            <a:avLst/>
          </a:prstGeom>
          <a:solidFill>
            <a:srgbClr val="00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Overcoming difficulties:  ITERATE!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Failure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study of 1,027 IT projects in the UK </a:t>
            </a:r>
            <a:r>
              <a:rPr lang="en-US" sz="1600" dirty="0" smtClean="0"/>
              <a:t>(Thomas, 2001)</a:t>
            </a:r>
            <a:endParaRPr lang="en-US" dirty="0" smtClean="0"/>
          </a:p>
          <a:p>
            <a:pPr lvl="1"/>
            <a:r>
              <a:rPr lang="en-US" dirty="0" smtClean="0"/>
              <a:t>Only 13% of the projects didn’t fail</a:t>
            </a:r>
          </a:p>
          <a:p>
            <a:pPr lvl="1"/>
            <a:r>
              <a:rPr lang="en-US" dirty="0" smtClean="0"/>
              <a:t>Scope management related to waterfall practices (detailed upfront requirements) was the single largest contributing factor for failure, being cited in 82% of the projects as the number one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study of 6,700 projects </a:t>
            </a:r>
            <a:r>
              <a:rPr lang="en-US" sz="1600" dirty="0" smtClean="0"/>
              <a:t>(Jones, 1995)</a:t>
            </a:r>
            <a:endParaRPr lang="en-US" dirty="0" smtClean="0"/>
          </a:p>
          <a:p>
            <a:pPr lvl="1"/>
            <a:r>
              <a:rPr lang="en-US" dirty="0" smtClean="0"/>
              <a:t>4 of 5 key factors contributing to project failure were associated with and aggravated by the waterfall process</a:t>
            </a:r>
          </a:p>
          <a:p>
            <a:pPr lvl="2"/>
            <a:r>
              <a:rPr lang="en-US" dirty="0" smtClean="0"/>
              <a:t>Inability to deal with changing requirements</a:t>
            </a:r>
          </a:p>
          <a:p>
            <a:pPr lvl="2"/>
            <a:r>
              <a:rPr lang="en-US" dirty="0" smtClean="0"/>
              <a:t>Problems with late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Failure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study of $37 billion worth of </a:t>
            </a:r>
            <a:r>
              <a:rPr lang="en-US" dirty="0" err="1" smtClean="0"/>
              <a:t>DoD</a:t>
            </a:r>
            <a:r>
              <a:rPr lang="en-US" dirty="0" smtClean="0"/>
              <a:t> software projects (</a:t>
            </a:r>
            <a:r>
              <a:rPr lang="en-US" dirty="0" err="1" smtClean="0"/>
              <a:t>Jarzombek</a:t>
            </a:r>
            <a:r>
              <a:rPr lang="en-US" dirty="0" smtClean="0"/>
              <a:t>, 1999) concluded: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75% of the projects failed or were never used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46% (of the 75%) did not meet the users </a:t>
            </a:r>
            <a:r>
              <a:rPr lang="en-US" b="1" i="1" dirty="0" smtClean="0"/>
              <a:t>real</a:t>
            </a:r>
            <a:r>
              <a:rPr lang="en-US" i="1" dirty="0" smtClean="0"/>
              <a:t> needs </a:t>
            </a:r>
            <a:r>
              <a:rPr lang="en-US" dirty="0" smtClean="0"/>
              <a:t>(although they met the specification) and were never used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20% (of the 25% non-failures) needed extensive rework to meet the true needs (rather than the specifications) before they could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Failure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Consequently, a task force led by Fred Brooks in 1987 recommended that DOD-STD-2167 “needs a radical overhaul to reflect modern best practice.”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“</a:t>
            </a:r>
            <a:r>
              <a:rPr lang="en-US" i="1" dirty="0" smtClean="0"/>
              <a:t>Experience with confidently specifying and painfully building mammoths has shown it to be simplest, safest and even fastest to develop a complex software system by building a minimal version, putting it into actual use, and then adding functions [and other qualities] according to the priorities that emerge from actual use”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“</a:t>
            </a:r>
            <a:r>
              <a:rPr lang="en-US" i="1" dirty="0" smtClean="0"/>
              <a:t>Evolutionary development is best technically, and it saves time and money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Failure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study of over 400 waterfall-oriented projects averaging six-month cycles </a:t>
            </a:r>
            <a:r>
              <a:rPr lang="en-US" sz="1600" dirty="0" smtClean="0"/>
              <a:t>(CLW, 2001)</a:t>
            </a:r>
            <a:endParaRPr lang="en-US" dirty="0" smtClean="0"/>
          </a:p>
          <a:p>
            <a:pPr lvl="1"/>
            <a:r>
              <a:rPr lang="en-US" dirty="0" smtClean="0"/>
              <a:t>Only 10% of the developed code was actually deployed</a:t>
            </a:r>
          </a:p>
          <a:p>
            <a:pPr lvl="1"/>
            <a:r>
              <a:rPr lang="en-US" dirty="0" smtClean="0"/>
              <a:t>Only 20% of the deployed code was used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Users couldn’t provide much feedback before delivery</a:t>
            </a:r>
          </a:p>
          <a:p>
            <a:pPr lvl="1"/>
            <a:r>
              <a:rPr lang="en-US" dirty="0" smtClean="0"/>
              <a:t>Changes in the business since the requirements phase</a:t>
            </a:r>
          </a:p>
          <a:p>
            <a:pPr lvl="1"/>
            <a:r>
              <a:rPr lang="en-US" dirty="0" smtClean="0"/>
              <a:t>Requirements and business operations were misunderstood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as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DoD-STD-2167 (late 1970s)</a:t>
            </a:r>
          </a:p>
          <a:p>
            <a:pPr lvl="1"/>
            <a:r>
              <a:rPr lang="en-US" dirty="0" smtClean="0"/>
              <a:t>Mandated waterfall—led to project failures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DoD-STD-2167A (Feb. 1988)</a:t>
            </a:r>
          </a:p>
          <a:p>
            <a:pPr lvl="1"/>
            <a:r>
              <a:rPr lang="en-US" dirty="0" smtClean="0"/>
              <a:t>Push by the </a:t>
            </a:r>
            <a:r>
              <a:rPr lang="en-US" dirty="0" err="1" smtClean="0"/>
              <a:t>Ada</a:t>
            </a:r>
            <a:r>
              <a:rPr lang="en-US" dirty="0" smtClean="0"/>
              <a:t> community for more incremental and iterative development friendly standard</a:t>
            </a:r>
          </a:p>
          <a:p>
            <a:pPr lvl="1"/>
            <a:r>
              <a:rPr lang="en-US" dirty="0" smtClean="0"/>
              <a:t>Task Force (Brooks) recommended “</a:t>
            </a:r>
            <a:r>
              <a:rPr lang="en-US" i="1" dirty="0" smtClean="0"/>
              <a:t>radical overhaul”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Although the waterfall diagrams did not have any legal impact, I could not get them removed because the military logistics people would not agree with my assessment that they would continue to foster the waterfall mindset.” </a:t>
            </a:r>
            <a:br>
              <a:rPr lang="en-US" i="1" dirty="0" smtClean="0"/>
            </a:br>
            <a:r>
              <a:rPr lang="en-US" i="1" dirty="0" smtClean="0"/>
              <a:t>– Don </a:t>
            </a:r>
            <a:r>
              <a:rPr lang="en-US" i="1" dirty="0" err="1" smtClean="0"/>
              <a:t>Firesmith</a:t>
            </a:r>
            <a:r>
              <a:rPr lang="en-US" i="1" dirty="0" smtClean="0"/>
              <a:t> (he was right!)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as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DoD-STD-2167A is viewed by many as the epitome of a waterfall specification</a:t>
            </a:r>
          </a:p>
          <a:p>
            <a:pPr lvl="1"/>
            <a:r>
              <a:rPr lang="en-US" dirty="0" smtClean="0"/>
              <a:t>Failures continue after 1988…</a:t>
            </a:r>
          </a:p>
          <a:p>
            <a:pPr lvl="1"/>
            <a:r>
              <a:rPr lang="en-US" dirty="0" smtClean="0"/>
              <a:t>Another task force in 1994</a:t>
            </a:r>
          </a:p>
          <a:p>
            <a:pPr lvl="2"/>
            <a:r>
              <a:rPr lang="en-US" dirty="0" err="1" smtClean="0"/>
              <a:t>DoD</a:t>
            </a:r>
            <a:r>
              <a:rPr lang="en-US" dirty="0" smtClean="0"/>
              <a:t> must manage programs using iterative development</a:t>
            </a:r>
          </a:p>
          <a:p>
            <a:pPr lvl="2"/>
            <a:r>
              <a:rPr lang="en-US" dirty="0" smtClean="0"/>
              <a:t>Apply evolutionary development with rapid development of initial functional capability</a:t>
            </a:r>
          </a:p>
          <a:p>
            <a:r>
              <a:rPr lang="en-US" dirty="0" smtClean="0"/>
              <a:t>MIL-STD-498 supersedes 2167A in Dec 1994</a:t>
            </a:r>
          </a:p>
          <a:p>
            <a:pPr lvl="1"/>
            <a:r>
              <a:rPr lang="en-US" dirty="0" smtClean="0"/>
              <a:t>Removes the waterfall bias</a:t>
            </a:r>
          </a:p>
          <a:p>
            <a:r>
              <a:rPr lang="en-US" dirty="0" err="1" smtClean="0"/>
              <a:t>DoD</a:t>
            </a:r>
            <a:r>
              <a:rPr lang="en-US" dirty="0" smtClean="0"/>
              <a:t> 5000.2 acquisition “instruction” released in 2000</a:t>
            </a:r>
          </a:p>
          <a:p>
            <a:pPr lvl="1"/>
            <a:r>
              <a:rPr lang="en-US" dirty="0" smtClean="0"/>
              <a:t>Recommends use of iterative and incremental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as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single pass waterfall has been favored by some management because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It gives the illusion of an orderly, predictable, accountable, and measurable process, with simple document-driven milestones (such as “requirements complete”)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There is a special irony in choosing a simple-to-track process that yields higher levels of overall project risk.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as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Capability Maturity Model (CMM) from the Software Engineering Institute (SEI)</a:t>
            </a:r>
          </a:p>
          <a:p>
            <a:pPr lvl="1"/>
            <a:r>
              <a:rPr lang="en-US" dirty="0" smtClean="0"/>
              <a:t>Early CMM discussions had a tone of document-driven, phase-oriented, and predictive planning</a:t>
            </a:r>
          </a:p>
          <a:p>
            <a:pPr lvl="1"/>
            <a:r>
              <a:rPr lang="en-US" dirty="0" smtClean="0"/>
              <a:t>Many early CMM certifiers and consultants had a background in waterfall values and practices.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Project Management Body of Knowledge (PMBOK) from the Project Management Institute</a:t>
            </a:r>
          </a:p>
          <a:p>
            <a:pPr lvl="1"/>
            <a:r>
              <a:rPr lang="en-US" dirty="0" smtClean="0"/>
              <a:t>Some early PMBOK had a tone of “plan the work, work the plan” more consistent with predictable manufacturing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Throwaway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Waterfall Con:</a:t>
            </a:r>
          </a:p>
          <a:p>
            <a:pPr lvl="1"/>
            <a:r>
              <a:rPr lang="en-US" dirty="0" smtClean="0"/>
              <a:t>Software requirements are tested late in life cycle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 throw-away prototyping</a:t>
            </a:r>
          </a:p>
          <a:p>
            <a:pPr lvl="1"/>
            <a:r>
              <a:rPr lang="en-US" dirty="0" smtClean="0"/>
              <a:t>Prototyping During Requirements Phase</a:t>
            </a:r>
          </a:p>
          <a:p>
            <a:pPr lvl="1"/>
            <a:r>
              <a:rPr lang="en-US" dirty="0" smtClean="0"/>
              <a:t>Prototyping During Design Phase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Help ensure requirements are understood</a:t>
            </a:r>
          </a:p>
          <a:p>
            <a:r>
              <a:rPr lang="en-US" dirty="0" smtClean="0"/>
              <a:t>Also first attempt at designing system</a:t>
            </a:r>
          </a:p>
          <a:p>
            <a:pPr lvl="1"/>
            <a:r>
              <a:rPr lang="en-US" dirty="0" smtClean="0"/>
              <a:t>Design of key file and data structures</a:t>
            </a:r>
          </a:p>
          <a:p>
            <a:pPr lvl="1"/>
            <a:r>
              <a:rPr lang="en-US" dirty="0" smtClean="0"/>
              <a:t>Design of user interface</a:t>
            </a:r>
          </a:p>
          <a:p>
            <a:pPr lvl="1"/>
            <a:r>
              <a:rPr lang="en-US" dirty="0" smtClean="0"/>
              <a:t>Early design tradeoffs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dirty="0" smtClean="0"/>
              <a:t>What is a software life cycle?</a:t>
            </a:r>
          </a:p>
          <a:p>
            <a:pPr lvl="1"/>
            <a:r>
              <a:rPr lang="en-US" dirty="0" smtClean="0"/>
              <a:t>Phased approach to software development</a:t>
            </a:r>
          </a:p>
          <a:p>
            <a:pPr lvl="1"/>
            <a:r>
              <a:rPr lang="en-US" dirty="0" smtClean="0"/>
              <a:t>A framework – tasks required to build quality 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 Process Models</a:t>
            </a:r>
          </a:p>
          <a:p>
            <a:pPr lvl="1"/>
            <a:r>
              <a:rPr lang="en-US" dirty="0" smtClean="0"/>
              <a:t>Waterfall – limitations of Waterfall Model</a:t>
            </a:r>
          </a:p>
          <a:p>
            <a:pPr lvl="1"/>
            <a:r>
              <a:rPr lang="en-US" dirty="0" smtClean="0"/>
              <a:t>Exploratory - throwaway prototyping</a:t>
            </a:r>
          </a:p>
          <a:p>
            <a:pPr lvl="1"/>
            <a:r>
              <a:rPr lang="en-US" dirty="0" smtClean="0"/>
              <a:t>Incremental - evolutionary prototyping</a:t>
            </a:r>
          </a:p>
          <a:p>
            <a:pPr lvl="1"/>
            <a:r>
              <a:rPr lang="sv-SE" dirty="0" smtClean="0"/>
              <a:t>Spiral model – risk driven process model</a:t>
            </a:r>
          </a:p>
          <a:p>
            <a:pPr lvl="1"/>
            <a:r>
              <a:rPr lang="en-US" dirty="0" smtClean="0"/>
              <a:t>RUP – full-spectrum approach with varying focus </a:t>
            </a:r>
          </a:p>
          <a:p>
            <a:pPr lvl="1"/>
            <a:r>
              <a:rPr lang="sv-SE" dirty="0" smtClean="0"/>
              <a:t>SCRUM – </a:t>
            </a:r>
            <a:r>
              <a:rPr lang="sv-SE" smtClean="0"/>
              <a:t>rapid iterations </a:t>
            </a:r>
            <a:r>
              <a:rPr lang="sv-SE" dirty="0" smtClean="0"/>
              <a:t>over specific objectives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Throwaway Prototyping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222" y="1575911"/>
            <a:ext cx="8586978" cy="474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 bwMode="auto">
          <a:xfrm>
            <a:off x="346691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38022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36302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805046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6822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992" y="1592770"/>
            <a:ext cx="8564499" cy="473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Throwaway Prototyping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46691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38022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36302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805046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6822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Prototyping Con:</a:t>
            </a:r>
          </a:p>
          <a:p>
            <a:pPr lvl="1"/>
            <a:r>
              <a:rPr lang="en-US" dirty="0" smtClean="0"/>
              <a:t>Operational system available late in life cycle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 incremental development</a:t>
            </a:r>
            <a:br>
              <a:rPr lang="en-US" dirty="0" smtClean="0"/>
            </a:br>
            <a:r>
              <a:rPr lang="en-US" dirty="0" smtClean="0"/>
              <a:t>(a.k.a. evolutionary prototyping)</a:t>
            </a:r>
          </a:p>
          <a:p>
            <a:pPr lvl="1"/>
            <a:r>
              <a:rPr lang="en-US" dirty="0" smtClean="0"/>
              <a:t>Subset of system working early</a:t>
            </a:r>
          </a:p>
          <a:p>
            <a:pPr lvl="1"/>
            <a:r>
              <a:rPr lang="en-US" dirty="0" smtClean="0"/>
              <a:t>Gradually build on</a:t>
            </a:r>
          </a:p>
          <a:p>
            <a:pPr lvl="1"/>
            <a:r>
              <a:rPr lang="en-US" dirty="0" smtClean="0"/>
              <a:t>Prototype evolves into production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1153" y="1657064"/>
            <a:ext cx="8221694" cy="459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 bwMode="auto">
          <a:xfrm>
            <a:off x="365760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0668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63880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609976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Should Prototype Evolve into Production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Should Prototype Evolve into Production System?</a:t>
            </a:r>
          </a:p>
          <a:p>
            <a:pPr lvl="1"/>
            <a:endParaRPr lang="en-US" kern="1200" dirty="0" smtClean="0"/>
          </a:p>
          <a:p>
            <a:r>
              <a:rPr lang="en-US" kern="1200" dirty="0" smtClean="0"/>
              <a:t>Tradeoff</a:t>
            </a:r>
          </a:p>
          <a:p>
            <a:pPr lvl="1"/>
            <a:r>
              <a:rPr lang="en-US" kern="1200" dirty="0" smtClean="0"/>
              <a:t>Rapid development</a:t>
            </a:r>
          </a:p>
          <a:p>
            <a:pPr lvl="1"/>
            <a:r>
              <a:rPr lang="en-US" kern="1200" dirty="0" smtClean="0"/>
              <a:t>Quality of product</a:t>
            </a:r>
          </a:p>
          <a:p>
            <a:r>
              <a:rPr lang="en-US" kern="1200" dirty="0" smtClean="0"/>
              <a:t>Throw-away prototype</a:t>
            </a:r>
          </a:p>
          <a:p>
            <a:pPr lvl="1"/>
            <a:r>
              <a:rPr lang="en-US" kern="1200" dirty="0" smtClean="0"/>
              <a:t>Speed, not quality is goal</a:t>
            </a:r>
          </a:p>
          <a:p>
            <a:pPr lvl="1"/>
            <a:r>
              <a:rPr lang="en-US" kern="1200" dirty="0" smtClean="0"/>
              <a:t>Must not evolve into production system</a:t>
            </a:r>
          </a:p>
          <a:p>
            <a:r>
              <a:rPr lang="en-US" kern="1200" dirty="0" smtClean="0"/>
              <a:t>Evolutionary prototype</a:t>
            </a:r>
          </a:p>
          <a:p>
            <a:pPr lvl="1"/>
            <a:r>
              <a:rPr lang="en-US" kern="1200" dirty="0" smtClean="0"/>
              <a:t>Must emphasize quality</a:t>
            </a:r>
          </a:p>
          <a:p>
            <a:pPr lvl="1"/>
            <a:r>
              <a:rPr lang="en-US" kern="1200" dirty="0" smtClean="0"/>
              <a:t>Maintainability is key issue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Hybrid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427" y="1634585"/>
            <a:ext cx="8407146" cy="461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 bwMode="auto">
          <a:xfrm>
            <a:off x="3781424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0668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762624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7338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Process Model (SPM)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SPM consists of four main activities that are repeated</a:t>
            </a:r>
          </a:p>
          <a:p>
            <a:pPr lvl="1"/>
            <a:r>
              <a:rPr lang="en-US" dirty="0" smtClean="0"/>
              <a:t>Defining objectives, alternatives and constraints</a:t>
            </a:r>
          </a:p>
          <a:p>
            <a:pPr lvl="1"/>
            <a:r>
              <a:rPr lang="en-US" dirty="0" smtClean="0"/>
              <a:t>Analyzing risks</a:t>
            </a:r>
          </a:p>
          <a:p>
            <a:pPr lvl="1"/>
            <a:r>
              <a:rPr lang="en-US" dirty="0" smtClean="0"/>
              <a:t>Developing and verifying product</a:t>
            </a:r>
          </a:p>
          <a:p>
            <a:pPr lvl="1"/>
            <a:r>
              <a:rPr lang="en-US" dirty="0" smtClean="0"/>
              <a:t>Spiral planning</a:t>
            </a:r>
          </a:p>
          <a:p>
            <a:r>
              <a:rPr lang="en-US" dirty="0" smtClean="0"/>
              <a:t>Number of cycles is project specific</a:t>
            </a:r>
          </a:p>
          <a:p>
            <a:r>
              <a:rPr lang="en-US" dirty="0" smtClean="0"/>
              <a:t>Risk driven process</a:t>
            </a:r>
          </a:p>
          <a:p>
            <a:pPr lvl="1"/>
            <a:r>
              <a:rPr lang="it-IT" dirty="0" smtClean="0"/>
              <a:t>Analyze risks in second quadrant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Spiral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0"/>
          <a:stretch>
            <a:fillRect/>
          </a:stretch>
        </p:blipFill>
        <p:spPr bwMode="auto">
          <a:xfrm>
            <a:off x="1644253" y="1195387"/>
            <a:ext cx="5855494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696200" y="5791200"/>
            <a:ext cx="45719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Risk driven iterative process</a:t>
            </a:r>
            <a:br>
              <a:rPr lang="en-US" dirty="0" smtClean="0"/>
            </a:br>
            <a:r>
              <a:rPr lang="en-US" dirty="0" smtClean="0"/>
              <a:t>(a.k.a. </a:t>
            </a:r>
            <a:r>
              <a:rPr lang="en-US" i="1" dirty="0" smtClean="0"/>
              <a:t>Unified software Development Process)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Workflow activities produces a result of observable value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Workflows in Unified Process</a:t>
            </a:r>
          </a:p>
          <a:p>
            <a:pPr lvl="1"/>
            <a:r>
              <a:rPr lang="en-US" b="1" dirty="0" smtClean="0"/>
              <a:t>Requirements</a:t>
            </a:r>
            <a:r>
              <a:rPr lang="en-US" dirty="0" smtClean="0"/>
              <a:t> (Product: Use case model)</a:t>
            </a:r>
          </a:p>
          <a:p>
            <a:pPr lvl="1"/>
            <a:r>
              <a:rPr lang="en-US" b="1" dirty="0" smtClean="0"/>
              <a:t>Analysis</a:t>
            </a:r>
            <a:r>
              <a:rPr lang="en-US" dirty="0" smtClean="0"/>
              <a:t> (Product: Analysis model)</a:t>
            </a:r>
          </a:p>
          <a:p>
            <a:pPr lvl="1"/>
            <a:r>
              <a:rPr lang="en-US" b="1" dirty="0" smtClean="0"/>
              <a:t>Design</a:t>
            </a:r>
            <a:r>
              <a:rPr lang="en-US" dirty="0" smtClean="0"/>
              <a:t> (Products: design model and deployment model)</a:t>
            </a:r>
          </a:p>
          <a:p>
            <a:pPr lvl="1"/>
            <a:r>
              <a:rPr lang="en-US" b="1" dirty="0" smtClean="0"/>
              <a:t>Implementation</a:t>
            </a:r>
            <a:r>
              <a:rPr lang="en-US" dirty="0" smtClean="0"/>
              <a:t> (Product: software implementation)</a:t>
            </a:r>
          </a:p>
          <a:p>
            <a:pPr lvl="1"/>
            <a:r>
              <a:rPr lang="en-US" b="1" dirty="0" smtClean="0"/>
              <a:t>Test</a:t>
            </a:r>
            <a:r>
              <a:rPr lang="en-US" dirty="0" smtClean="0"/>
              <a:t> (Products: Test cases and test results)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385" y="1600200"/>
            <a:ext cx="833523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753208" y="1652952"/>
            <a:ext cx="1219200" cy="762000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2590800"/>
            <a:ext cx="1066800" cy="511629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367088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382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613648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705224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and effort defined by phases</a:t>
            </a:r>
          </a:p>
          <a:p>
            <a:pPr lvl="1"/>
            <a:r>
              <a:rPr lang="en-US" dirty="0" smtClean="0"/>
              <a:t>Like Chess (opening, middle-game, end-game)</a:t>
            </a:r>
          </a:p>
          <a:p>
            <a:pPr lvl="1"/>
            <a:r>
              <a:rPr lang="en-US" dirty="0" smtClean="0"/>
              <a:t>Time between two major milestones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Phases in Unified Process</a:t>
            </a:r>
          </a:p>
          <a:p>
            <a:pPr lvl="1"/>
            <a:r>
              <a:rPr lang="en-US" b="1" dirty="0" smtClean="0"/>
              <a:t>Inception</a:t>
            </a:r>
            <a:r>
              <a:rPr lang="en-US" dirty="0" smtClean="0"/>
              <a:t> – Seed idea is developed</a:t>
            </a:r>
          </a:p>
          <a:p>
            <a:pPr lvl="1"/>
            <a:r>
              <a:rPr lang="en-US" b="1" dirty="0" smtClean="0"/>
              <a:t>Elaboration</a:t>
            </a:r>
            <a:r>
              <a:rPr lang="en-US" dirty="0" smtClean="0"/>
              <a:t> – Software architecture is defined</a:t>
            </a:r>
          </a:p>
          <a:p>
            <a:pPr lvl="1"/>
            <a:r>
              <a:rPr lang="en-US" b="1" dirty="0" smtClean="0"/>
              <a:t>Construction </a:t>
            </a:r>
            <a:r>
              <a:rPr lang="en-US" dirty="0" smtClean="0"/>
              <a:t>– Software is built to the point at which it is ready for release</a:t>
            </a:r>
          </a:p>
          <a:p>
            <a:pPr lvl="1"/>
            <a:r>
              <a:rPr lang="en-US" b="1" dirty="0" smtClean="0"/>
              <a:t>Transition</a:t>
            </a:r>
            <a:r>
              <a:rPr lang="en-US" dirty="0" smtClean="0"/>
              <a:t> – Software is turned over to the user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Unified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8491" y="1219200"/>
            <a:ext cx="6627019" cy="512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effort is iterative and incremental</a:t>
            </a:r>
          </a:p>
          <a:p>
            <a:pPr lvl="1"/>
            <a:r>
              <a:rPr lang="en-US" dirty="0" smtClean="0"/>
              <a:t>Useful when it is difficult to plan ahead</a:t>
            </a:r>
          </a:p>
          <a:p>
            <a:pPr lvl="1"/>
            <a:r>
              <a:rPr lang="en-US" dirty="0" smtClean="0"/>
              <a:t>Activity and effort organized into </a:t>
            </a:r>
            <a:r>
              <a:rPr lang="en-US" b="1" dirty="0" smtClean="0"/>
              <a:t>sprints</a:t>
            </a:r>
            <a:r>
              <a:rPr lang="en-US" dirty="0" smtClean="0"/>
              <a:t> (or iterations)</a:t>
            </a:r>
          </a:p>
          <a:p>
            <a:r>
              <a:rPr lang="en-US" dirty="0" smtClean="0"/>
              <a:t>Artifacts</a:t>
            </a:r>
          </a:p>
          <a:p>
            <a:pPr lvl="1"/>
            <a:r>
              <a:rPr lang="en-US" b="1" dirty="0" smtClean="0"/>
              <a:t>Product Backlog</a:t>
            </a:r>
            <a:r>
              <a:rPr lang="en-US" dirty="0" smtClean="0"/>
              <a:t> – an ordered list of requirements</a:t>
            </a:r>
          </a:p>
          <a:p>
            <a:pPr lvl="1"/>
            <a:r>
              <a:rPr lang="en-US" b="1" dirty="0" smtClean="0"/>
              <a:t>Sprint Backlog</a:t>
            </a:r>
            <a:r>
              <a:rPr lang="en-US" dirty="0" smtClean="0"/>
              <a:t> – the list of work in this sprint</a:t>
            </a:r>
          </a:p>
          <a:p>
            <a:pPr lvl="1"/>
            <a:r>
              <a:rPr lang="en-US" b="1" dirty="0" smtClean="0"/>
              <a:t>Increment</a:t>
            </a:r>
            <a:r>
              <a:rPr lang="en-US" dirty="0" smtClean="0"/>
              <a:t> – a usable version of the software</a:t>
            </a:r>
          </a:p>
          <a:p>
            <a:pPr lvl="1"/>
            <a:r>
              <a:rPr lang="en-US" b="1" dirty="0" smtClean="0"/>
              <a:t>Sprint Burn Down Chart</a:t>
            </a:r>
            <a:r>
              <a:rPr lang="en-US" dirty="0" smtClean="0"/>
              <a:t> – daily progress for a </a:t>
            </a:r>
            <a:r>
              <a:rPr lang="en-US" dirty="0" smtClean="0"/>
              <a:t>sprint</a:t>
            </a:r>
          </a:p>
          <a:p>
            <a:r>
              <a:rPr lang="en-US" dirty="0" smtClean="0"/>
              <a:t>One minute overview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www.youtube.com/watch?v=TRcReyRYIMg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www.youtube.com/watch?v=Z9QbYZh1YXY</a:t>
            </a:r>
            <a:r>
              <a:rPr lang="en-US" dirty="0" smtClean="0"/>
              <a:t> (Agile)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600200"/>
          </a:xfrm>
        </p:spPr>
        <p:txBody>
          <a:bodyPr/>
          <a:lstStyle/>
          <a:p>
            <a:r>
              <a:rPr lang="en-US" dirty="0" smtClean="0"/>
              <a:t>Development periods (i.e. sprints) are “</a:t>
            </a:r>
            <a:r>
              <a:rPr lang="en-US" dirty="0" err="1" smtClean="0"/>
              <a:t>timeboxed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result of each sprint is a working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170" name="Picture 2" descr="File:Scrum process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14600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 Left column over the right column</a:t>
            </a:r>
          </a:p>
          <a:p>
            <a:r>
              <a:rPr lang="en-US" dirty="0"/>
              <a:t>https://www.youtube.com/watch?v=Z9QbYZh1YXY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50925"/>
            <a:ext cx="8255514" cy="45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4276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Scrum Team</a:t>
            </a:r>
          </a:p>
          <a:p>
            <a:pPr lvl="1"/>
            <a:r>
              <a:rPr lang="en-US" b="1" dirty="0" smtClean="0"/>
              <a:t>Product Owner </a:t>
            </a:r>
            <a:r>
              <a:rPr lang="en-US" dirty="0" smtClean="0"/>
              <a:t>– responsible to the stakeholders</a:t>
            </a:r>
            <a:br>
              <a:rPr lang="en-US" dirty="0" smtClean="0"/>
            </a:br>
            <a:r>
              <a:rPr lang="en-US" dirty="0" smtClean="0"/>
              <a:t>Maintains the product backlog</a:t>
            </a:r>
          </a:p>
          <a:p>
            <a:pPr lvl="1"/>
            <a:r>
              <a:rPr lang="en-US" b="1" dirty="0" smtClean="0"/>
              <a:t>Scrum Master </a:t>
            </a:r>
            <a:r>
              <a:rPr lang="en-US" dirty="0" smtClean="0"/>
              <a:t>– responsible for the Scrum process</a:t>
            </a:r>
          </a:p>
          <a:p>
            <a:pPr lvl="1"/>
            <a:r>
              <a:rPr lang="en-US" b="1" dirty="0" smtClean="0"/>
              <a:t>Development Team </a:t>
            </a:r>
            <a:r>
              <a:rPr lang="en-US" dirty="0" smtClean="0"/>
              <a:t>– group responsible for delivering shippable increments at the end of each sprint</a:t>
            </a:r>
          </a:p>
          <a:p>
            <a:r>
              <a:rPr lang="en-US" b="1" dirty="0" smtClean="0"/>
              <a:t>Story</a:t>
            </a:r>
            <a:r>
              <a:rPr lang="en-US" dirty="0" smtClean="0"/>
              <a:t> – a feature added to the backlog</a:t>
            </a:r>
            <a:br>
              <a:rPr lang="en-US" dirty="0" smtClean="0"/>
            </a:br>
            <a:r>
              <a:rPr lang="en-US" sz="1600" dirty="0" smtClean="0">
                <a:latin typeface="Comic Sans MS" pitchFamily="66" charset="0"/>
              </a:rPr>
              <a:t>“As a &lt;</a:t>
            </a:r>
            <a:r>
              <a:rPr lang="en-US" sz="1600" dirty="0" err="1" smtClean="0">
                <a:latin typeface="Comic Sans MS" pitchFamily="66" charset="0"/>
              </a:rPr>
              <a:t>usertype</a:t>
            </a:r>
            <a:r>
              <a:rPr lang="en-US" sz="1600" dirty="0" smtClean="0">
                <a:latin typeface="Comic Sans MS" pitchFamily="66" charset="0"/>
              </a:rPr>
              <a:t>&gt; I want to &lt;do some action&gt; so that &lt;desired result&gt;”</a:t>
            </a:r>
            <a:endParaRPr lang="en-US" dirty="0" smtClean="0"/>
          </a:p>
          <a:p>
            <a:pPr lvl="1"/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librarian</a:t>
            </a:r>
            <a:r>
              <a:rPr lang="en-US" dirty="0" smtClean="0"/>
              <a:t> I want to </a:t>
            </a:r>
            <a:r>
              <a:rPr lang="en-US" dirty="0" smtClean="0">
                <a:solidFill>
                  <a:srgbClr val="C00000"/>
                </a:solidFill>
              </a:rPr>
              <a:t>check-out a book </a:t>
            </a:r>
            <a:r>
              <a:rPr lang="en-US" dirty="0" smtClean="0"/>
              <a:t>so that </a:t>
            </a:r>
            <a:r>
              <a:rPr lang="en-US" dirty="0" smtClean="0">
                <a:solidFill>
                  <a:srgbClr val="C00000"/>
                </a:solidFill>
              </a:rPr>
              <a:t>the library knows who checked it out and when it is expected back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the 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914400"/>
          </a:xfrm>
        </p:spPr>
        <p:txBody>
          <a:bodyPr/>
          <a:lstStyle/>
          <a:p>
            <a:r>
              <a:rPr lang="en-US" b="1" dirty="0" smtClean="0"/>
              <a:t>Articulate three new “stories” for our virtual </a:t>
            </a:r>
            <a:r>
              <a:rPr lang="en-US" b="1" dirty="0" err="1" smtClean="0"/>
              <a:t>DefenseDaemon</a:t>
            </a:r>
            <a:r>
              <a:rPr lang="en-US" b="1" dirty="0" smtClean="0"/>
              <a:t>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026" name="Picture 2" descr="Image result for missile defense tow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502" y="2514600"/>
            <a:ext cx="3691491" cy="317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da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1" y="2514599"/>
            <a:ext cx="3440624" cy="317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ada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14097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dirty="0" smtClean="0"/>
              <a:t>What is a software life cycle?</a:t>
            </a:r>
          </a:p>
          <a:p>
            <a:pPr lvl="1"/>
            <a:r>
              <a:rPr lang="en-US" dirty="0" smtClean="0"/>
              <a:t>Phased approach to software development</a:t>
            </a:r>
          </a:p>
          <a:p>
            <a:pPr lvl="1"/>
            <a:r>
              <a:rPr lang="en-US" dirty="0" smtClean="0"/>
              <a:t>A framework – tasks required to build quality 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 Process Models</a:t>
            </a:r>
          </a:p>
          <a:p>
            <a:pPr lvl="1"/>
            <a:r>
              <a:rPr lang="en-US" dirty="0" smtClean="0"/>
              <a:t>Waterfall – limitations of Waterfall Model</a:t>
            </a:r>
          </a:p>
          <a:p>
            <a:pPr lvl="1"/>
            <a:r>
              <a:rPr lang="en-US" dirty="0" smtClean="0"/>
              <a:t>Exploratory - throwaway prototyping</a:t>
            </a:r>
          </a:p>
          <a:p>
            <a:pPr lvl="1"/>
            <a:r>
              <a:rPr lang="en-US" dirty="0" smtClean="0"/>
              <a:t>Incremental - evolutionary prototyping</a:t>
            </a:r>
          </a:p>
          <a:p>
            <a:pPr lvl="1"/>
            <a:r>
              <a:rPr lang="sv-SE" dirty="0" smtClean="0"/>
              <a:t>Spiral model – risk driven process model</a:t>
            </a:r>
          </a:p>
          <a:p>
            <a:pPr lvl="1"/>
            <a:r>
              <a:rPr lang="en-US" dirty="0" smtClean="0"/>
              <a:t>RUP – full-spectrum approach with varying focus </a:t>
            </a:r>
          </a:p>
          <a:p>
            <a:pPr lvl="1"/>
            <a:r>
              <a:rPr lang="sv-SE" dirty="0" smtClean="0"/>
              <a:t>SCRUM – rapid iterations over specific objectives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Phase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Analysis and Specification</a:t>
            </a:r>
          </a:p>
          <a:p>
            <a:pPr lvl="1"/>
            <a:r>
              <a:rPr lang="en-US" dirty="0" smtClean="0"/>
              <a:t>Analysis of user's problem</a:t>
            </a:r>
          </a:p>
          <a:p>
            <a:pPr lvl="1"/>
            <a:r>
              <a:rPr lang="en-US" dirty="0" smtClean="0"/>
              <a:t>Specification of "what" system shall provide user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Architectural Design</a:t>
            </a:r>
          </a:p>
          <a:p>
            <a:pPr lvl="1"/>
            <a:r>
              <a:rPr lang="en-US" dirty="0" smtClean="0"/>
              <a:t>Specification of "how" system shall be structured into components</a:t>
            </a:r>
          </a:p>
          <a:p>
            <a:pPr lvl="1"/>
            <a:r>
              <a:rPr lang="en-US" dirty="0" smtClean="0"/>
              <a:t>Specification of interfaces between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4EA789C-D27A-4D14-8B81-63A023EE865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www.youtube.com/watch?v=n0Ak6xtVXno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Much Harder Problem than initially perceived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0320"/>
            <a:ext cx="7534275" cy="133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449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385" y="1600200"/>
            <a:ext cx="833523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3527639" y="3200400"/>
            <a:ext cx="758259" cy="533400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73270" y="4354620"/>
            <a:ext cx="679721" cy="524517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29461" y="3891810"/>
            <a:ext cx="603521" cy="299190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367088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382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613648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705224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</a:p>
          <a:p>
            <a:pPr lvl="1"/>
            <a:r>
              <a:rPr lang="en-US" dirty="0" smtClean="0"/>
              <a:t>Internal design of individual components</a:t>
            </a:r>
          </a:p>
          <a:p>
            <a:pPr lvl="1"/>
            <a:r>
              <a:rPr lang="en-US" dirty="0" smtClean="0"/>
              <a:t>Design of logic and data structures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Map component design to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Test individual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385" y="1600200"/>
            <a:ext cx="833523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303168" y="4898232"/>
            <a:ext cx="906321" cy="523874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57028" y="5589030"/>
            <a:ext cx="909996" cy="748343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367088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382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613648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705224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&amp; Test Phase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Gradually combine components and test combinations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 Testing</a:t>
            </a:r>
          </a:p>
          <a:p>
            <a:pPr lvl="1"/>
            <a:r>
              <a:rPr lang="en-US" dirty="0" smtClean="0"/>
              <a:t>Test of entire system against software 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Acceptance Test</a:t>
            </a:r>
          </a:p>
          <a:p>
            <a:pPr lvl="1"/>
            <a:r>
              <a:rPr lang="en-US" dirty="0" smtClean="0"/>
              <a:t>Test of entire system by user prior to acceptance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4EA789C-D27A-4D14-8B81-63A023EE865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627</TotalTime>
  <Words>1398</Words>
  <Application>Microsoft Office PowerPoint</Application>
  <PresentationFormat>On-screen Show (4:3)</PresentationFormat>
  <Paragraphs>305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Comic Sans MS</vt:lpstr>
      <vt:lpstr>Wingdings</vt:lpstr>
      <vt:lpstr>AFIT_PPT_TEMPLATE</vt:lpstr>
      <vt:lpstr>PowerPoint Presentation</vt:lpstr>
      <vt:lpstr>Overview</vt:lpstr>
      <vt:lpstr>Waterfall Model</vt:lpstr>
      <vt:lpstr>Definition Phase</vt:lpstr>
      <vt:lpstr>Note on Interfaces</vt:lpstr>
      <vt:lpstr>Waterfall Model</vt:lpstr>
      <vt:lpstr>Construction Phase</vt:lpstr>
      <vt:lpstr>Waterfall Model</vt:lpstr>
      <vt:lpstr>Integration &amp; Test Phase</vt:lpstr>
      <vt:lpstr>The Tragedy of the Waterfall</vt:lpstr>
      <vt:lpstr>Waterfall Failure Research</vt:lpstr>
      <vt:lpstr>Waterfall Failure Research</vt:lpstr>
      <vt:lpstr>Waterfall Failure Research</vt:lpstr>
      <vt:lpstr>Waterfall Failure Research</vt:lpstr>
      <vt:lpstr>Waterfall as a Standard</vt:lpstr>
      <vt:lpstr>Waterfall as a Standard</vt:lpstr>
      <vt:lpstr>Waterfall as a Standard</vt:lpstr>
      <vt:lpstr>Waterfall as a Standard</vt:lpstr>
      <vt:lpstr>Throwaway Prototyping</vt:lpstr>
      <vt:lpstr>Throwaway Prototyping</vt:lpstr>
      <vt:lpstr>Throwaway Prototyping</vt:lpstr>
      <vt:lpstr>Incremental Development</vt:lpstr>
      <vt:lpstr>Incremental Development</vt:lpstr>
      <vt:lpstr>Question?</vt:lpstr>
      <vt:lpstr>Question?</vt:lpstr>
      <vt:lpstr>A Hybrid Process</vt:lpstr>
      <vt:lpstr>Spiral Process Model (SPM)</vt:lpstr>
      <vt:lpstr>The Spiral Process</vt:lpstr>
      <vt:lpstr>Rational Unified Process</vt:lpstr>
      <vt:lpstr>Rational Unified Process</vt:lpstr>
      <vt:lpstr>Rational Unified Process</vt:lpstr>
      <vt:lpstr>Scrum Development</vt:lpstr>
      <vt:lpstr>Scrum Process</vt:lpstr>
      <vt:lpstr>PowerPoint Presentation</vt:lpstr>
      <vt:lpstr>Scrum Terminology</vt:lpstr>
      <vt:lpstr>You’re the Product Owner</vt:lpstr>
      <vt:lpstr>Review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Brian Woolley</dc:creator>
  <cp:lastModifiedBy>user</cp:lastModifiedBy>
  <cp:revision>69</cp:revision>
  <dcterms:created xsi:type="dcterms:W3CDTF">2012-10-01T11:38:02Z</dcterms:created>
  <dcterms:modified xsi:type="dcterms:W3CDTF">2018-10-04T11:48:13Z</dcterms:modified>
</cp:coreProperties>
</file>