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3399FF"/>
    <a:srgbClr val="339933"/>
    <a:srgbClr val="CC0000"/>
    <a:srgbClr val="3366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89249" autoAdjust="0"/>
  </p:normalViewPr>
  <p:slideViewPr>
    <p:cSldViewPr>
      <p:cViewPr>
        <p:scale>
          <a:sx n="125" d="100"/>
          <a:sy n="125" d="100"/>
        </p:scale>
        <p:origin x="2924" y="5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076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E2CB6-6133-4DAC-8C84-7DE04A7CD06B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61DB2-E7AB-4E43-BC15-B3ADF3FFA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468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86E4AE3-CF4A-4D01-A7CD-26C12CC719EB}" type="datetimeFigureOut">
              <a:rPr lang="en-US"/>
              <a:pPr>
                <a:defRPr/>
              </a:pPr>
              <a:t>10/30/2018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42E9269-F4F4-4146-82BC-89BDC18A6F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8240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4267200" y="4114800"/>
            <a:ext cx="4876800" cy="2057400"/>
          </a:xfrm>
          <a:prstGeom prst="rect">
            <a:avLst/>
          </a:prstGeom>
        </p:spPr>
        <p:txBody>
          <a:bodyPr anchor="ctr" anchorCtr="1"/>
          <a:lstStyle>
            <a:lvl1pPr algn="ctr">
              <a:spcBef>
                <a:spcPct val="20000"/>
              </a:spcBef>
              <a:buNone/>
              <a:defRPr sz="2400" b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>
              <a:defRPr b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</a:lstStyle>
          <a:p>
            <a:pPr lvl="0" algn="ctr">
              <a:spcBef>
                <a:spcPct val="20000"/>
              </a:spcBef>
            </a:pPr>
            <a:r>
              <a:rPr lang="en-US" sz="2800" b="1" dirty="0" smtClean="0">
                <a:solidFill>
                  <a:srgbClr val="000066"/>
                </a:solidFill>
              </a:rPr>
              <a:t>Click to edit Master text styles</a:t>
            </a:r>
          </a:p>
          <a:p>
            <a:pPr lvl="1" algn="ctr">
              <a:spcBef>
                <a:spcPct val="20000"/>
              </a:spcBef>
            </a:pPr>
            <a:r>
              <a:rPr lang="en-US" sz="2800" b="1" dirty="0" smtClean="0">
                <a:solidFill>
                  <a:srgbClr val="000066"/>
                </a:solidFill>
              </a:rPr>
              <a:t>Second level</a:t>
            </a:r>
          </a:p>
        </p:txBody>
      </p:sp>
      <p:pic>
        <p:nvPicPr>
          <p:cNvPr id="5" name="Picture 1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55" r="-2106" b="-21826"/>
          <a:stretch>
            <a:fillRect/>
          </a:stretch>
        </p:blipFill>
        <p:spPr bwMode="auto">
          <a:xfrm>
            <a:off x="990600" y="2819400"/>
            <a:ext cx="3276600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2" descr="shield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4213" y="1981200"/>
            <a:ext cx="12461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917575" y="354013"/>
            <a:ext cx="67786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271" tIns="45636" rIns="91271" bIns="45636">
            <a:spAutoFit/>
          </a:bodyPr>
          <a:lstStyle/>
          <a:p>
            <a:pPr defTabSz="914408">
              <a:defRPr/>
            </a:pPr>
            <a:r>
              <a:rPr lang="en-US" sz="33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Air Force Institute of Technology</a:t>
            </a:r>
            <a:endParaRPr lang="en-US" sz="3300" b="1" dirty="0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2590800" y="1143000"/>
            <a:ext cx="6553200" cy="2743200"/>
          </a:xfrm>
          <a:prstGeom prst="rect">
            <a:avLst/>
          </a:prstGeom>
        </p:spPr>
        <p:txBody>
          <a:bodyPr anchor="ctr" anchorCtr="1"/>
          <a:lstStyle>
            <a:lvl1pPr>
              <a:buNone/>
              <a:defRPr sz="3200" b="0" baseline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 algn="ctr">
              <a:lnSpc>
                <a:spcPct val="120000"/>
              </a:lnSpc>
              <a:defRPr/>
            </a:pPr>
            <a:r>
              <a:rPr lang="en-US" sz="2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4838" cy="4876800"/>
          </a:xfrm>
          <a:prstGeom prst="rect">
            <a:avLst/>
          </a:prstGeom>
        </p:spPr>
        <p:txBody>
          <a:bodyPr anchor="ctr" anchorCtr="0"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10002-136E-40B8-B935-9F5345C2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4114800" cy="4876800"/>
          </a:xfrm>
          <a:prstGeom prst="rect">
            <a:avLst/>
          </a:prstGeom>
        </p:spPr>
        <p:txBody>
          <a:bodyPr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10002-136E-40B8-B935-9F5345C2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95800" y="1295400"/>
            <a:ext cx="4114800" cy="4876800"/>
          </a:xfrm>
          <a:prstGeom prst="rect">
            <a:avLst/>
          </a:prstGeom>
        </p:spPr>
        <p:txBody>
          <a:bodyPr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A789C-D27A-4D14-8B81-63A023EE86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019" y="2130126"/>
            <a:ext cx="7771963" cy="14702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037" y="3885866"/>
            <a:ext cx="6399926" cy="1752871"/>
          </a:xfrm>
          <a:prstGeom prst="rect">
            <a:avLst/>
          </a:prstGeom>
        </p:spPr>
        <p:txBody>
          <a:bodyPr lIns="83338" tIns="41669" rIns="83338" bIns="41669"/>
          <a:lstStyle>
            <a:lvl1pPr marL="0" indent="0" algn="ctr">
              <a:buNone/>
              <a:defRPr/>
            </a:lvl1pPr>
            <a:lvl2pPr marL="416692" indent="0" algn="ctr">
              <a:buNone/>
              <a:defRPr/>
            </a:lvl2pPr>
            <a:lvl3pPr marL="833384" indent="0" algn="ctr">
              <a:buNone/>
              <a:defRPr/>
            </a:lvl3pPr>
            <a:lvl4pPr marL="1250076" indent="0" algn="ctr">
              <a:buNone/>
              <a:defRPr/>
            </a:lvl4pPr>
            <a:lvl5pPr marL="1666768" indent="0" algn="ctr">
              <a:buNone/>
              <a:defRPr/>
            </a:lvl5pPr>
            <a:lvl6pPr marL="2083460" indent="0" algn="ctr">
              <a:buNone/>
              <a:defRPr/>
            </a:lvl6pPr>
            <a:lvl7pPr marL="2500152" indent="0" algn="ctr">
              <a:buNone/>
              <a:defRPr/>
            </a:lvl7pPr>
            <a:lvl8pPr marL="2916845" indent="0" algn="ctr">
              <a:buNone/>
              <a:defRPr/>
            </a:lvl8pPr>
            <a:lvl9pPr marL="333353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30AB4-D5CD-44E3-86BB-32EB5E178E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8" y="6337300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38" y="63484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5" y="6234113"/>
            <a:ext cx="52705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000066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989013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05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77724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2057" name="Picture 11" descr="chrmblue_std small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05200" y="6437313"/>
            <a:ext cx="21558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000066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9766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000066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BB91381-3B66-47DE-9920-6C60C9B591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1" r:id="rId2"/>
    <p:sldLayoutId id="2147484116" r:id="rId3"/>
    <p:sldLayoutId id="2147484112" r:id="rId4"/>
    <p:sldLayoutId id="2147484115" r:id="rId5"/>
    <p:sldLayoutId id="2147484113" r:id="rId6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r"/>
            <a:r>
              <a:rPr lang="en-US" b="1" dirty="0" smtClean="0">
                <a:solidFill>
                  <a:schemeClr val="tx1"/>
                </a:solidFill>
                <a:effectLst/>
              </a:rPr>
              <a:t>Lesson 7</a:t>
            </a:r>
          </a:p>
          <a:p>
            <a:pPr algn="r"/>
            <a:r>
              <a:rPr lang="en-US" sz="1400" b="1" dirty="0" smtClean="0">
                <a:solidFill>
                  <a:schemeClr val="tx1"/>
                </a:solidFill>
                <a:effectLst/>
              </a:rPr>
              <a:t>CSCE 593 Intro to Software Engineering</a:t>
            </a:r>
            <a:endParaRPr lang="en-US" sz="14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r"/>
            <a:r>
              <a:rPr lang="en-US" b="1" dirty="0" smtClean="0"/>
              <a:t>		Requirements Modeling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</a:p>
          <a:p>
            <a:pPr lvl="1"/>
            <a:r>
              <a:rPr lang="en-US" dirty="0" smtClean="0"/>
              <a:t>Describes sequence of interactions between user </a:t>
            </a:r>
            <a:br>
              <a:rPr lang="en-US" dirty="0" smtClean="0"/>
            </a:br>
            <a:r>
              <a:rPr lang="en-US" dirty="0" smtClean="0"/>
              <a:t>(actor) and system</a:t>
            </a:r>
          </a:p>
          <a:p>
            <a:pPr lvl="1"/>
            <a:r>
              <a:rPr lang="en-US" dirty="0" smtClean="0"/>
              <a:t>Narrative description</a:t>
            </a:r>
          </a:p>
          <a:p>
            <a:r>
              <a:rPr lang="en-US" dirty="0" smtClean="0"/>
              <a:t>Use Case model</a:t>
            </a:r>
          </a:p>
          <a:p>
            <a:pPr lvl="1"/>
            <a:r>
              <a:rPr lang="en-US" dirty="0" smtClean="0"/>
              <a:t>Define system functional requirements in terms of </a:t>
            </a:r>
            <a:br>
              <a:rPr lang="en-US" dirty="0" smtClean="0"/>
            </a:br>
            <a:r>
              <a:rPr lang="en-US" dirty="0" smtClean="0"/>
              <a:t>Actors and Use cases</a:t>
            </a:r>
          </a:p>
          <a:p>
            <a:r>
              <a:rPr lang="en-US" dirty="0" smtClean="0"/>
              <a:t>Use case relationships</a:t>
            </a:r>
          </a:p>
          <a:p>
            <a:pPr lvl="1"/>
            <a:r>
              <a:rPr lang="en-US" dirty="0" smtClean="0"/>
              <a:t>include</a:t>
            </a:r>
          </a:p>
          <a:p>
            <a:pPr lvl="1"/>
            <a:r>
              <a:rPr lang="en-US" dirty="0" smtClean="0"/>
              <a:t>extend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for a Use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6611" t="10667" r="24740" b="6667"/>
          <a:stretch>
            <a:fillRect/>
          </a:stretch>
        </p:blipFill>
        <p:spPr bwMode="auto">
          <a:xfrm>
            <a:off x="2343134" y="1371638"/>
            <a:ext cx="4457732" cy="472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Actor models external entities of system</a:t>
            </a:r>
          </a:p>
          <a:p>
            <a:r>
              <a:rPr lang="en-US" dirty="0" smtClean="0"/>
              <a:t>Actors interact directly with system</a:t>
            </a:r>
          </a:p>
          <a:p>
            <a:pPr lvl="1"/>
            <a:r>
              <a:rPr lang="en-US" dirty="0" smtClean="0"/>
              <a:t>Human user</a:t>
            </a:r>
          </a:p>
          <a:p>
            <a:pPr lvl="1"/>
            <a:r>
              <a:rPr lang="en-US" dirty="0" smtClean="0"/>
              <a:t>External I/O device</a:t>
            </a:r>
          </a:p>
          <a:p>
            <a:pPr lvl="1"/>
            <a:r>
              <a:rPr lang="en-US" dirty="0" smtClean="0"/>
              <a:t>External system</a:t>
            </a:r>
          </a:p>
          <a:p>
            <a:pPr lvl="1"/>
            <a:r>
              <a:rPr lang="en-US" dirty="0" smtClean="0"/>
              <a:t>Timer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Actor initiates actions by system</a:t>
            </a:r>
          </a:p>
          <a:p>
            <a:pPr lvl="1"/>
            <a:r>
              <a:rPr lang="en-US" dirty="0" smtClean="0"/>
              <a:t>May use devices or external system to physically </a:t>
            </a:r>
            <a:br>
              <a:rPr lang="en-US" dirty="0" smtClean="0"/>
            </a:br>
            <a:r>
              <a:rPr lang="en-US" dirty="0" smtClean="0"/>
              <a:t>interact with system</a:t>
            </a:r>
          </a:p>
          <a:p>
            <a:pPr lvl="1"/>
            <a:r>
              <a:rPr lang="en-US" dirty="0" smtClean="0"/>
              <a:t>Actor initiates use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4838" cy="1524000"/>
          </a:xfrm>
        </p:spPr>
        <p:txBody>
          <a:bodyPr/>
          <a:lstStyle/>
          <a:p>
            <a:r>
              <a:rPr lang="en-US" dirty="0" smtClean="0"/>
              <a:t>Human’s often interact with our system/software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1331" t="27333" r="11331" b="11333"/>
          <a:stretch>
            <a:fillRect/>
          </a:stretch>
        </p:blipFill>
        <p:spPr bwMode="auto">
          <a:xfrm>
            <a:off x="914400" y="2743200"/>
            <a:ext cx="7086520" cy="350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4838" cy="1371600"/>
          </a:xfrm>
        </p:spPr>
        <p:txBody>
          <a:bodyPr/>
          <a:lstStyle/>
          <a:p>
            <a:r>
              <a:rPr lang="en-US" dirty="0" smtClean="0"/>
              <a:t>Other systems may also act on our system/software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890" t="24667" r="12682" b="14667"/>
          <a:stretch>
            <a:fillRect/>
          </a:stretch>
        </p:blipFill>
        <p:spPr bwMode="auto">
          <a:xfrm>
            <a:off x="1066800" y="2667000"/>
            <a:ext cx="6819875" cy="346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Actor</a:t>
            </a:r>
          </a:p>
          <a:p>
            <a:pPr lvl="1"/>
            <a:r>
              <a:rPr lang="en-US" dirty="0" smtClean="0"/>
              <a:t>Starts the use case by providing input to the system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Secondary Actor</a:t>
            </a:r>
          </a:p>
          <a:p>
            <a:pPr lvl="1"/>
            <a:r>
              <a:rPr lang="en-US" dirty="0" smtClean="0"/>
              <a:t>Participates in use case</a:t>
            </a:r>
          </a:p>
          <a:p>
            <a:pPr lvl="1"/>
            <a:r>
              <a:rPr lang="en-US" dirty="0" smtClean="0"/>
              <a:t>Can be Primary Actor of a different use case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Actor</a:t>
            </a:r>
          </a:p>
          <a:p>
            <a:pPr lvl="1"/>
            <a:r>
              <a:rPr lang="en-US" dirty="0" smtClean="0"/>
              <a:t>Represents all users who use system in the same way</a:t>
            </a:r>
          </a:p>
          <a:p>
            <a:pPr lvl="2"/>
            <a:r>
              <a:rPr lang="en-US" dirty="0" smtClean="0"/>
              <a:t>A user is an instance of an actor</a:t>
            </a:r>
          </a:p>
          <a:p>
            <a:pPr lvl="1"/>
            <a:r>
              <a:rPr lang="en-US" dirty="0" smtClean="0"/>
              <a:t>Represents a role played by all users of the same type</a:t>
            </a:r>
          </a:p>
          <a:p>
            <a:pPr lvl="2"/>
            <a:r>
              <a:rPr lang="en-US" dirty="0" smtClean="0"/>
              <a:t>Human user may play more than one role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4838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069" t="17333" r="16840" b="26000"/>
          <a:stretch>
            <a:fillRect/>
          </a:stretch>
        </p:blipFill>
        <p:spPr bwMode="auto">
          <a:xfrm>
            <a:off x="228600" y="2438400"/>
            <a:ext cx="8366708" cy="388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4838" cy="1600200"/>
          </a:xfrm>
        </p:spPr>
        <p:txBody>
          <a:bodyPr/>
          <a:lstStyle/>
          <a:p>
            <a:r>
              <a:rPr lang="en-US" dirty="0" smtClean="0"/>
              <a:t>Perhaps we want events to occur at certain times</a:t>
            </a:r>
          </a:p>
          <a:p>
            <a:pPr lvl="1"/>
            <a:r>
              <a:rPr lang="en-US" dirty="0" smtClean="0"/>
              <a:t>Scheduled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2037" t="40667" r="11019" b="12000"/>
          <a:stretch>
            <a:fillRect/>
          </a:stretch>
        </p:blipFill>
        <p:spPr bwMode="auto">
          <a:xfrm>
            <a:off x="1029742" y="2895600"/>
            <a:ext cx="7084517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Identifying use cases</a:t>
            </a:r>
          </a:p>
          <a:p>
            <a:pPr lvl="1"/>
            <a:r>
              <a:rPr lang="en-US" dirty="0" smtClean="0"/>
              <a:t>Consider each major function an actor needs to perform</a:t>
            </a:r>
          </a:p>
          <a:p>
            <a:pPr lvl="1"/>
            <a:r>
              <a:rPr lang="en-US" dirty="0" smtClean="0"/>
              <a:t>Provides value to actor</a:t>
            </a:r>
          </a:p>
          <a:p>
            <a:pPr lvl="1"/>
            <a:r>
              <a:rPr lang="en-US" dirty="0" smtClean="0"/>
              <a:t>Use case is a complete sequence of events initiated by</a:t>
            </a:r>
            <a:br>
              <a:rPr lang="en-US" dirty="0" smtClean="0"/>
            </a:br>
            <a:r>
              <a:rPr lang="en-US" dirty="0" smtClean="0"/>
              <a:t>an actor</a:t>
            </a:r>
          </a:p>
          <a:p>
            <a:pPr lvl="2"/>
            <a:r>
              <a:rPr lang="en-US" dirty="0" smtClean="0"/>
              <a:t>Specifies interaction between actor and system</a:t>
            </a:r>
          </a:p>
          <a:p>
            <a:pPr lvl="1"/>
            <a:r>
              <a:rPr lang="en-US" dirty="0" smtClean="0"/>
              <a:t>Use case starts with input from an actor</a:t>
            </a:r>
          </a:p>
          <a:p>
            <a:pPr lvl="1"/>
            <a:r>
              <a:rPr lang="en-US" dirty="0" smtClean="0"/>
              <a:t>Basic path</a:t>
            </a:r>
          </a:p>
          <a:p>
            <a:pPr lvl="2"/>
            <a:r>
              <a:rPr lang="en-US" dirty="0" smtClean="0"/>
              <a:t>Most common sequence</a:t>
            </a:r>
          </a:p>
          <a:p>
            <a:pPr lvl="1"/>
            <a:r>
              <a:rPr lang="en-US" dirty="0" smtClean="0"/>
              <a:t>Alternative branches</a:t>
            </a:r>
          </a:p>
          <a:p>
            <a:pPr lvl="2"/>
            <a:r>
              <a:rPr lang="en-US" dirty="0" smtClean="0"/>
              <a:t>Variants of basic path</a:t>
            </a:r>
            <a:br>
              <a:rPr lang="en-US" dirty="0" smtClean="0"/>
            </a:br>
            <a:r>
              <a:rPr lang="en-US" dirty="0" smtClean="0"/>
              <a:t>(e.g. for error handling)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than One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4838" cy="1447800"/>
          </a:xfrm>
        </p:spPr>
        <p:txBody>
          <a:bodyPr/>
          <a:lstStyle/>
          <a:p>
            <a:r>
              <a:rPr lang="en-US" dirty="0" smtClean="0"/>
              <a:t>Systems can have more than one use case</a:t>
            </a:r>
          </a:p>
          <a:p>
            <a:pPr lvl="1"/>
            <a:r>
              <a:rPr lang="en-US" dirty="0" smtClean="0"/>
              <a:t>Users decide what the system should 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969" t="33333" r="8108" b="5333"/>
          <a:stretch>
            <a:fillRect/>
          </a:stretch>
        </p:blipFill>
        <p:spPr bwMode="auto">
          <a:xfrm>
            <a:off x="1028707" y="2590800"/>
            <a:ext cx="7048493" cy="350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r>
              <a:rPr lang="en-US" sz="2000" dirty="0" smtClean="0"/>
              <a:t>Communication vehicle among multiple audiences</a:t>
            </a:r>
          </a:p>
          <a:p>
            <a:pPr lvl="1"/>
            <a:r>
              <a:rPr lang="en-US" sz="2000" dirty="0" smtClean="0"/>
              <a:t>Customers</a:t>
            </a:r>
          </a:p>
          <a:p>
            <a:pPr lvl="1"/>
            <a:r>
              <a:rPr lang="en-US" sz="2000" dirty="0" smtClean="0"/>
              <a:t>Users</a:t>
            </a:r>
          </a:p>
          <a:p>
            <a:pPr lvl="1"/>
            <a:r>
              <a:rPr lang="en-US" sz="2000" dirty="0" smtClean="0"/>
              <a:t>Analysts</a:t>
            </a:r>
          </a:p>
          <a:p>
            <a:pPr lvl="1"/>
            <a:r>
              <a:rPr lang="en-US" sz="2000" dirty="0" smtClean="0"/>
              <a:t>Designers</a:t>
            </a:r>
          </a:p>
          <a:p>
            <a:pPr>
              <a:spcBef>
                <a:spcPts val="1800"/>
              </a:spcBef>
            </a:pPr>
            <a:r>
              <a:rPr lang="en-US" sz="2000" dirty="0" smtClean="0"/>
              <a:t>Basis for Software Design</a:t>
            </a:r>
          </a:p>
          <a:p>
            <a:pPr lvl="1"/>
            <a:r>
              <a:rPr lang="en-US" sz="2000" dirty="0" smtClean="0"/>
              <a:t>Provide precise statement of requirements to designers</a:t>
            </a:r>
          </a:p>
          <a:p>
            <a:pPr>
              <a:spcBef>
                <a:spcPts val="1800"/>
              </a:spcBef>
            </a:pPr>
            <a:r>
              <a:rPr lang="en-US" sz="2000" dirty="0" smtClean="0"/>
              <a:t>Basis for Software Validation</a:t>
            </a:r>
          </a:p>
          <a:p>
            <a:pPr lvl="1"/>
            <a:r>
              <a:rPr lang="en-US" sz="2000" dirty="0" smtClean="0"/>
              <a:t>Basis for system acceptance criteria</a:t>
            </a:r>
          </a:p>
          <a:p>
            <a:pPr>
              <a:spcBef>
                <a:spcPts val="1800"/>
              </a:spcBef>
            </a:pPr>
            <a:r>
              <a:rPr lang="en-US" sz="2000" dirty="0" smtClean="0"/>
              <a:t>Basis for controlling evolution of system</a:t>
            </a:r>
          </a:p>
          <a:p>
            <a:pPr lvl="1"/>
            <a:r>
              <a:rPr lang="en-US" sz="2000" dirty="0" smtClean="0"/>
              <a:t>Changes to existing requirements</a:t>
            </a:r>
          </a:p>
          <a:p>
            <a:pPr lvl="1"/>
            <a:r>
              <a:rPr lang="en-US" sz="2000" dirty="0" smtClean="0"/>
              <a:t>Addition of new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Documenting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case name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Dependency (on other use cases)</a:t>
            </a:r>
          </a:p>
          <a:p>
            <a:r>
              <a:rPr lang="en-US" dirty="0" smtClean="0"/>
              <a:t>Actors</a:t>
            </a:r>
          </a:p>
          <a:p>
            <a:r>
              <a:rPr lang="en-US" dirty="0" smtClean="0"/>
              <a:t>Preconditions</a:t>
            </a:r>
          </a:p>
          <a:p>
            <a:r>
              <a:rPr lang="en-US" dirty="0" smtClean="0"/>
              <a:t>Main sequence</a:t>
            </a:r>
          </a:p>
          <a:p>
            <a:r>
              <a:rPr lang="en-US" dirty="0" smtClean="0"/>
              <a:t>Alternative sequence(s)</a:t>
            </a:r>
          </a:p>
          <a:p>
            <a:r>
              <a:rPr lang="en-US" dirty="0" smtClean="0"/>
              <a:t>Nonfunctional requirements </a:t>
            </a:r>
          </a:p>
          <a:p>
            <a:r>
              <a:rPr lang="en-US" dirty="0" smtClean="0"/>
              <a:t>Postcondition</a:t>
            </a:r>
          </a:p>
          <a:p>
            <a:r>
              <a:rPr lang="en-US" dirty="0" smtClean="0"/>
              <a:t>Outstanding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Include </a:t>
            </a:r>
            <a:r>
              <a:rPr lang="en-US" dirty="0" smtClean="0"/>
              <a:t>relationship</a:t>
            </a:r>
          </a:p>
          <a:p>
            <a:pPr lvl="1"/>
            <a:r>
              <a:rPr lang="en-US" dirty="0" smtClean="0"/>
              <a:t>Identify common sequences of interactions in several </a:t>
            </a:r>
            <a:br>
              <a:rPr lang="en-US" dirty="0" smtClean="0"/>
            </a:br>
            <a:r>
              <a:rPr lang="en-US" dirty="0" smtClean="0"/>
              <a:t>use cases</a:t>
            </a:r>
          </a:p>
          <a:p>
            <a:pPr lvl="2"/>
            <a:r>
              <a:rPr lang="en-US" dirty="0" smtClean="0"/>
              <a:t>Extract common sequence into </a:t>
            </a:r>
            <a:r>
              <a:rPr lang="en-US" b="1" dirty="0" smtClean="0"/>
              <a:t>inclusion use case</a:t>
            </a:r>
          </a:p>
          <a:p>
            <a:pPr lvl="2"/>
            <a:r>
              <a:rPr lang="en-US" dirty="0" smtClean="0"/>
              <a:t>Base use cases </a:t>
            </a:r>
            <a:r>
              <a:rPr lang="en-US" b="1" dirty="0" smtClean="0"/>
              <a:t>includes</a:t>
            </a:r>
            <a:r>
              <a:rPr lang="en-US" dirty="0" smtClean="0"/>
              <a:t> abstract use case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Withdraw Funds use case </a:t>
            </a:r>
            <a:r>
              <a:rPr lang="en-US" b="1" dirty="0" smtClean="0"/>
              <a:t>includes </a:t>
            </a:r>
            <a:r>
              <a:rPr lang="en-US" dirty="0" smtClean="0"/>
              <a:t>Validate PIN use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Inclusion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306" t="12000" r="10603" b="4000"/>
          <a:stretch>
            <a:fillRect/>
          </a:stretch>
        </p:blipFill>
        <p:spPr bwMode="auto">
          <a:xfrm>
            <a:off x="952543" y="1371600"/>
            <a:ext cx="6972257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Extend </a:t>
            </a:r>
            <a:r>
              <a:rPr lang="en-US" dirty="0" smtClean="0"/>
              <a:t>relationship</a:t>
            </a:r>
          </a:p>
          <a:p>
            <a:pPr lvl="1"/>
            <a:r>
              <a:rPr lang="en-US" dirty="0" smtClean="0"/>
              <a:t>Use case A is an extension of use case B</a:t>
            </a:r>
          </a:p>
          <a:p>
            <a:pPr lvl="1"/>
            <a:r>
              <a:rPr lang="en-US" dirty="0" smtClean="0"/>
              <a:t>Under certain conditions use case B will be extended by description given in use case A</a:t>
            </a:r>
          </a:p>
          <a:p>
            <a:pPr lvl="1"/>
            <a:r>
              <a:rPr lang="en-US" dirty="0" smtClean="0"/>
              <a:t>Same use case can be extended in different ways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When to use </a:t>
            </a:r>
            <a:r>
              <a:rPr lang="en-US" b="1" dirty="0" smtClean="0"/>
              <a:t>extend</a:t>
            </a:r>
          </a:p>
          <a:p>
            <a:pPr lvl="1"/>
            <a:r>
              <a:rPr lang="en-US" dirty="0" smtClean="0"/>
              <a:t>Show conditional parts of use case</a:t>
            </a:r>
          </a:p>
          <a:p>
            <a:pPr lvl="1"/>
            <a:r>
              <a:rPr lang="en-US" dirty="0" smtClean="0"/>
              <a:t>Model complex or alternative paths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Pay by Cash </a:t>
            </a:r>
            <a:r>
              <a:rPr lang="en-US" b="1" dirty="0" smtClean="0"/>
              <a:t>extends</a:t>
            </a:r>
            <a:r>
              <a:rPr lang="en-US" dirty="0" smtClean="0"/>
              <a:t> Checkout Customer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4838" cy="1143000"/>
          </a:xfrm>
        </p:spPr>
        <p:txBody>
          <a:bodyPr/>
          <a:lstStyle/>
          <a:p>
            <a:r>
              <a:rPr lang="en-US" dirty="0" smtClean="0"/>
              <a:t>Abstracts details about how to pay </a:t>
            </a:r>
            <a:r>
              <a:rPr lang="en-US" dirty="0" smtClean="0"/>
              <a:t>from </a:t>
            </a:r>
            <a:r>
              <a:rPr lang="en-US" dirty="0" smtClean="0"/>
              <a:t>the Checkout Customer use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405" t="27333" r="2287" b="6000"/>
          <a:stretch>
            <a:fillRect/>
          </a:stretch>
        </p:blipFill>
        <p:spPr bwMode="auto">
          <a:xfrm>
            <a:off x="342886" y="2362200"/>
            <a:ext cx="8458228" cy="3810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HW2 Review / Improve Your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Kate Gregory – </a:t>
            </a:r>
            <a:r>
              <a:rPr lang="en-US" dirty="0" err="1" smtClean="0"/>
              <a:t>CppCon</a:t>
            </a:r>
            <a:r>
              <a:rPr lang="en-US" dirty="0" smtClean="0"/>
              <a:t> 2017</a:t>
            </a:r>
          </a:p>
          <a:p>
            <a:r>
              <a:rPr lang="en-US" dirty="0" smtClean="0"/>
              <a:t>10 Core Guidelines You Need to Start Using Now</a:t>
            </a:r>
          </a:p>
          <a:p>
            <a:r>
              <a:rPr lang="en-US" dirty="0"/>
              <a:t>https://www.youtube.com/watch?v=XkDEzfpdcSg&amp;vl=en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1569" y="2600325"/>
            <a:ext cx="7340031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5240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Banking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Automated Teller Machines (ATM)</a:t>
            </a:r>
          </a:p>
          <a:p>
            <a:pPr lvl="1"/>
            <a:r>
              <a:rPr lang="en-US" dirty="0" smtClean="0"/>
              <a:t>Customer inserts ATM Card</a:t>
            </a:r>
          </a:p>
          <a:p>
            <a:pPr lvl="1"/>
            <a:r>
              <a:rPr lang="en-US" dirty="0" smtClean="0"/>
              <a:t>Enters Personal Identification Number (PIN)</a:t>
            </a:r>
          </a:p>
          <a:p>
            <a:pPr lvl="1"/>
            <a:r>
              <a:rPr lang="en-US" dirty="0" smtClean="0"/>
              <a:t>ATM Transactions</a:t>
            </a:r>
          </a:p>
          <a:p>
            <a:pPr lvl="2"/>
            <a:r>
              <a:rPr lang="en-US" dirty="0" smtClean="0"/>
              <a:t>PIN Validation</a:t>
            </a:r>
          </a:p>
          <a:p>
            <a:pPr lvl="2"/>
            <a:r>
              <a:rPr lang="en-US" dirty="0" smtClean="0"/>
              <a:t>Withdraw Funds from Checking or Savings Account</a:t>
            </a:r>
          </a:p>
          <a:p>
            <a:pPr lvl="2"/>
            <a:r>
              <a:rPr lang="en-US" dirty="0" smtClean="0"/>
              <a:t>Query Account</a:t>
            </a:r>
          </a:p>
          <a:p>
            <a:pPr lvl="2"/>
            <a:r>
              <a:rPr lang="en-US" dirty="0" smtClean="0"/>
              <a:t>Transfer funds between accounts</a:t>
            </a:r>
          </a:p>
          <a:p>
            <a:r>
              <a:rPr lang="en-US" dirty="0" smtClean="0"/>
              <a:t>Banking System maintains information about</a:t>
            </a:r>
          </a:p>
          <a:p>
            <a:pPr lvl="1"/>
            <a:r>
              <a:rPr lang="en-US" dirty="0" smtClean="0"/>
              <a:t>Customers</a:t>
            </a:r>
          </a:p>
          <a:p>
            <a:pPr lvl="1"/>
            <a:r>
              <a:rPr lang="en-US" dirty="0" smtClean="0"/>
              <a:t>Debit cards</a:t>
            </a:r>
          </a:p>
          <a:p>
            <a:pPr lvl="1"/>
            <a:r>
              <a:rPr lang="en-US" dirty="0" smtClean="0"/>
              <a:t>Checking and Savings Accounts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 err="1" smtClean="0"/>
              <a:t>Reqs</a:t>
            </a:r>
            <a:r>
              <a:rPr lang="en-US" dirty="0" smtClean="0"/>
              <a:t> (“the system shall…”)</a:t>
            </a:r>
          </a:p>
          <a:p>
            <a:r>
              <a:rPr lang="en-US" dirty="0" smtClean="0"/>
              <a:t>Non-Functional </a:t>
            </a:r>
            <a:r>
              <a:rPr lang="en-US" dirty="0" err="1" smtClean="0"/>
              <a:t>Reqs</a:t>
            </a:r>
            <a:endParaRPr lang="en-US" dirty="0" smtClean="0"/>
          </a:p>
          <a:p>
            <a:pPr lvl="1"/>
            <a:r>
              <a:rPr lang="en-US" dirty="0" smtClean="0"/>
              <a:t>Behavioral </a:t>
            </a:r>
            <a:r>
              <a:rPr lang="en-US" dirty="0" err="1" smtClean="0"/>
              <a:t>Reqs</a:t>
            </a:r>
            <a:r>
              <a:rPr lang="en-US" dirty="0" smtClean="0"/>
              <a:t> (quality goals)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ities</a:t>
            </a:r>
            <a:r>
              <a:rPr lang="en-US" dirty="0" smtClean="0"/>
              <a:t>” (Maintainable, Reliable, Testable, Extensible, Portable, Scalability, Robust, Availability)</a:t>
            </a:r>
            <a:endParaRPr lang="en-US" dirty="0" smtClean="0"/>
          </a:p>
          <a:p>
            <a:r>
              <a:rPr lang="en-US" dirty="0" smtClean="0"/>
              <a:t>Information </a:t>
            </a:r>
            <a:r>
              <a:rPr lang="en-US" dirty="0" err="1" smtClean="0"/>
              <a:t>Reqs</a:t>
            </a:r>
            <a:endParaRPr lang="en-US" dirty="0" smtClean="0"/>
          </a:p>
          <a:p>
            <a:r>
              <a:rPr lang="en-US" dirty="0" smtClean="0"/>
              <a:t>External Interface Requirements</a:t>
            </a:r>
          </a:p>
          <a:p>
            <a:r>
              <a:rPr lang="en-US" dirty="0" smtClean="0"/>
              <a:t>Design Constraints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Requirements (</a:t>
            </a:r>
            <a:r>
              <a:rPr lang="en-US" smtClean="0"/>
              <a:t>What system does, NOT how)</a:t>
            </a:r>
            <a:endParaRPr lang="en-US" dirty="0" smtClean="0"/>
          </a:p>
          <a:p>
            <a:pPr lvl="1"/>
            <a:r>
              <a:rPr lang="en-US" dirty="0" smtClean="0"/>
              <a:t>Inputs to software system</a:t>
            </a:r>
          </a:p>
          <a:p>
            <a:pPr lvl="1"/>
            <a:r>
              <a:rPr lang="en-US" dirty="0" smtClean="0"/>
              <a:t>Outputs from software system</a:t>
            </a:r>
          </a:p>
          <a:p>
            <a:pPr lvl="1"/>
            <a:r>
              <a:rPr lang="en-US" dirty="0" smtClean="0"/>
              <a:t>Processing to be performed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Non-Functional / Behavioral Requirements</a:t>
            </a:r>
          </a:p>
          <a:p>
            <a:pPr lvl="1"/>
            <a:r>
              <a:rPr lang="en-US" dirty="0" smtClean="0"/>
              <a:t>Externally observable states</a:t>
            </a:r>
          </a:p>
          <a:p>
            <a:pPr lvl="1"/>
            <a:r>
              <a:rPr lang="en-US" dirty="0" smtClean="0"/>
              <a:t>Transitions between states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Information Requirements</a:t>
            </a:r>
          </a:p>
          <a:p>
            <a:pPr lvl="1"/>
            <a:r>
              <a:rPr lang="en-US" dirty="0" smtClean="0"/>
              <a:t>Entities (classes), Attributes, Relationships</a:t>
            </a:r>
          </a:p>
          <a:p>
            <a:pPr lvl="1"/>
            <a:r>
              <a:rPr lang="en-US" dirty="0" smtClean="0"/>
              <a:t>Data Dictionary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External Interface Requirements</a:t>
            </a:r>
          </a:p>
          <a:p>
            <a:pPr lvl="1"/>
            <a:r>
              <a:rPr lang="en-US" dirty="0" smtClean="0"/>
              <a:t>User Interfaces</a:t>
            </a:r>
          </a:p>
          <a:p>
            <a:r>
              <a:rPr lang="en-US" dirty="0" smtClean="0"/>
              <a:t>Specify characteristics of user interface</a:t>
            </a:r>
          </a:p>
          <a:p>
            <a:pPr lvl="1"/>
            <a:r>
              <a:rPr lang="en-US" dirty="0" smtClean="0"/>
              <a:t>Can be detailed</a:t>
            </a:r>
          </a:p>
          <a:p>
            <a:pPr lvl="1"/>
            <a:r>
              <a:rPr lang="en-US" dirty="0" smtClean="0"/>
              <a:t>Specify individual screens</a:t>
            </a:r>
          </a:p>
          <a:p>
            <a:pPr lvl="1"/>
            <a:r>
              <a:rPr lang="en-US" dirty="0" smtClean="0"/>
              <a:t>Hardware Interfaces</a:t>
            </a:r>
          </a:p>
          <a:p>
            <a:r>
              <a:rPr lang="en-US" dirty="0" smtClean="0"/>
              <a:t>Very important for embedded systems</a:t>
            </a:r>
          </a:p>
          <a:p>
            <a:pPr lvl="1"/>
            <a:r>
              <a:rPr lang="en-US" dirty="0" smtClean="0"/>
              <a:t>Software Interfaces</a:t>
            </a:r>
          </a:p>
          <a:p>
            <a:r>
              <a:rPr lang="en-US" dirty="0" smtClean="0"/>
              <a:t>Interfaces to other software systems</a:t>
            </a:r>
          </a:p>
          <a:p>
            <a:r>
              <a:rPr lang="en-US" dirty="0" smtClean="0"/>
              <a:t>System context model</a:t>
            </a:r>
          </a:p>
          <a:p>
            <a:pPr lvl="1"/>
            <a:r>
              <a:rPr lang="en-US" dirty="0" smtClean="0"/>
              <a:t>Depict boundary of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</a:t>
            </a:r>
            <a:r>
              <a:rPr lang="en-US" dirty="0" err="1" smtClean="0"/>
              <a:t>Reqs</a:t>
            </a:r>
            <a:r>
              <a:rPr lang="en-US" dirty="0" smtClean="0"/>
              <a:t> (“</a:t>
            </a:r>
            <a:r>
              <a:rPr lang="en-US" dirty="0" err="1" smtClean="0"/>
              <a:t>ities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</a:t>
            </a:r>
            <a:r>
              <a:rPr lang="en-US" dirty="0" smtClean="0"/>
              <a:t>interface</a:t>
            </a:r>
            <a:br>
              <a:rPr lang="en-US" dirty="0" smtClean="0"/>
            </a:br>
            <a:r>
              <a:rPr lang="en-US" dirty="0" smtClean="0"/>
              <a:t>characteristics</a:t>
            </a:r>
            <a:endParaRPr lang="en-US" dirty="0" smtClean="0"/>
          </a:p>
          <a:p>
            <a:r>
              <a:rPr lang="en-US" dirty="0" smtClean="0"/>
              <a:t>Reliability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Availability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Modifiability</a:t>
            </a:r>
          </a:p>
          <a:p>
            <a:r>
              <a:rPr lang="en-US" dirty="0" smtClean="0"/>
              <a:t>Portability</a:t>
            </a:r>
          </a:p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399" y="1273174"/>
            <a:ext cx="6323823" cy="46704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to be supported</a:t>
            </a:r>
          </a:p>
          <a:p>
            <a:r>
              <a:rPr lang="en-US" dirty="0" smtClean="0"/>
              <a:t>System configuration</a:t>
            </a:r>
          </a:p>
          <a:p>
            <a:r>
              <a:rPr lang="en-US" dirty="0" smtClean="0"/>
              <a:t>Centralized vs. Distributed</a:t>
            </a:r>
          </a:p>
          <a:p>
            <a:pPr lvl="1"/>
            <a:r>
              <a:rPr lang="en-US" dirty="0" smtClean="0"/>
              <a:t>Windows vs. Unix</a:t>
            </a:r>
          </a:p>
          <a:p>
            <a:r>
              <a:rPr lang="en-US" dirty="0" smtClean="0"/>
              <a:t>Existing software to be utilized</a:t>
            </a:r>
          </a:p>
          <a:p>
            <a:r>
              <a:rPr lang="en-US" dirty="0" smtClean="0"/>
              <a:t>Portability requirements</a:t>
            </a:r>
          </a:p>
          <a:p>
            <a:r>
              <a:rPr lang="en-US" dirty="0" smtClean="0"/>
              <a:t>Anticipated changes to be accommodated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good requirement is:</a:t>
            </a:r>
          </a:p>
          <a:p>
            <a:pPr lvl="1"/>
            <a:r>
              <a:rPr lang="en-US" dirty="0" smtClean="0"/>
              <a:t>Correct</a:t>
            </a:r>
          </a:p>
          <a:p>
            <a:pPr lvl="1"/>
            <a:r>
              <a:rPr lang="en-US" dirty="0" smtClean="0"/>
              <a:t>Complete</a:t>
            </a:r>
          </a:p>
          <a:p>
            <a:pPr lvl="1"/>
            <a:r>
              <a:rPr lang="en-US" dirty="0" smtClean="0"/>
              <a:t>Unambiguous</a:t>
            </a:r>
          </a:p>
          <a:p>
            <a:pPr lvl="1"/>
            <a:r>
              <a:rPr lang="en-US" dirty="0" smtClean="0"/>
              <a:t>Consistent</a:t>
            </a:r>
          </a:p>
          <a:p>
            <a:pPr lvl="1"/>
            <a:r>
              <a:rPr lang="en-US" dirty="0" smtClean="0"/>
              <a:t>Verifiable</a:t>
            </a:r>
          </a:p>
          <a:p>
            <a:pPr lvl="1"/>
            <a:r>
              <a:rPr lang="en-US" dirty="0" smtClean="0"/>
              <a:t>Understandable</a:t>
            </a:r>
          </a:p>
          <a:p>
            <a:pPr lvl="1"/>
            <a:r>
              <a:rPr lang="en-US" dirty="0" smtClean="0"/>
              <a:t>Traceable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</a:t>
            </a:r>
            <a:r>
              <a:rPr lang="en-US" dirty="0" err="1" smtClean="0"/>
              <a:t>Reqs</a:t>
            </a:r>
            <a:r>
              <a:rPr lang="en-US" dirty="0" smtClean="0"/>
              <a:t>/Specs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Black Box Requirements Specification</a:t>
            </a:r>
          </a:p>
          <a:p>
            <a:pPr lvl="1"/>
            <a:r>
              <a:rPr lang="en-US" dirty="0" smtClean="0"/>
              <a:t>Specify</a:t>
            </a:r>
          </a:p>
          <a:p>
            <a:pPr lvl="2"/>
            <a:r>
              <a:rPr lang="en-US" dirty="0" smtClean="0"/>
              <a:t>External inputs and outputs</a:t>
            </a:r>
          </a:p>
          <a:p>
            <a:pPr lvl="2"/>
            <a:r>
              <a:rPr lang="en-US" dirty="0" smtClean="0"/>
              <a:t>Externally visible states and transitions</a:t>
            </a:r>
          </a:p>
          <a:p>
            <a:pPr lvl="2"/>
            <a:r>
              <a:rPr lang="en-US" dirty="0" smtClean="0"/>
              <a:t>Functions that produce outputs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Methods for Requirements Analysis and Specification</a:t>
            </a:r>
          </a:p>
          <a:p>
            <a:pPr lvl="1"/>
            <a:r>
              <a:rPr lang="en-US" dirty="0" smtClean="0"/>
              <a:t>Structured </a:t>
            </a:r>
            <a:r>
              <a:rPr lang="en-US" dirty="0" smtClean="0"/>
              <a:t>Analysis (Data flow diagrams / Flow Chart)</a:t>
            </a:r>
            <a:endParaRPr lang="en-US" dirty="0" smtClean="0"/>
          </a:p>
          <a:p>
            <a:pPr lvl="1"/>
            <a:r>
              <a:rPr lang="en-US" dirty="0" smtClean="0"/>
              <a:t>Object-Oriented Analysis</a:t>
            </a:r>
          </a:p>
          <a:p>
            <a:pPr lvl="1"/>
            <a:r>
              <a:rPr lang="en-US" dirty="0" smtClean="0"/>
              <a:t>Use Case Modeling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AFIT_PPT_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AFIT_PPT_TEMPLATE</Template>
  <TotalTime>741</TotalTime>
  <Words>681</Words>
  <Application>Microsoft Office PowerPoint</Application>
  <PresentationFormat>On-screen Show (4:3)</PresentationFormat>
  <Paragraphs>216</Paragraphs>
  <Slides>26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AFIT_PPT_TEMPLATE</vt:lpstr>
      <vt:lpstr>PowerPoint Presentation</vt:lpstr>
      <vt:lpstr>Objectives</vt:lpstr>
      <vt:lpstr>Requirement Components</vt:lpstr>
      <vt:lpstr>Requirement Components</vt:lpstr>
      <vt:lpstr>Requirement Components</vt:lpstr>
      <vt:lpstr>Non-Functional Reqs (“ities”)</vt:lpstr>
      <vt:lpstr>Design Constraints</vt:lpstr>
      <vt:lpstr>Quality Attributes</vt:lpstr>
      <vt:lpstr>Approaches to Reqs/Specs</vt:lpstr>
      <vt:lpstr>Use Case Modeling</vt:lpstr>
      <vt:lpstr>UML for a Use Case</vt:lpstr>
      <vt:lpstr>Actors</vt:lpstr>
      <vt:lpstr>Human Actor</vt:lpstr>
      <vt:lpstr>System Actors</vt:lpstr>
      <vt:lpstr>Actors</vt:lpstr>
      <vt:lpstr>External Actors</vt:lpstr>
      <vt:lpstr>Timer Actor</vt:lpstr>
      <vt:lpstr>Use Cases</vt:lpstr>
      <vt:lpstr>More than One Use Case</vt:lpstr>
      <vt:lpstr>Documenting Use Cases</vt:lpstr>
      <vt:lpstr>Use Case Relationships</vt:lpstr>
      <vt:lpstr>Inclusion Example</vt:lpstr>
      <vt:lpstr>Use Case Relationships</vt:lpstr>
      <vt:lpstr>Extension Example</vt:lpstr>
      <vt:lpstr>HW2 Review / Improve Your Coding</vt:lpstr>
      <vt:lpstr>A Banking System</vt:lpstr>
    </vt:vector>
  </TitlesOfParts>
  <Company>AFIT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AFIT</dc:subject>
  <dc:creator>Brian Woolley</dc:creator>
  <cp:lastModifiedBy>user</cp:lastModifiedBy>
  <cp:revision>94</cp:revision>
  <dcterms:created xsi:type="dcterms:W3CDTF">2012-10-01T11:38:02Z</dcterms:created>
  <dcterms:modified xsi:type="dcterms:W3CDTF">2018-10-30T11:41:50Z</dcterms:modified>
</cp:coreProperties>
</file>