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4" r:id="rId3"/>
    <p:sldId id="293" r:id="rId4"/>
    <p:sldId id="259" r:id="rId5"/>
    <p:sldId id="284" r:id="rId6"/>
    <p:sldId id="285" r:id="rId7"/>
    <p:sldId id="286" r:id="rId8"/>
    <p:sldId id="287" r:id="rId9"/>
    <p:sldId id="288" r:id="rId10"/>
    <p:sldId id="260" r:id="rId11"/>
    <p:sldId id="289" r:id="rId12"/>
    <p:sldId id="290" r:id="rId13"/>
    <p:sldId id="291" r:id="rId14"/>
    <p:sldId id="292" r:id="rId15"/>
    <p:sldId id="261" r:id="rId16"/>
    <p:sldId id="263" r:id="rId17"/>
    <p:sldId id="262" r:id="rId18"/>
    <p:sldId id="26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74" r:id="rId28"/>
    <p:sldId id="275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3399FF"/>
    <a:srgbClr val="339933"/>
    <a:srgbClr val="CC0000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89249" autoAdjust="0"/>
  </p:normalViewPr>
  <p:slideViewPr>
    <p:cSldViewPr>
      <p:cViewPr>
        <p:scale>
          <a:sx n="150" d="100"/>
          <a:sy n="150" d="100"/>
        </p:scale>
        <p:origin x="2072" y="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07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E2CB6-6133-4DAC-8C84-7DE04A7CD06B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61DB2-E7AB-4E43-BC15-B3ADF3FFA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94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6E4AE3-CF4A-4D01-A7CD-26C12CC719EB}" type="datetimeFigureOut">
              <a:rPr lang="en-US"/>
              <a:pPr>
                <a:defRPr/>
              </a:pPr>
              <a:t>10/8/2019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42E9269-F4F4-4146-82BC-89BDC18A6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31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267200" y="4114800"/>
            <a:ext cx="4876800" cy="2057400"/>
          </a:xfrm>
          <a:prstGeom prst="rect">
            <a:avLst/>
          </a:prstGeom>
        </p:spPr>
        <p:txBody>
          <a:bodyPr anchor="ctr" anchorCtr="1"/>
          <a:lstStyle>
            <a:lvl1pPr algn="ctr">
              <a:spcBef>
                <a:spcPct val="20000"/>
              </a:spcBef>
              <a:buNone/>
              <a:defRPr sz="2400"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</a:lstStyle>
          <a:p>
            <a:pPr lvl="0" algn="ctr">
              <a:spcBef>
                <a:spcPct val="20000"/>
              </a:spcBef>
            </a:pPr>
            <a:r>
              <a:rPr lang="en-US" sz="2800" b="1" dirty="0" smtClean="0">
                <a:solidFill>
                  <a:srgbClr val="000066"/>
                </a:solidFill>
              </a:rPr>
              <a:t>Click to edit Master text styles</a:t>
            </a:r>
          </a:p>
          <a:p>
            <a:pPr lvl="1" algn="ctr">
              <a:spcBef>
                <a:spcPct val="20000"/>
              </a:spcBef>
            </a:pPr>
            <a:r>
              <a:rPr lang="en-US" sz="2800" b="1" dirty="0" smtClean="0">
                <a:solidFill>
                  <a:srgbClr val="000066"/>
                </a:solidFill>
              </a:rPr>
              <a:t>Second level</a:t>
            </a:r>
          </a:p>
        </p:txBody>
      </p:sp>
      <p:pic>
        <p:nvPicPr>
          <p:cNvPr id="5" name="Picture 1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917575" y="354013"/>
            <a:ext cx="67786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71" tIns="45636" rIns="91271" bIns="45636">
            <a:spAutoFit/>
          </a:bodyPr>
          <a:lstStyle/>
          <a:p>
            <a:pPr defTabSz="914408"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2590800" y="1143000"/>
            <a:ext cx="6553200" cy="2743200"/>
          </a:xfrm>
          <a:prstGeom prst="rect">
            <a:avLst/>
          </a:prstGeom>
        </p:spPr>
        <p:txBody>
          <a:bodyPr anchor="ctr" anchorCtr="1"/>
          <a:lstStyle>
            <a:lvl1pPr>
              <a:buNone/>
              <a:defRPr sz="3200" b="0" baseline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 algn="ctr">
              <a:lnSpc>
                <a:spcPct val="120000"/>
              </a:lnSpc>
              <a:defRPr/>
            </a:pPr>
            <a:r>
              <a:rPr lang="en-US" sz="2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4876800"/>
          </a:xfrm>
          <a:prstGeom prst="rect">
            <a:avLst/>
          </a:prstGeom>
        </p:spPr>
        <p:txBody>
          <a:bodyPr anchor="ctr" anchorCtr="0"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958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A789C-D27A-4D14-8B81-63A023EE8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19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6"/>
            <a:ext cx="6399926" cy="1752871"/>
          </a:xfrm>
          <a:prstGeom prst="rect">
            <a:avLst/>
          </a:prstGeom>
        </p:spPr>
        <p:txBody>
          <a:bodyPr lIns="83338" tIns="41669" rIns="83338" bIns="41669"/>
          <a:lstStyle>
            <a:lvl1pPr marL="0" indent="0" algn="ctr">
              <a:buNone/>
              <a:defRPr/>
            </a:lvl1pPr>
            <a:lvl2pPr marL="416692" indent="0" algn="ctr">
              <a:buNone/>
              <a:defRPr/>
            </a:lvl2pPr>
            <a:lvl3pPr marL="833384" indent="0" algn="ctr">
              <a:buNone/>
              <a:defRPr/>
            </a:lvl3pPr>
            <a:lvl4pPr marL="1250076" indent="0" algn="ctr">
              <a:buNone/>
              <a:defRPr/>
            </a:lvl4pPr>
            <a:lvl5pPr marL="1666768" indent="0" algn="ctr">
              <a:buNone/>
              <a:defRPr/>
            </a:lvl5pPr>
            <a:lvl6pPr marL="2083460" indent="0" algn="ctr">
              <a:buNone/>
              <a:defRPr/>
            </a:lvl6pPr>
            <a:lvl7pPr marL="2500152" indent="0" algn="ctr">
              <a:buNone/>
              <a:defRPr/>
            </a:lvl7pPr>
            <a:lvl8pPr marL="2916845" indent="0" algn="ctr">
              <a:buNone/>
              <a:defRPr/>
            </a:lvl8pPr>
            <a:lvl9pPr marL="333353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30AB4-D5CD-44E3-86BB-32EB5E178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3373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3484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2341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772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2057" name="Picture 11" descr="chrmblue_std small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4373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000066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B91381-3B66-47DE-9920-6C60C9B59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1" r:id="rId2"/>
    <p:sldLayoutId id="2147484116" r:id="rId3"/>
    <p:sldLayoutId id="2147484112" r:id="rId4"/>
    <p:sldLayoutId id="2147484115" r:id="rId5"/>
    <p:sldLayoutId id="2147484113" r:id="rId6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r"/>
            <a:r>
              <a:rPr lang="en-US" b="1" smtClean="0">
                <a:solidFill>
                  <a:schemeClr val="tx1"/>
                </a:solidFill>
                <a:effectLst/>
              </a:rPr>
              <a:t>Lesson 3</a:t>
            </a:r>
            <a:endParaRPr lang="en-US" b="1" dirty="0" smtClean="0">
              <a:solidFill>
                <a:schemeClr val="tx1"/>
              </a:solidFill>
              <a:effectLst/>
            </a:endParaRPr>
          </a:p>
          <a:p>
            <a:pPr algn="r"/>
            <a:r>
              <a:rPr lang="en-US" sz="1400" b="1" dirty="0" smtClean="0">
                <a:solidFill>
                  <a:schemeClr val="tx1"/>
                </a:solidFill>
                <a:effectLst/>
              </a:rPr>
              <a:t>CSCE 593 Intro to Software Engineering</a:t>
            </a:r>
            <a:endParaRPr lang="en-US" sz="14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r"/>
            <a:r>
              <a:rPr lang="en-US" b="1" dirty="0" smtClean="0"/>
              <a:t>		Static Modeling</a:t>
            </a:r>
          </a:p>
          <a:p>
            <a:pPr algn="r"/>
            <a:r>
              <a:rPr lang="en-US" b="1" dirty="0" smtClean="0"/>
              <a:t>with UML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Premise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3657600"/>
          </a:xfrm>
        </p:spPr>
        <p:txBody>
          <a:bodyPr/>
          <a:lstStyle/>
          <a:p>
            <a:r>
              <a:rPr lang="en-US" dirty="0" smtClean="0"/>
              <a:t>The basic premise behind object oriented design is that we can model software and other systems 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3657600"/>
            <a:ext cx="6781800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bg1"/>
                </a:solidFill>
              </a:rPr>
              <a:t>Collections of Collaborating Objects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Premise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3657600"/>
          </a:xfrm>
        </p:spPr>
        <p:txBody>
          <a:bodyPr/>
          <a:lstStyle/>
          <a:p>
            <a:r>
              <a:rPr lang="en-US" dirty="0" smtClean="0"/>
              <a:t>Class: A set of related data &amp; operations on that data</a:t>
            </a:r>
          </a:p>
          <a:p>
            <a:r>
              <a:rPr lang="en-US" dirty="0" smtClean="0"/>
              <a:t>Object: Instantiation of a class</a:t>
            </a:r>
          </a:p>
          <a:p>
            <a:pPr lvl="1"/>
            <a:r>
              <a:rPr lang="en-US" dirty="0" smtClean="0"/>
              <a:t>C++:</a:t>
            </a:r>
            <a:endParaRPr lang="en-US" dirty="0"/>
          </a:p>
          <a:p>
            <a:pPr lvl="2"/>
            <a:r>
              <a:rPr lang="en-US" dirty="0" smtClean="0"/>
              <a:t>auto </a:t>
            </a:r>
            <a:r>
              <a:rPr lang="en-US" dirty="0" err="1" smtClean="0"/>
              <a:t>myPtr</a:t>
            </a:r>
            <a:r>
              <a:rPr lang="en-US" dirty="0" smtClean="0"/>
              <a:t> =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make_unique</a:t>
            </a:r>
            <a:r>
              <a:rPr lang="en-US" dirty="0" smtClean="0"/>
              <a:t>&lt; </a:t>
            </a:r>
            <a:r>
              <a:rPr lang="en-US" dirty="0" err="1" smtClean="0"/>
              <a:t>MyClass</a:t>
            </a:r>
            <a:r>
              <a:rPr lang="en-US" dirty="0" smtClean="0"/>
              <a:t> &gt;();</a:t>
            </a:r>
          </a:p>
          <a:p>
            <a:pPr lvl="2"/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 </a:t>
            </a:r>
            <a:r>
              <a:rPr lang="en-US" dirty="0" err="1" smtClean="0"/>
              <a:t>MyClass</a:t>
            </a:r>
            <a:r>
              <a:rPr lang="en-US" dirty="0" smtClean="0"/>
              <a:t> &gt; </a:t>
            </a:r>
            <a:r>
              <a:rPr lang="en-US" dirty="0" err="1" smtClean="0"/>
              <a:t>myPtr</a:t>
            </a:r>
            <a:r>
              <a:rPr lang="en-US" dirty="0" smtClean="0"/>
              <a:t> =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 </a:t>
            </a:r>
            <a:r>
              <a:rPr lang="en-US" dirty="0" err="1" smtClean="0"/>
              <a:t>MyClass</a:t>
            </a:r>
            <a:r>
              <a:rPr lang="en-US" dirty="0" smtClean="0"/>
              <a:t> &gt;( new </a:t>
            </a:r>
            <a:r>
              <a:rPr lang="en-US" dirty="0" err="1" smtClean="0"/>
              <a:t>MyClass</a:t>
            </a:r>
            <a:r>
              <a:rPr lang="en-US" dirty="0" smtClean="0"/>
              <a:t>{} );</a:t>
            </a:r>
          </a:p>
          <a:p>
            <a:pPr lvl="2"/>
            <a:r>
              <a:rPr lang="en-US" dirty="0" err="1" smtClean="0"/>
              <a:t>MyClass</a:t>
            </a:r>
            <a:r>
              <a:rPr lang="en-US" dirty="0" smtClean="0"/>
              <a:t>* </a:t>
            </a:r>
            <a:r>
              <a:rPr lang="en-US" dirty="0" err="1" smtClean="0"/>
              <a:t>myPtr</a:t>
            </a:r>
            <a:r>
              <a:rPr lang="en-US" dirty="0" smtClean="0"/>
              <a:t> = new </a:t>
            </a:r>
            <a:r>
              <a:rPr lang="en-US" dirty="0" err="1" smtClean="0"/>
              <a:t>MyClass</a:t>
            </a:r>
            <a:r>
              <a:rPr lang="en-US" dirty="0" smtClean="0"/>
              <a:t>{};</a:t>
            </a:r>
          </a:p>
          <a:p>
            <a:pPr lvl="2"/>
            <a:r>
              <a:rPr lang="en-US" dirty="0" err="1" smtClean="0"/>
              <a:t>MyClass</a:t>
            </a:r>
            <a:r>
              <a:rPr lang="en-US" dirty="0" smtClean="0"/>
              <a:t> m{};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92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- Creation of Objects on </a:t>
            </a:r>
            <a:br>
              <a:rPr lang="en-US" dirty="0" smtClean="0"/>
            </a:br>
            <a:r>
              <a:rPr lang="en-US" dirty="0" smtClean="0"/>
              <a:t>Heap (Manual Allocation)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06" y="1914525"/>
            <a:ext cx="6677025" cy="36385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6613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- Creation of Objects on </a:t>
            </a:r>
            <a:br>
              <a:rPr lang="en-US" dirty="0" smtClean="0"/>
            </a:br>
            <a:r>
              <a:rPr lang="en-US" dirty="0" smtClean="0"/>
              <a:t>Heap (RAII – Modern)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9050151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7702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working example, see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smtClean="0"/>
              <a:t>“</a:t>
            </a:r>
            <a:r>
              <a:rPr lang="en-US" dirty="0" smtClean="0"/>
              <a:t>git593/</a:t>
            </a:r>
            <a:r>
              <a:rPr lang="en-US" dirty="0" err="1" smtClean="0"/>
              <a:t>lec</a:t>
            </a:r>
            <a:r>
              <a:rPr lang="en-US" dirty="0" smtClean="0"/>
              <a:t>/03LecInherit.cpp</a:t>
            </a:r>
            <a:r>
              <a:rPr lang="en-US" dirty="0" smtClean="0"/>
              <a:t>“</a:t>
            </a:r>
            <a:br>
              <a:rPr lang="en-US" dirty="0" smtClean="0"/>
            </a:br>
            <a:r>
              <a:rPr lang="en-US" dirty="0"/>
              <a:t>“</a:t>
            </a:r>
            <a:r>
              <a:rPr lang="en-US" dirty="0" smtClean="0"/>
              <a:t>git593/</a:t>
            </a:r>
            <a:r>
              <a:rPr lang="en-US" dirty="0" err="1" smtClean="0"/>
              <a:t>lec</a:t>
            </a:r>
            <a:r>
              <a:rPr lang="en-US" dirty="0" smtClean="0"/>
              <a:t>/03LecInherit.h</a:t>
            </a:r>
            <a:r>
              <a:rPr lang="en-US" dirty="0" smtClean="0"/>
              <a:t>“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1370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Notation for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 smtClean="0"/>
              <a:t>Objects model </a:t>
            </a:r>
            <a:r>
              <a:rPr lang="en-US" b="1" i="1" dirty="0" smtClean="0"/>
              <a:t>things</a:t>
            </a:r>
            <a:r>
              <a:rPr lang="en-US" i="1" dirty="0" smtClean="0"/>
              <a:t> (entities)</a:t>
            </a:r>
            <a:r>
              <a:rPr lang="en-US" dirty="0" smtClean="0"/>
              <a:t> in the real world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2819400"/>
            <a:ext cx="3733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u="sng" dirty="0" err="1" smtClean="0"/>
              <a:t>jimsAccount</a:t>
            </a:r>
            <a:r>
              <a:rPr lang="en-US" sz="2400" u="sng" dirty="0" smtClean="0"/>
              <a:t> : Account</a:t>
            </a:r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505200"/>
            <a:ext cx="37338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sz="2400" dirty="0" smtClean="0"/>
              <a:t>number	= “987-654-3210”</a:t>
            </a:r>
          </a:p>
          <a:p>
            <a:pPr>
              <a:tabLst>
                <a:tab pos="1141413" algn="l"/>
              </a:tabLst>
            </a:pPr>
            <a:r>
              <a:rPr lang="en-US" sz="2400" dirty="0" smtClean="0"/>
              <a:t>owner	= “Jim Stewart”</a:t>
            </a:r>
          </a:p>
          <a:p>
            <a:pPr>
              <a:tabLst>
                <a:tab pos="1141413" algn="l"/>
              </a:tabLst>
            </a:pPr>
            <a:r>
              <a:rPr lang="en-US" sz="2400" dirty="0" smtClean="0"/>
              <a:t>balance	= $300.00</a:t>
            </a:r>
            <a:endParaRPr lang="en-US" sz="2400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4381500" y="1790700"/>
            <a:ext cx="228600" cy="1676400"/>
          </a:xfrm>
          <a:prstGeom prst="leftBrace">
            <a:avLst>
              <a:gd name="adj1" fmla="val 111085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94589" y="19050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object</a:t>
            </a:r>
            <a:br>
              <a:rPr lang="en-US" dirty="0" smtClean="0"/>
            </a:b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 bwMode="auto">
          <a:xfrm rot="5400000">
            <a:off x="5943600" y="2057400"/>
            <a:ext cx="228600" cy="1143000"/>
          </a:xfrm>
          <a:prstGeom prst="leftBrace">
            <a:avLst>
              <a:gd name="adj1" fmla="val 111085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52145" y="19050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</a:t>
            </a:r>
            <a:br>
              <a:rPr lang="en-US" dirty="0" smtClean="0"/>
            </a:b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 bwMode="auto">
          <a:xfrm>
            <a:off x="2971800" y="2844567"/>
            <a:ext cx="228600" cy="609600"/>
          </a:xfrm>
          <a:prstGeom prst="leftBrace">
            <a:avLst>
              <a:gd name="adj1" fmla="val 111085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3000" y="2836178"/>
            <a:ext cx="174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compartment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 bwMode="auto">
          <a:xfrm>
            <a:off x="2971800" y="3553058"/>
            <a:ext cx="228600" cy="1184556"/>
          </a:xfrm>
          <a:prstGeom prst="leftBrace">
            <a:avLst>
              <a:gd name="adj1" fmla="val 111085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3824302"/>
            <a:ext cx="174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</a:t>
            </a:r>
            <a:br>
              <a:rPr lang="en-US" dirty="0" smtClean="0"/>
            </a:br>
            <a:r>
              <a:rPr lang="en-US" dirty="0" smtClean="0"/>
              <a:t>compartment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 bwMode="auto">
          <a:xfrm rot="16200000">
            <a:off x="3771900" y="4457700"/>
            <a:ext cx="228600" cy="1066800"/>
          </a:xfrm>
          <a:prstGeom prst="leftBrace">
            <a:avLst>
              <a:gd name="adj1" fmla="val 111085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14444" y="5181600"/>
            <a:ext cx="174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</a:t>
            </a:r>
            <a:br>
              <a:rPr lang="en-US" dirty="0" smtClean="0"/>
            </a:b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0" name="Left Brace 19"/>
          <p:cNvSpPr/>
          <p:nvPr/>
        </p:nvSpPr>
        <p:spPr bwMode="auto">
          <a:xfrm rot="16200000">
            <a:off x="5698107" y="3945038"/>
            <a:ext cx="228600" cy="2092125"/>
          </a:xfrm>
          <a:prstGeom prst="leftBrace">
            <a:avLst>
              <a:gd name="adj1" fmla="val 111085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07622" y="5181600"/>
            <a:ext cx="2209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</a:t>
            </a:r>
            <a:br>
              <a:rPr lang="en-US" dirty="0" smtClean="0"/>
            </a:br>
            <a:r>
              <a:rPr lang="en-US" dirty="0" smtClean="0"/>
              <a:t>value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Notation for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 smtClean="0"/>
              <a:t>Classes model </a:t>
            </a:r>
            <a:r>
              <a:rPr lang="en-US" b="1" i="1" dirty="0" smtClean="0"/>
              <a:t>kinds</a:t>
            </a:r>
            <a:r>
              <a:rPr lang="en-US" dirty="0" smtClean="0"/>
              <a:t> of things</a:t>
            </a:r>
            <a:br>
              <a:rPr lang="en-US" dirty="0" smtClean="0"/>
            </a:br>
            <a:r>
              <a:rPr lang="en-US" dirty="0" smtClean="0"/>
              <a:t>(i.e. a set of potential things)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2438400"/>
            <a:ext cx="3733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/>
              <a:t>Account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124200"/>
            <a:ext cx="37338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sz="2400" dirty="0" smtClean="0"/>
              <a:t>number</a:t>
            </a:r>
          </a:p>
          <a:p>
            <a:pPr>
              <a:tabLst>
                <a:tab pos="1141413" algn="l"/>
              </a:tabLst>
            </a:pPr>
            <a:r>
              <a:rPr lang="en-US" sz="2400" dirty="0" smtClean="0"/>
              <a:t>owner</a:t>
            </a:r>
          </a:p>
          <a:p>
            <a:pPr>
              <a:tabLst>
                <a:tab pos="1141413" algn="l"/>
              </a:tabLst>
            </a:pPr>
            <a:r>
              <a:rPr lang="en-US" sz="2400" dirty="0" smtClean="0"/>
              <a:t>balance</a:t>
            </a:r>
            <a:endParaRPr lang="en-US" sz="2400" dirty="0"/>
          </a:p>
        </p:txBody>
      </p:sp>
      <p:sp>
        <p:nvSpPr>
          <p:cNvPr id="14" name="Left Brace 13"/>
          <p:cNvSpPr/>
          <p:nvPr/>
        </p:nvSpPr>
        <p:spPr bwMode="auto">
          <a:xfrm>
            <a:off x="2971800" y="2463567"/>
            <a:ext cx="228600" cy="609600"/>
          </a:xfrm>
          <a:prstGeom prst="leftBrace">
            <a:avLst>
              <a:gd name="adj1" fmla="val 111085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3000" y="2455178"/>
            <a:ext cx="174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compartment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 bwMode="auto">
          <a:xfrm>
            <a:off x="2971800" y="3172058"/>
            <a:ext cx="228600" cy="1184556"/>
          </a:xfrm>
          <a:prstGeom prst="leftBrace">
            <a:avLst>
              <a:gd name="adj1" fmla="val 111085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3443302"/>
            <a:ext cx="174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</a:t>
            </a:r>
            <a:br>
              <a:rPr lang="en-US" dirty="0" smtClean="0"/>
            </a:br>
            <a:r>
              <a:rPr lang="en-US" dirty="0" smtClean="0"/>
              <a:t>compartment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76600" y="4419600"/>
            <a:ext cx="37338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sz="2400" dirty="0" smtClean="0"/>
              <a:t>deposit()</a:t>
            </a:r>
          </a:p>
          <a:p>
            <a:pPr>
              <a:tabLst>
                <a:tab pos="1141413" algn="l"/>
              </a:tabLst>
            </a:pPr>
            <a:r>
              <a:rPr lang="en-US" sz="2400" dirty="0" smtClean="0"/>
              <a:t>withdraw()</a:t>
            </a:r>
            <a:endParaRPr lang="en-US" sz="2400" dirty="0"/>
          </a:p>
        </p:txBody>
      </p:sp>
      <p:sp>
        <p:nvSpPr>
          <p:cNvPr id="23" name="Left Brace 22"/>
          <p:cNvSpPr/>
          <p:nvPr/>
        </p:nvSpPr>
        <p:spPr bwMode="auto">
          <a:xfrm>
            <a:off x="2971800" y="4467458"/>
            <a:ext cx="228600" cy="1184556"/>
          </a:xfrm>
          <a:prstGeom prst="leftBrace">
            <a:avLst>
              <a:gd name="adj1" fmla="val 111085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3000" y="4738702"/>
            <a:ext cx="174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operation</a:t>
            </a:r>
            <a:br>
              <a:rPr lang="en-US" dirty="0" smtClean="0"/>
            </a:br>
            <a:r>
              <a:rPr lang="en-US" dirty="0" smtClean="0"/>
              <a:t>compartment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</a:t>
            </a:r>
            <a:r>
              <a:rPr lang="en-US" b="1" i="1" dirty="0" smtClean="0"/>
              <a:t>describe</a:t>
            </a:r>
            <a:r>
              <a:rPr lang="en-US" i="1" dirty="0" smtClean="0"/>
              <a:t> objects</a:t>
            </a:r>
          </a:p>
          <a:p>
            <a:pPr lvl="1"/>
            <a:r>
              <a:rPr lang="en-US" dirty="0" smtClean="0"/>
              <a:t>Size, shape, color, etc.</a:t>
            </a:r>
          </a:p>
          <a:p>
            <a:r>
              <a:rPr lang="en-US" dirty="0" smtClean="0"/>
              <a:t>Attributes are defined by</a:t>
            </a:r>
          </a:p>
          <a:p>
            <a:pPr lvl="1"/>
            <a:r>
              <a:rPr lang="en-US" dirty="0" smtClean="0"/>
              <a:t>A name</a:t>
            </a:r>
          </a:p>
          <a:p>
            <a:pPr lvl="1"/>
            <a:r>
              <a:rPr lang="en-US" dirty="0" smtClean="0"/>
              <a:t>A type</a:t>
            </a:r>
          </a:p>
          <a:p>
            <a:pPr lvl="1"/>
            <a:r>
              <a:rPr lang="en-US" dirty="0" smtClean="0"/>
              <a:t>A value</a:t>
            </a:r>
          </a:p>
          <a:p>
            <a:r>
              <a:rPr lang="en-US" dirty="0" smtClean="0"/>
              <a:t>The type defines </a:t>
            </a:r>
            <a:r>
              <a:rPr lang="en-US" b="1" i="1" dirty="0" smtClean="0"/>
              <a:t>legal values</a:t>
            </a:r>
            <a:r>
              <a:rPr lang="en-US" i="1" dirty="0" smtClean="0"/>
              <a:t> for the attribute</a:t>
            </a:r>
          </a:p>
          <a:p>
            <a:pPr lvl="1"/>
            <a:r>
              <a:rPr lang="en-US" dirty="0" smtClean="0"/>
              <a:t>The type is often a string or a number</a:t>
            </a:r>
          </a:p>
          <a:p>
            <a:pPr lvl="1"/>
            <a:r>
              <a:rPr lang="en-US" dirty="0" smtClean="0"/>
              <a:t>Complex types include dates, addresses, currency</a:t>
            </a:r>
          </a:p>
          <a:p>
            <a:pPr lvl="2"/>
            <a:r>
              <a:rPr lang="en-US" dirty="0" smtClean="0"/>
              <a:t>Modeled as classes &amp; called </a:t>
            </a:r>
            <a:r>
              <a:rPr lang="en-US" b="1" i="1" dirty="0" smtClean="0"/>
              <a:t>datatypes</a:t>
            </a:r>
          </a:p>
          <a:p>
            <a:pPr lvl="1"/>
            <a:r>
              <a:rPr lang="en-US" dirty="0" smtClean="0"/>
              <a:t>Instances of a data type are called </a:t>
            </a:r>
            <a:r>
              <a:rPr lang="en-US" b="1" i="1" dirty="0" smtClean="0"/>
              <a:t>value objects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2438400"/>
          </a:xfrm>
        </p:spPr>
        <p:txBody>
          <a:bodyPr anchor="t" anchorCtr="0"/>
          <a:lstStyle/>
          <a:p>
            <a:r>
              <a:rPr lang="en-US" dirty="0" smtClean="0"/>
              <a:t>Association is</a:t>
            </a:r>
          </a:p>
          <a:p>
            <a:pPr lvl="1"/>
            <a:r>
              <a:rPr lang="en-US" dirty="0" smtClean="0"/>
              <a:t>Physical or logical relationship between classes</a:t>
            </a:r>
            <a:br>
              <a:rPr lang="en-US" dirty="0" smtClean="0"/>
            </a:br>
            <a:r>
              <a:rPr lang="en-US" dirty="0" smtClean="0"/>
              <a:t>(e.g. Employee </a:t>
            </a:r>
            <a:r>
              <a:rPr lang="en-US" b="1" i="1" dirty="0" smtClean="0"/>
              <a:t>works in</a:t>
            </a:r>
            <a:r>
              <a:rPr lang="en-US" dirty="0" smtClean="0"/>
              <a:t> Department)</a:t>
            </a:r>
          </a:p>
          <a:p>
            <a:pPr lvl="1"/>
            <a:r>
              <a:rPr lang="en-US" dirty="0" smtClean="0"/>
              <a:t>Shown as solid lines between two classes</a:t>
            </a:r>
          </a:p>
          <a:p>
            <a:pPr lvl="1"/>
            <a:r>
              <a:rPr lang="en-US" dirty="0" smtClean="0"/>
              <a:t>Specifies how many instances of one class may relate to a single instance of another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114800"/>
            <a:ext cx="26670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/>
              <a:t>Employee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4648200"/>
            <a:ext cx="26670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sz="2400" dirty="0" err="1" smtClean="0"/>
              <a:t>employeeName</a:t>
            </a:r>
            <a:endParaRPr lang="en-US" sz="2400" dirty="0" smtClean="0"/>
          </a:p>
          <a:p>
            <a:pPr>
              <a:tabLst>
                <a:tab pos="1141413" algn="l"/>
              </a:tabLst>
            </a:pPr>
            <a:r>
              <a:rPr lang="en-US" sz="2400" dirty="0" err="1" smtClean="0"/>
              <a:t>employeeId</a:t>
            </a:r>
            <a:endParaRPr lang="en-US" sz="2400" dirty="0" smtClean="0"/>
          </a:p>
          <a:p>
            <a:pPr>
              <a:tabLst>
                <a:tab pos="1141413" algn="l"/>
              </a:tabLst>
            </a:pPr>
            <a:r>
              <a:rPr lang="en-US" sz="2400" dirty="0" err="1" smtClean="0"/>
              <a:t>employeeAddress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4114800"/>
            <a:ext cx="26670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/>
              <a:t>Department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4648200"/>
            <a:ext cx="26670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sz="2400" dirty="0" err="1" smtClean="0"/>
              <a:t>deptmentName</a:t>
            </a:r>
            <a:endParaRPr lang="en-US" sz="2400" dirty="0" smtClean="0"/>
          </a:p>
          <a:p>
            <a:pPr>
              <a:tabLst>
                <a:tab pos="1141413" algn="l"/>
              </a:tabLst>
            </a:pPr>
            <a:r>
              <a:rPr lang="en-US" sz="2400" dirty="0" err="1" smtClean="0"/>
              <a:t>deptmentLocation</a:t>
            </a:r>
            <a:endParaRPr lang="en-US" sz="2400" dirty="0"/>
          </a:p>
        </p:txBody>
      </p:sp>
      <p:cxnSp>
        <p:nvCxnSpPr>
          <p:cNvPr id="10" name="Straight Connector 9"/>
          <p:cNvCxnSpPr>
            <a:stCxn id="5" idx="3"/>
            <a:endCxn id="7" idx="1"/>
          </p:cNvCxnSpPr>
          <p:nvPr/>
        </p:nvCxnSpPr>
        <p:spPr bwMode="auto">
          <a:xfrm>
            <a:off x="3581400" y="4381500"/>
            <a:ext cx="1676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3849928" y="4081046"/>
            <a:ext cx="12554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works in ► 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One-to-one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 smtClean="0"/>
              <a:t>One-to-many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825823"/>
            <a:ext cx="27432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2206823"/>
            <a:ext cx="2743200" cy="990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dirty="0" smtClean="0"/>
              <a:t>name: String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address: String</a:t>
            </a:r>
          </a:p>
          <a:p>
            <a:pPr>
              <a:tabLst>
                <a:tab pos="1141413" algn="l"/>
              </a:tabLst>
            </a:pPr>
            <a:r>
              <a:rPr lang="en-US" dirty="0" err="1" smtClean="0"/>
              <a:t>businessSector</a:t>
            </a:r>
            <a:r>
              <a:rPr lang="en-US" dirty="0" smtClean="0"/>
              <a:t>: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4419600"/>
            <a:ext cx="27432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 smtClean="0"/>
              <a:t>CEO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800600"/>
            <a:ext cx="27432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dirty="0" smtClean="0"/>
              <a:t>name: String</a:t>
            </a:r>
          </a:p>
          <a:p>
            <a:pPr>
              <a:tabLst>
                <a:tab pos="1141413" algn="l"/>
              </a:tabLst>
            </a:pPr>
            <a:r>
              <a:rPr lang="en-US" dirty="0" err="1" smtClean="0"/>
              <a:t>employeeId</a:t>
            </a:r>
            <a:r>
              <a:rPr lang="en-US" dirty="0" smtClean="0"/>
              <a:t>: String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address: String</a:t>
            </a:r>
          </a:p>
          <a:p>
            <a:pPr>
              <a:tabLst>
                <a:tab pos="1141413" algn="l"/>
              </a:tabLst>
            </a:pPr>
            <a:r>
              <a:rPr lang="en-US" dirty="0" err="1" smtClean="0"/>
              <a:t>phoneNumber</a:t>
            </a:r>
            <a:r>
              <a:rPr lang="en-US" dirty="0" smtClean="0"/>
              <a:t>: Integer</a:t>
            </a:r>
          </a:p>
        </p:txBody>
      </p:sp>
      <p:cxnSp>
        <p:nvCxnSpPr>
          <p:cNvPr id="11" name="Straight Connector 10"/>
          <p:cNvCxnSpPr>
            <a:stCxn id="8" idx="2"/>
            <a:endCxn id="9" idx="0"/>
          </p:cNvCxnSpPr>
          <p:nvPr/>
        </p:nvCxnSpPr>
        <p:spPr bwMode="auto">
          <a:xfrm>
            <a:off x="2133600" y="3197423"/>
            <a:ext cx="0" cy="12221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2133600" y="3606225"/>
            <a:ext cx="949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Is led by</a:t>
            </a:r>
            <a:br>
              <a:rPr lang="en-US" sz="1600" dirty="0" smtClean="0"/>
            </a:br>
            <a:r>
              <a:rPr lang="en-US" sz="1600" dirty="0" smtClean="0"/>
              <a:t> ▼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953000" y="1828800"/>
            <a:ext cx="27432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53000" y="2209800"/>
            <a:ext cx="27432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dirty="0" smtClean="0"/>
              <a:t>name: String</a:t>
            </a:r>
          </a:p>
          <a:p>
            <a:pPr>
              <a:tabLst>
                <a:tab pos="1141413" algn="l"/>
              </a:tabLst>
            </a:pPr>
            <a:r>
              <a:rPr lang="en-US" dirty="0" err="1" smtClean="0"/>
              <a:t>bankAddress</a:t>
            </a:r>
            <a:r>
              <a:rPr lang="en-US" dirty="0" smtClean="0"/>
              <a:t>: String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3000" y="4343400"/>
            <a:ext cx="27432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53000" y="4724400"/>
            <a:ext cx="27432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dirty="0" err="1" smtClean="0"/>
              <a:t>accountNumber</a:t>
            </a:r>
            <a:r>
              <a:rPr lang="en-US" dirty="0" smtClean="0"/>
              <a:t>: Integer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balance: Real</a:t>
            </a:r>
          </a:p>
        </p:txBody>
      </p:sp>
      <p:cxnSp>
        <p:nvCxnSpPr>
          <p:cNvPr id="22" name="Straight Connector 21"/>
          <p:cNvCxnSpPr>
            <a:stCxn id="19" idx="2"/>
            <a:endCxn id="20" idx="0"/>
          </p:cNvCxnSpPr>
          <p:nvPr/>
        </p:nvCxnSpPr>
        <p:spPr bwMode="auto">
          <a:xfrm>
            <a:off x="6324600" y="2971800"/>
            <a:ext cx="0" cy="1371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6324600" y="3505200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Maintains</a:t>
            </a:r>
            <a:br>
              <a:rPr lang="en-US" sz="1600" dirty="0" smtClean="0"/>
            </a:br>
            <a:r>
              <a:rPr lang="en-US" sz="1600" dirty="0" smtClean="0"/>
              <a:t> ▼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2090956" y="3197423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090956" y="41148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6281956" y="29718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281956" y="4035623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1..*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The two faces of requirements</a:t>
            </a:r>
          </a:p>
          <a:p>
            <a:pPr lvl="1"/>
            <a:r>
              <a:rPr lang="en-US" dirty="0" smtClean="0"/>
              <a:t>Requirements elicitation vs. analysis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Define structural relationships between classes</a:t>
            </a:r>
          </a:p>
          <a:p>
            <a:pPr lvl="1"/>
            <a:r>
              <a:rPr lang="en-US" dirty="0" smtClean="0"/>
              <a:t>Associations</a:t>
            </a:r>
          </a:p>
          <a:p>
            <a:pPr lvl="1"/>
            <a:r>
              <a:rPr lang="en-US" dirty="0" smtClean="0"/>
              <a:t>Composition / Aggregation</a:t>
            </a:r>
          </a:p>
          <a:p>
            <a:pPr lvl="1"/>
            <a:r>
              <a:rPr lang="en-US" dirty="0" smtClean="0"/>
              <a:t>Generalization / Specialization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System Context Class Diagram</a:t>
            </a:r>
          </a:p>
          <a:p>
            <a:pPr lvl="1"/>
            <a:r>
              <a:rPr lang="en-US" dirty="0" smtClean="0"/>
              <a:t>Depict external classes and system boundary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Static Modeling of Entity classes</a:t>
            </a:r>
          </a:p>
          <a:p>
            <a:pPr lvl="1"/>
            <a:r>
              <a:rPr lang="en-US" dirty="0" smtClean="0"/>
              <a:t>Persistent classes that store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Numerically specified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 smtClean="0"/>
              <a:t>Optional (zero to one)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825823"/>
            <a:ext cx="27432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2206823"/>
            <a:ext cx="2743200" cy="990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dirty="0" err="1" smtClean="0"/>
              <a:t>modelName</a:t>
            </a:r>
            <a:r>
              <a:rPr lang="en-US" dirty="0" smtClean="0"/>
              <a:t>: String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manufacture: String</a:t>
            </a:r>
          </a:p>
          <a:p>
            <a:pPr>
              <a:tabLst>
                <a:tab pos="1141413" algn="l"/>
              </a:tabLst>
            </a:pPr>
            <a:r>
              <a:rPr lang="en-US" dirty="0" err="1" smtClean="0"/>
              <a:t>modelYear</a:t>
            </a:r>
            <a:r>
              <a:rPr lang="en-US" dirty="0" smtClean="0"/>
              <a:t>: Date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4419600"/>
            <a:ext cx="27432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 smtClean="0"/>
              <a:t>Door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800600"/>
            <a:ext cx="27432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dirty="0" smtClean="0"/>
              <a:t>height: Real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width: Real</a:t>
            </a:r>
          </a:p>
          <a:p>
            <a:pPr>
              <a:tabLst>
                <a:tab pos="1141413" algn="l"/>
              </a:tabLst>
            </a:pPr>
            <a:r>
              <a:rPr lang="en-US" dirty="0" err="1" smtClean="0"/>
              <a:t>windowArea</a:t>
            </a:r>
            <a:r>
              <a:rPr lang="en-US" dirty="0" smtClean="0"/>
              <a:t>: Real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material: String</a:t>
            </a:r>
          </a:p>
        </p:txBody>
      </p:sp>
      <p:cxnSp>
        <p:nvCxnSpPr>
          <p:cNvPr id="11" name="Straight Connector 10"/>
          <p:cNvCxnSpPr>
            <a:stCxn id="8" idx="2"/>
            <a:endCxn id="9" idx="0"/>
          </p:cNvCxnSpPr>
          <p:nvPr/>
        </p:nvCxnSpPr>
        <p:spPr bwMode="auto">
          <a:xfrm>
            <a:off x="2133600" y="3197423"/>
            <a:ext cx="0" cy="12221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2133600" y="3606225"/>
            <a:ext cx="548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Has</a:t>
            </a:r>
            <a:br>
              <a:rPr lang="en-US" sz="1600" dirty="0" smtClean="0"/>
            </a:br>
            <a:r>
              <a:rPr lang="en-US" sz="1600" dirty="0" smtClean="0"/>
              <a:t> ▼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953000" y="1828800"/>
            <a:ext cx="27432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53000" y="2209800"/>
            <a:ext cx="2743200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dirty="0" smtClean="0"/>
              <a:t>name: String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id: String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address: String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3000" y="4495800"/>
            <a:ext cx="27432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 err="1" smtClean="0"/>
              <a:t>DebitCard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53000" y="4876800"/>
            <a:ext cx="27432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dirty="0" err="1" smtClean="0"/>
              <a:t>cardId</a:t>
            </a:r>
            <a:r>
              <a:rPr lang="en-US" dirty="0" smtClean="0"/>
              <a:t>: Integer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pin: String</a:t>
            </a:r>
          </a:p>
          <a:p>
            <a:pPr>
              <a:tabLst>
                <a:tab pos="1141413" algn="l"/>
              </a:tabLst>
            </a:pPr>
            <a:r>
              <a:rPr lang="en-US" dirty="0" err="1" smtClean="0"/>
              <a:t>expirationDate</a:t>
            </a:r>
            <a:r>
              <a:rPr lang="en-US" dirty="0" smtClean="0"/>
              <a:t>: Date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balance: Real</a:t>
            </a:r>
          </a:p>
        </p:txBody>
      </p:sp>
      <p:cxnSp>
        <p:nvCxnSpPr>
          <p:cNvPr id="22" name="Straight Connector 21"/>
          <p:cNvCxnSpPr>
            <a:stCxn id="19" idx="2"/>
            <a:endCxn id="20" idx="0"/>
          </p:cNvCxnSpPr>
          <p:nvPr/>
        </p:nvCxnSpPr>
        <p:spPr bwMode="auto">
          <a:xfrm>
            <a:off x="6324600" y="3124200"/>
            <a:ext cx="0" cy="1371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6324600" y="3547145"/>
            <a:ext cx="708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Owns</a:t>
            </a:r>
            <a:br>
              <a:rPr lang="en-US" sz="1600" dirty="0" smtClean="0"/>
            </a:br>
            <a:r>
              <a:rPr lang="en-US" sz="1600" dirty="0" smtClean="0"/>
              <a:t> ▼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2090956" y="3197423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090956" y="4114800"/>
            <a:ext cx="499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2,4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6248400" y="31242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324600" y="41910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0..1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</a:t>
            </a:r>
            <a:r>
              <a:rPr lang="en-US" sz="2000" dirty="0" smtClean="0"/>
              <a:t>(zero, one, or many)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 smtClean="0"/>
              <a:t>Many-to-many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825823"/>
            <a:ext cx="27432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2206823"/>
            <a:ext cx="2743200" cy="990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dirty="0" smtClean="0"/>
              <a:t>name: String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id: String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address: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4419600"/>
            <a:ext cx="27432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 err="1" smtClean="0"/>
              <a:t>CreditCard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800600"/>
            <a:ext cx="27432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dirty="0" err="1" smtClean="0"/>
              <a:t>cardId</a:t>
            </a:r>
            <a:r>
              <a:rPr lang="en-US" dirty="0" smtClean="0"/>
              <a:t>: Integer</a:t>
            </a:r>
          </a:p>
          <a:p>
            <a:pPr>
              <a:tabLst>
                <a:tab pos="1141413" algn="l"/>
              </a:tabLst>
            </a:pPr>
            <a:r>
              <a:rPr lang="en-US" dirty="0" err="1" smtClean="0"/>
              <a:t>cardType</a:t>
            </a:r>
            <a:r>
              <a:rPr lang="en-US" dirty="0" smtClean="0"/>
              <a:t>: String</a:t>
            </a:r>
          </a:p>
          <a:p>
            <a:pPr>
              <a:tabLst>
                <a:tab pos="1141413" algn="l"/>
              </a:tabLst>
            </a:pPr>
            <a:r>
              <a:rPr lang="en-US" dirty="0" err="1" smtClean="0"/>
              <a:t>expirationDate</a:t>
            </a:r>
            <a:r>
              <a:rPr lang="en-US" dirty="0" smtClean="0"/>
              <a:t>: Date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limit: Real</a:t>
            </a:r>
          </a:p>
        </p:txBody>
      </p:sp>
      <p:cxnSp>
        <p:nvCxnSpPr>
          <p:cNvPr id="11" name="Straight Connector 10"/>
          <p:cNvCxnSpPr>
            <a:stCxn id="8" idx="2"/>
            <a:endCxn id="9" idx="0"/>
          </p:cNvCxnSpPr>
          <p:nvPr/>
        </p:nvCxnSpPr>
        <p:spPr bwMode="auto">
          <a:xfrm>
            <a:off x="2133600" y="3197423"/>
            <a:ext cx="0" cy="12221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2133600" y="3606225"/>
            <a:ext cx="708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Owns</a:t>
            </a:r>
            <a:br>
              <a:rPr lang="en-US" sz="1600" dirty="0" smtClean="0"/>
            </a:br>
            <a:r>
              <a:rPr lang="en-US" sz="1600" dirty="0" smtClean="0"/>
              <a:t> ▼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953000" y="1828800"/>
            <a:ext cx="27432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 smtClean="0"/>
              <a:t>Course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53000" y="2209800"/>
            <a:ext cx="27432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dirty="0" smtClean="0"/>
              <a:t>id: String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name: String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section#: Integer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semester: String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3000" y="4800600"/>
            <a:ext cx="27432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53000" y="5181600"/>
            <a:ext cx="2743200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dirty="0" smtClean="0"/>
              <a:t>name: String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id: String</a:t>
            </a:r>
          </a:p>
          <a:p>
            <a:pPr>
              <a:tabLst>
                <a:tab pos="1141413" algn="l"/>
              </a:tabLst>
            </a:pPr>
            <a:r>
              <a:rPr lang="en-US" dirty="0" smtClean="0"/>
              <a:t>address: String</a:t>
            </a:r>
          </a:p>
        </p:txBody>
      </p:sp>
      <p:cxnSp>
        <p:nvCxnSpPr>
          <p:cNvPr id="22" name="Straight Connector 21"/>
          <p:cNvCxnSpPr>
            <a:stCxn id="19" idx="2"/>
            <a:endCxn id="20" idx="0"/>
          </p:cNvCxnSpPr>
          <p:nvPr/>
        </p:nvCxnSpPr>
        <p:spPr bwMode="auto">
          <a:xfrm>
            <a:off x="6324600" y="3429000"/>
            <a:ext cx="0" cy="1371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6324600" y="3834825"/>
            <a:ext cx="1279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Attended by</a:t>
            </a:r>
            <a:br>
              <a:rPr lang="en-US" sz="1600" dirty="0" smtClean="0"/>
            </a:br>
            <a:r>
              <a:rPr lang="en-US" sz="1600" dirty="0" smtClean="0"/>
              <a:t> ▼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2090956" y="3197423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090956" y="4114800"/>
            <a:ext cx="499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0..*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6282655" y="34290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299433" y="44958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0..*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5257800" y="3844255"/>
            <a:ext cx="10262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/>
              <a:t>▲ </a:t>
            </a:r>
            <a:br>
              <a:rPr lang="en-US" sz="1600" dirty="0" smtClean="0"/>
            </a:br>
            <a:r>
              <a:rPr lang="en-US" sz="1600" dirty="0" smtClean="0"/>
              <a:t>Enrolls in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715000" y="3429000"/>
            <a:ext cx="550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0..*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Class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1981200"/>
          </a:xfrm>
        </p:spPr>
        <p:txBody>
          <a:bodyPr anchor="t" anchorCtr="0"/>
          <a:lstStyle/>
          <a:p>
            <a:r>
              <a:rPr lang="en-US" dirty="0" smtClean="0"/>
              <a:t>Class to model association between two or more classes</a:t>
            </a:r>
          </a:p>
          <a:p>
            <a:pPr lvl="1"/>
            <a:r>
              <a:rPr lang="en-US" dirty="0" smtClean="0"/>
              <a:t>Usually for many-to-many associations</a:t>
            </a:r>
          </a:p>
          <a:p>
            <a:pPr lvl="1"/>
            <a:r>
              <a:rPr lang="en-US" dirty="0" smtClean="0"/>
              <a:t>Association attributes not a part of either Class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Example: Project and Employee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505200"/>
            <a:ext cx="22860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/>
              <a:t>Employee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038600"/>
            <a:ext cx="22860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sz="2000" dirty="0" smtClean="0"/>
              <a:t>name: String</a:t>
            </a:r>
          </a:p>
          <a:p>
            <a:pPr>
              <a:tabLst>
                <a:tab pos="1141413" algn="l"/>
              </a:tabLst>
            </a:pPr>
            <a:r>
              <a:rPr lang="en-US" sz="2000" dirty="0" smtClean="0"/>
              <a:t>id: String</a:t>
            </a:r>
          </a:p>
          <a:p>
            <a:pPr>
              <a:tabLst>
                <a:tab pos="1141413" algn="l"/>
              </a:tabLst>
            </a:pPr>
            <a:r>
              <a:rPr lang="en-US" sz="2000" dirty="0" smtClean="0"/>
              <a:t>address: String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324600" y="3505200"/>
            <a:ext cx="22860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/>
              <a:t>Project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324600" y="4038600"/>
            <a:ext cx="2286000" cy="1676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sz="2000" dirty="0" smtClean="0"/>
              <a:t>id: String</a:t>
            </a:r>
          </a:p>
          <a:p>
            <a:pPr>
              <a:tabLst>
                <a:tab pos="1141413" algn="l"/>
              </a:tabLst>
            </a:pPr>
            <a:r>
              <a:rPr lang="en-US" sz="2000" dirty="0" smtClean="0"/>
              <a:t>name: String</a:t>
            </a:r>
          </a:p>
          <a:p>
            <a:pPr>
              <a:tabLst>
                <a:tab pos="1141413" algn="l"/>
              </a:tabLst>
            </a:pPr>
            <a:r>
              <a:rPr lang="en-US" sz="2000" dirty="0" smtClean="0"/>
              <a:t>start: Date</a:t>
            </a:r>
          </a:p>
          <a:p>
            <a:pPr>
              <a:tabLst>
                <a:tab pos="1141413" algn="l"/>
              </a:tabLst>
            </a:pPr>
            <a:r>
              <a:rPr lang="en-US" sz="2000" dirty="0" smtClean="0"/>
              <a:t>end: Date</a:t>
            </a:r>
          </a:p>
          <a:p>
            <a:pPr>
              <a:tabLst>
                <a:tab pos="1141413" algn="l"/>
              </a:tabLst>
            </a:pPr>
            <a:r>
              <a:rPr lang="en-US" sz="2000" dirty="0" smtClean="0"/>
              <a:t>customer: String</a:t>
            </a:r>
            <a:endParaRPr lang="en-US" sz="2000" dirty="0"/>
          </a:p>
        </p:txBody>
      </p:sp>
      <p:cxnSp>
        <p:nvCxnSpPr>
          <p:cNvPr id="11" name="Straight Connector 10"/>
          <p:cNvCxnSpPr>
            <a:stCxn id="7" idx="3"/>
            <a:endCxn id="9" idx="1"/>
          </p:cNvCxnSpPr>
          <p:nvPr/>
        </p:nvCxnSpPr>
        <p:spPr bwMode="auto">
          <a:xfrm>
            <a:off x="2895600" y="3771900"/>
            <a:ext cx="3429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3505200" y="3429000"/>
            <a:ext cx="13244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works on ► 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352800" y="4919444"/>
            <a:ext cx="24384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/>
              <a:t>Hours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352800" y="5452844"/>
            <a:ext cx="24384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tabLst>
                <a:tab pos="1141413" algn="l"/>
              </a:tabLst>
            </a:pPr>
            <a:r>
              <a:rPr lang="en-US" sz="2000" dirty="0" err="1" smtClean="0"/>
              <a:t>hoursWorked</a:t>
            </a:r>
            <a:r>
              <a:rPr lang="en-US" sz="2000" dirty="0" smtClean="0"/>
              <a:t>: Real</a:t>
            </a:r>
            <a:endParaRPr lang="en-US" sz="2000" dirty="0"/>
          </a:p>
        </p:txBody>
      </p:sp>
      <p:cxnSp>
        <p:nvCxnSpPr>
          <p:cNvPr id="18" name="Straight Connector 17"/>
          <p:cNvCxnSpPr>
            <a:stCxn id="15" idx="0"/>
          </p:cNvCxnSpPr>
          <p:nvPr/>
        </p:nvCxnSpPr>
        <p:spPr bwMode="auto">
          <a:xfrm flipV="1">
            <a:off x="4572000" y="3776444"/>
            <a:ext cx="0" cy="1143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079222" y="3505200"/>
            <a:ext cx="245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895600" y="3807023"/>
            <a:ext cx="245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5109717" y="3776246"/>
            <a:ext cx="833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◄ has 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/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Whole/Part Relationships</a:t>
            </a:r>
          </a:p>
          <a:p>
            <a:pPr lvl="1"/>
            <a:r>
              <a:rPr lang="en-US" dirty="0" smtClean="0"/>
              <a:t>Show parts of more complex class</a:t>
            </a:r>
          </a:p>
          <a:p>
            <a:pPr lvl="1"/>
            <a:r>
              <a:rPr lang="en-US" dirty="0" smtClean="0"/>
              <a:t>Composition is stronger relationship than aggregation</a:t>
            </a:r>
          </a:p>
          <a:p>
            <a:pPr>
              <a:spcBef>
                <a:spcPts val="1800"/>
              </a:spcBef>
            </a:pPr>
            <a:r>
              <a:rPr lang="en-US" b="1" u="sng" dirty="0" smtClean="0"/>
              <a:t>IS PART OF</a:t>
            </a:r>
            <a:r>
              <a:rPr lang="en-US" dirty="0" smtClean="0"/>
              <a:t> relationship</a:t>
            </a:r>
          </a:p>
          <a:p>
            <a:pPr lvl="1"/>
            <a:r>
              <a:rPr lang="en-US" dirty="0" smtClean="0"/>
              <a:t>Associates part classes with the whole class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Composition is stronger relationship than aggregation</a:t>
            </a:r>
          </a:p>
          <a:p>
            <a:pPr>
              <a:spcBef>
                <a:spcPts val="18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Diamond 4"/>
          <p:cNvSpPr/>
          <p:nvPr/>
        </p:nvSpPr>
        <p:spPr bwMode="auto">
          <a:xfrm>
            <a:off x="1371600" y="4953000"/>
            <a:ext cx="381000" cy="533400"/>
          </a:xfrm>
          <a:prstGeom prst="diamond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Diamond 5"/>
          <p:cNvSpPr/>
          <p:nvPr/>
        </p:nvSpPr>
        <p:spPr bwMode="auto">
          <a:xfrm>
            <a:off x="7010400" y="4953000"/>
            <a:ext cx="381000" cy="533400"/>
          </a:xfrm>
          <a:prstGeom prst="diamond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2209800"/>
          </a:xfrm>
        </p:spPr>
        <p:txBody>
          <a:bodyPr/>
          <a:lstStyle/>
          <a:p>
            <a:r>
              <a:rPr lang="en-US" dirty="0" smtClean="0"/>
              <a:t>Composition Hierarchy</a:t>
            </a:r>
          </a:p>
          <a:p>
            <a:pPr lvl="1"/>
            <a:r>
              <a:rPr lang="en-US" dirty="0" smtClean="0"/>
              <a:t>Whole and part objects are created, live, die together</a:t>
            </a:r>
          </a:p>
          <a:p>
            <a:pPr lvl="1"/>
            <a:r>
              <a:rPr lang="en-US" dirty="0" smtClean="0"/>
              <a:t>Often also has a physical association</a:t>
            </a:r>
          </a:p>
          <a:p>
            <a:pPr lvl="1"/>
            <a:r>
              <a:rPr lang="en-US" dirty="0" smtClean="0"/>
              <a:t>Association between instances</a:t>
            </a:r>
          </a:p>
          <a:p>
            <a:r>
              <a:rPr lang="en-US" dirty="0" smtClean="0"/>
              <a:t>ATM 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711" t="39068" r="2808" b="6178"/>
          <a:stretch>
            <a:fillRect/>
          </a:stretch>
        </p:blipFill>
        <p:spPr bwMode="auto">
          <a:xfrm>
            <a:off x="160037" y="3200400"/>
            <a:ext cx="8823927" cy="2819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Hierarchy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95400"/>
            <a:ext cx="4038600" cy="2514600"/>
          </a:xfrm>
        </p:spPr>
        <p:txBody>
          <a:bodyPr/>
          <a:lstStyle/>
          <a:p>
            <a:r>
              <a:rPr lang="en-US" dirty="0" smtClean="0"/>
              <a:t>Aggregation Hierarchy</a:t>
            </a:r>
          </a:p>
          <a:p>
            <a:pPr lvl="1"/>
            <a:r>
              <a:rPr lang="en-US" dirty="0" smtClean="0"/>
              <a:t>Part objects may be created and deleted </a:t>
            </a:r>
            <a:r>
              <a:rPr lang="en-US" b="1" i="1" dirty="0" smtClean="0"/>
              <a:t>independent</a:t>
            </a:r>
            <a:r>
              <a:rPr lang="en-US" dirty="0" smtClean="0"/>
              <a:t> of the aggregate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53" t="16285" r="13742" b="7040"/>
          <a:stretch>
            <a:fillRect/>
          </a:stretch>
        </p:blipFill>
        <p:spPr bwMode="auto">
          <a:xfrm>
            <a:off x="2362200" y="1828800"/>
            <a:ext cx="6515151" cy="4305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Generalization / Specialization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4114800" cy="4648200"/>
          </a:xfrm>
        </p:spPr>
        <p:txBody>
          <a:bodyPr anchor="t" anchorCtr="0"/>
          <a:lstStyle/>
          <a:p>
            <a:r>
              <a:rPr lang="en-US" b="1" u="sng" dirty="0" smtClean="0"/>
              <a:t>IS A</a:t>
            </a:r>
            <a:r>
              <a:rPr lang="en-US" dirty="0" smtClean="0"/>
              <a:t> relationship between subclass and superclass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Some classes are similar but not identical</a:t>
            </a:r>
          </a:p>
          <a:p>
            <a:pPr lvl="1"/>
            <a:r>
              <a:rPr lang="en-US" dirty="0" smtClean="0"/>
              <a:t>Have some attributes in common, others different</a:t>
            </a:r>
          </a:p>
          <a:p>
            <a:pPr lvl="1"/>
            <a:r>
              <a:rPr lang="en-US" dirty="0" smtClean="0"/>
              <a:t>Abstract common attributes into generalized class</a:t>
            </a:r>
            <a:br>
              <a:rPr lang="en-US" dirty="0" smtClean="0"/>
            </a:br>
            <a:r>
              <a:rPr lang="en-US" dirty="0" smtClean="0"/>
              <a:t>(i.e. superclass)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825" t="20823" r="23784" b="9288"/>
          <a:stretch>
            <a:fillRect/>
          </a:stretch>
        </p:blipFill>
        <p:spPr bwMode="auto">
          <a:xfrm>
            <a:off x="3924311" y="1676400"/>
            <a:ext cx="4991089" cy="392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Domain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4838" cy="4876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the conceptual classes (entities)</a:t>
            </a:r>
          </a:p>
          <a:p>
            <a:pPr marL="912812" lvl="1" indent="-457200">
              <a:buFont typeface="+mj-lt"/>
              <a:buAutoNum type="alphaLcPeriod"/>
            </a:pPr>
            <a:r>
              <a:rPr lang="en-US" sz="2000" dirty="0" smtClean="0"/>
              <a:t>Reuse or modify existing models</a:t>
            </a:r>
          </a:p>
          <a:p>
            <a:pPr marL="912812" lvl="1" indent="-457200">
              <a:buFont typeface="+mj-lt"/>
              <a:buAutoNum type="alphaLcPeriod"/>
            </a:pPr>
            <a:r>
              <a:rPr lang="en-US" sz="2000" dirty="0" smtClean="0"/>
              <a:t>Use a list of common categories</a:t>
            </a:r>
          </a:p>
          <a:p>
            <a:pPr marL="912812" lvl="1" indent="-457200">
              <a:buFont typeface="+mj-lt"/>
              <a:buAutoNum type="alphaLcPeriod"/>
            </a:pPr>
            <a:r>
              <a:rPr lang="en-US" sz="2000" dirty="0" smtClean="0"/>
              <a:t>Examine noun phrases in the use cases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Draw a class diagram</a:t>
            </a:r>
          </a:p>
          <a:p>
            <a:pPr marL="912812" lvl="1" indent="-457200">
              <a:buFont typeface="+mj-lt"/>
              <a:buAutoNum type="alphaLcPeriod"/>
            </a:pPr>
            <a:r>
              <a:rPr lang="en-US" sz="2000" dirty="0" smtClean="0"/>
              <a:t>Give each class a symbol (a name)</a:t>
            </a:r>
          </a:p>
          <a:p>
            <a:pPr marL="912812" lvl="1" indent="-457200">
              <a:buFont typeface="+mj-lt"/>
              <a:buAutoNum type="alphaLcPeriod"/>
            </a:pPr>
            <a:r>
              <a:rPr lang="en-US" sz="2000" dirty="0" smtClean="0"/>
              <a:t>Define each class (intention) in the glossary</a:t>
            </a:r>
            <a:br>
              <a:rPr lang="en-US" sz="2000" dirty="0" smtClean="0"/>
            </a:br>
            <a:r>
              <a:rPr lang="en-US" sz="2000" dirty="0" smtClean="0"/>
              <a:t>(data dictionary)</a:t>
            </a:r>
          </a:p>
          <a:p>
            <a:pPr marL="912812" lvl="1" indent="-457200">
              <a:buFont typeface="+mj-lt"/>
              <a:buAutoNum type="alphaLcPeriod"/>
            </a:pPr>
            <a:r>
              <a:rPr lang="en-US" sz="2000" dirty="0" smtClean="0"/>
              <a:t>Optionally, explore examples with an</a:t>
            </a:r>
            <a:br>
              <a:rPr lang="en-US" sz="2000" dirty="0" smtClean="0"/>
            </a:br>
            <a:r>
              <a:rPr lang="en-US" sz="2000" dirty="0" smtClean="0"/>
              <a:t>object diagram (extension)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Domain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Add associations</a:t>
            </a:r>
          </a:p>
          <a:p>
            <a:pPr marL="912812" lvl="1" indent="-457200">
              <a:buFont typeface="+mj-lt"/>
              <a:buAutoNum type="alphaLcPeriod"/>
            </a:pPr>
            <a:r>
              <a:rPr lang="en-US" sz="2000" dirty="0" smtClean="0"/>
              <a:t>What links between objects do we need to remember?</a:t>
            </a:r>
          </a:p>
          <a:p>
            <a:pPr marL="912812" lvl="1" indent="-457200">
              <a:buFont typeface="+mj-lt"/>
              <a:buAutoNum type="alphaLcPeriod"/>
            </a:pPr>
            <a:r>
              <a:rPr lang="en-US" sz="2000" dirty="0" smtClean="0"/>
              <a:t>Use a list of common associations</a:t>
            </a:r>
          </a:p>
          <a:p>
            <a:pPr marL="912812" lvl="1" indent="-457200">
              <a:buFont typeface="+mj-lt"/>
              <a:buAutoNum type="alphaLcPeriod"/>
            </a:pPr>
            <a:r>
              <a:rPr lang="en-US" sz="2000" dirty="0" smtClean="0"/>
              <a:t>Examine verbs, prepositions and possessives in use cases</a:t>
            </a:r>
          </a:p>
          <a:p>
            <a:pPr marL="912812" lvl="1" indent="-457200">
              <a:buFont typeface="+mj-lt"/>
              <a:buAutoNum type="alphaLcPeriod"/>
            </a:pPr>
            <a:r>
              <a:rPr lang="en-US" sz="2000" dirty="0" smtClean="0"/>
              <a:t>Update glossary (data dictionary)</a:t>
            </a:r>
          </a:p>
          <a:p>
            <a:pPr marL="912812" lvl="1" indent="-457200">
              <a:buFont typeface="+mj-lt"/>
              <a:buAutoNum type="alphaLcPeriod"/>
            </a:pPr>
            <a:r>
              <a:rPr lang="en-US" sz="2000" dirty="0" smtClean="0"/>
              <a:t>Optionally, explore variations with object diagrams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 startAt="3"/>
            </a:pPr>
            <a:r>
              <a:rPr lang="en-US" dirty="0" smtClean="0"/>
              <a:t>Add attributes &amp; Operations</a:t>
            </a:r>
          </a:p>
          <a:p>
            <a:pPr marL="912812" lvl="1" indent="-457200">
              <a:buFont typeface="+mj-lt"/>
              <a:buAutoNum type="alphaLcPeriod"/>
            </a:pPr>
            <a:r>
              <a:rPr lang="en-US" sz="2000" dirty="0" smtClean="0"/>
              <a:t>What information (Attributes) about objects do we need to remember (nouns)?</a:t>
            </a:r>
          </a:p>
          <a:p>
            <a:pPr marL="912812" lvl="1" indent="-457200">
              <a:buFont typeface="+mj-lt"/>
              <a:buAutoNum type="alphaLcPeriod"/>
            </a:pPr>
            <a:r>
              <a:rPr lang="en-US" sz="2000" dirty="0" smtClean="0"/>
              <a:t>Examine verbs (Operations), prepositions and possessives in use cases</a:t>
            </a:r>
          </a:p>
          <a:p>
            <a:pPr marL="912812" lvl="1" indent="-457200">
              <a:buFont typeface="+mj-lt"/>
              <a:buAutoNum type="alphaLcPeriod"/>
            </a:pPr>
            <a:r>
              <a:rPr lang="en-US" sz="2000" dirty="0" smtClean="0"/>
              <a:t>Update glossary (data dictionary)</a:t>
            </a:r>
          </a:p>
          <a:p>
            <a:pPr marL="912812" lvl="1" indent="-457200">
              <a:buFont typeface="+mj-lt"/>
              <a:buAutoNum type="alphaLcPeriod"/>
            </a:pPr>
            <a:r>
              <a:rPr lang="en-US" sz="2000" dirty="0" smtClean="0"/>
              <a:t>Define data types as needed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 descr="Image result for elici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73423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</a:t>
            </a:r>
            <a:r>
              <a:rPr lang="en-US" dirty="0" smtClean="0"/>
              <a:t> Elicitation &amp;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4267200"/>
          </a:xfrm>
        </p:spPr>
        <p:txBody>
          <a:bodyPr/>
          <a:lstStyle/>
          <a:p>
            <a:r>
              <a:rPr lang="en-US" dirty="0" smtClean="0"/>
              <a:t>The two faces of requirements:</a:t>
            </a:r>
          </a:p>
          <a:p>
            <a:pPr lvl="1"/>
            <a:r>
              <a:rPr lang="en-US" b="1" i="1" dirty="0" smtClean="0"/>
              <a:t>Requirements elicitation</a:t>
            </a:r>
            <a:r>
              <a:rPr lang="en-US" dirty="0" smtClean="0"/>
              <a:t>: definition of the system in terms understood by the customer</a:t>
            </a:r>
          </a:p>
          <a:p>
            <a:pPr lvl="1"/>
            <a:r>
              <a:rPr lang="en-US" b="1" i="1" dirty="0" smtClean="0"/>
              <a:t>Analysis</a:t>
            </a:r>
            <a:r>
              <a:rPr lang="en-US" dirty="0" smtClean="0"/>
              <a:t>: technical specification of the system in terms understood by the developer</a:t>
            </a:r>
          </a:p>
          <a:p>
            <a:r>
              <a:rPr lang="en-US" dirty="0" smtClean="0"/>
              <a:t>Both focus on the user’s view of the system (only!)</a:t>
            </a:r>
          </a:p>
          <a:p>
            <a:r>
              <a:rPr lang="en-US" dirty="0" smtClean="0"/>
              <a:t>Requirements elicitation uses natural language</a:t>
            </a:r>
            <a:br>
              <a:rPr lang="en-US" dirty="0" smtClean="0"/>
            </a:br>
            <a:r>
              <a:rPr lang="en-US" dirty="0" smtClean="0"/>
              <a:t>(e.g. use cases, scenarios, stories)</a:t>
            </a:r>
          </a:p>
          <a:p>
            <a:r>
              <a:rPr lang="en-US" dirty="0" smtClean="0"/>
              <a:t>Requirements analysis model uses specialized notation</a:t>
            </a:r>
            <a:br>
              <a:rPr lang="en-US" dirty="0" smtClean="0"/>
            </a:br>
            <a:r>
              <a:rPr lang="en-US" dirty="0" smtClean="0"/>
              <a:t>(e.g. UML: class (static) and sequence diagrams (dynamic))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5634335"/>
            <a:ext cx="8229600" cy="461665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Elicitation &amp; analysis occur </a:t>
            </a:r>
            <a:r>
              <a:rPr lang="en-US" sz="2400" b="1" i="1" dirty="0" smtClean="0">
                <a:solidFill>
                  <a:schemeClr val="bg1"/>
                </a:solidFill>
              </a:rPr>
              <a:t>concurrently &amp; iteratively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Why create a domain model?</a:t>
            </a:r>
          </a:p>
          <a:p>
            <a:pPr lvl="1"/>
            <a:r>
              <a:rPr lang="en-US" dirty="0" smtClean="0"/>
              <a:t>Because we can</a:t>
            </a:r>
          </a:p>
          <a:p>
            <a:pPr lvl="1"/>
            <a:r>
              <a:rPr lang="en-US" dirty="0" smtClean="0"/>
              <a:t>Because it’s part of every life cycle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0" y="3995956"/>
            <a:ext cx="6172200" cy="304800"/>
            <a:chOff x="1219200" y="4419600"/>
            <a:chExt cx="6781800" cy="1143000"/>
          </a:xfrm>
        </p:grpSpPr>
        <p:cxnSp>
          <p:nvCxnSpPr>
            <p:cNvPr id="6" name="Straight Connector 5"/>
            <p:cNvCxnSpPr/>
            <p:nvPr/>
          </p:nvCxnSpPr>
          <p:spPr bwMode="auto">
            <a:xfrm flipH="1">
              <a:off x="1219200" y="4419600"/>
              <a:ext cx="6781800" cy="1143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1219200" y="4419600"/>
              <a:ext cx="6781800" cy="1143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" name="Group 7"/>
          <p:cNvGrpSpPr/>
          <p:nvPr/>
        </p:nvGrpSpPr>
        <p:grpSpPr>
          <a:xfrm>
            <a:off x="990600" y="3614956"/>
            <a:ext cx="2895600" cy="304800"/>
            <a:chOff x="1219200" y="4419600"/>
            <a:chExt cx="6781800" cy="1143000"/>
          </a:xfrm>
        </p:grpSpPr>
        <p:cxnSp>
          <p:nvCxnSpPr>
            <p:cNvPr id="9" name="Straight Connector 8"/>
            <p:cNvCxnSpPr/>
            <p:nvPr/>
          </p:nvCxnSpPr>
          <p:spPr bwMode="auto">
            <a:xfrm flipH="1">
              <a:off x="1219200" y="4419600"/>
              <a:ext cx="6781800" cy="1143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219200" y="4419600"/>
              <a:ext cx="6781800" cy="1143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b="1" dirty="0" smtClean="0"/>
              <a:t>Why create a domain model?</a:t>
            </a:r>
          </a:p>
          <a:p>
            <a:pPr lvl="1">
              <a:defRPr/>
            </a:pPr>
            <a:r>
              <a:rPr lang="en-US" dirty="0" smtClean="0"/>
              <a:t>Create a bridge between domain-language requirements and design</a:t>
            </a:r>
          </a:p>
          <a:p>
            <a:pPr lvl="1">
              <a:defRPr/>
            </a:pPr>
            <a:r>
              <a:rPr lang="en-US" dirty="0" smtClean="0"/>
              <a:t>Guide discussion/thought processes</a:t>
            </a:r>
          </a:p>
          <a:p>
            <a:pPr lvl="1">
              <a:defRPr/>
            </a:pPr>
            <a:r>
              <a:rPr lang="en-US" dirty="0" smtClean="0"/>
              <a:t>Clarify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 smtClean="0"/>
              <a:t>“Mary had a little lamb”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33800" y="3352800"/>
            <a:ext cx="16002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/>
              <a:t>Schoolgirl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010400" y="3352800"/>
            <a:ext cx="13716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/>
              <a:t>Lamb</a:t>
            </a:r>
            <a:endParaRPr lang="en-US" sz="2400" dirty="0"/>
          </a:p>
        </p:txBody>
      </p:sp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 bwMode="auto">
          <a:xfrm>
            <a:off x="5334000" y="3619500"/>
            <a:ext cx="1676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5724241" y="3319046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owns ► </a:t>
            </a:r>
            <a:endParaRPr lang="en-US" sz="1600" dirty="0"/>
          </a:p>
        </p:txBody>
      </p:sp>
      <p:pic>
        <p:nvPicPr>
          <p:cNvPr id="3074" name="Picture 2" descr="Mary Had A little Lamb 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2209800"/>
            <a:ext cx="2962275" cy="2743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 smtClean="0"/>
              <a:t>“Mary had a little lamb”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33800" y="3352800"/>
            <a:ext cx="16002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/>
              <a:t>Diner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3352800"/>
            <a:ext cx="18288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err="1" smtClean="0"/>
              <a:t>Lambchops</a:t>
            </a:r>
            <a:endParaRPr lang="en-US" sz="2400" dirty="0"/>
          </a:p>
        </p:txBody>
      </p:sp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 bwMode="auto">
          <a:xfrm>
            <a:off x="5334000" y="3619500"/>
            <a:ext cx="1295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5639167" y="3319046"/>
            <a:ext cx="833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eats ►</a:t>
            </a:r>
            <a:endParaRPr lang="en-US" sz="1600" dirty="0"/>
          </a:p>
        </p:txBody>
      </p:sp>
      <p:pic>
        <p:nvPicPr>
          <p:cNvPr id="2050" name="Picture 2" descr="http://www.bbcgoodfood.com/recipes/3678/images/3678_MEDIU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299" y="2286000"/>
            <a:ext cx="2933701" cy="2667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dirty="0" smtClean="0"/>
              <a:t>“Mary had a little lamb”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33800" y="3352800"/>
            <a:ext cx="16002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/>
              <a:t>Ewe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010400" y="3352800"/>
            <a:ext cx="13716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/>
              <a:t>Lamb</a:t>
            </a:r>
            <a:endParaRPr lang="en-US" sz="2400" dirty="0"/>
          </a:p>
        </p:txBody>
      </p:sp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 bwMode="auto">
          <a:xfrm>
            <a:off x="5334000" y="3619500"/>
            <a:ext cx="1676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5553694" y="3319046"/>
            <a:ext cx="13805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gives birth ►</a:t>
            </a:r>
            <a:endParaRPr lang="en-US" sz="1600" dirty="0"/>
          </a:p>
        </p:txBody>
      </p:sp>
      <p:pic>
        <p:nvPicPr>
          <p:cNvPr id="1028" name="Picture 4" descr="http://www.alternativevet.org/images/sheep%20-%20ewe%20&amp;%20lamb%2006.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14600"/>
            <a:ext cx="2819400" cy="222235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IT_PP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AFIT_PPT_TEMPLATE</Template>
  <TotalTime>1122</TotalTime>
  <Words>937</Words>
  <Application>Microsoft Office PowerPoint</Application>
  <PresentationFormat>On-screen Show (4:3)</PresentationFormat>
  <Paragraphs>280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AFIT_PPT_TEMPLATE</vt:lpstr>
      <vt:lpstr>PowerPoint Presentation</vt:lpstr>
      <vt:lpstr>Overview</vt:lpstr>
      <vt:lpstr>PowerPoint Presentation</vt:lpstr>
      <vt:lpstr>Req Elicitation &amp; Analysis</vt:lpstr>
      <vt:lpstr>Question</vt:lpstr>
      <vt:lpstr>Question</vt:lpstr>
      <vt:lpstr>Clarify?</vt:lpstr>
      <vt:lpstr>Clarify?</vt:lpstr>
      <vt:lpstr>Clarify?</vt:lpstr>
      <vt:lpstr>Object Oriented Premise</vt:lpstr>
      <vt:lpstr>Object Oriented Premise</vt:lpstr>
      <vt:lpstr>C++ - Creation of Objects on  Heap (Manual Allocation)</vt:lpstr>
      <vt:lpstr>C++ - Creation of Objects on  Heap (RAII – Modern)</vt:lpstr>
      <vt:lpstr>C++</vt:lpstr>
      <vt:lpstr>UML Notation for Objects</vt:lpstr>
      <vt:lpstr>UML Notation for Classes</vt:lpstr>
      <vt:lpstr>Attributes</vt:lpstr>
      <vt:lpstr>Associations</vt:lpstr>
      <vt:lpstr>Associations</vt:lpstr>
      <vt:lpstr>Associations</vt:lpstr>
      <vt:lpstr>Associations</vt:lpstr>
      <vt:lpstr>Association Class</vt:lpstr>
      <vt:lpstr>Composition / Aggregation</vt:lpstr>
      <vt:lpstr>Composition Hierarchy</vt:lpstr>
      <vt:lpstr>Aggregation Hierarchy</vt:lpstr>
      <vt:lpstr>Generalization / Specialization</vt:lpstr>
      <vt:lpstr>Creating a Domain Model</vt:lpstr>
      <vt:lpstr>Creating a Domain Model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AFIT</dc:subject>
  <dc:creator>Brian Woolley</dc:creator>
  <cp:lastModifiedBy>user</cp:lastModifiedBy>
  <cp:revision>118</cp:revision>
  <dcterms:created xsi:type="dcterms:W3CDTF">2012-10-01T11:38:02Z</dcterms:created>
  <dcterms:modified xsi:type="dcterms:W3CDTF">2019-10-08T13:29:21Z</dcterms:modified>
</cp:coreProperties>
</file>