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89" r:id="rId2"/>
    <p:sldId id="285" r:id="rId3"/>
    <p:sldId id="290" r:id="rId4"/>
    <p:sldId id="291" r:id="rId5"/>
    <p:sldId id="292" r:id="rId6"/>
    <p:sldId id="293" r:id="rId7"/>
    <p:sldId id="294" r:id="rId8"/>
    <p:sldId id="295" r:id="rId9"/>
    <p:sldId id="315" r:id="rId10"/>
    <p:sldId id="296" r:id="rId11"/>
    <p:sldId id="297" r:id="rId12"/>
    <p:sldId id="298" r:id="rId13"/>
    <p:sldId id="299" r:id="rId14"/>
    <p:sldId id="313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1" r:id="rId26"/>
    <p:sldId id="312" r:id="rId27"/>
    <p:sldId id="31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72A3"/>
    <a:srgbClr val="E5B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image" Target="../media/image9.emf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Linear Model Selection and 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and R</a:t>
            </a:r>
            <a:r>
              <a:rPr lang="en-US" baseline="30000" dirty="0"/>
              <a:t>2</a:t>
            </a:r>
            <a:r>
              <a:rPr lang="en-US" dirty="0"/>
              <a:t> vs. Feature Subset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RSS will never increase (and R</a:t>
            </a:r>
            <a:r>
              <a:rPr lang="en-US" baseline="30000" dirty="0"/>
              <a:t>2</a:t>
            </a:r>
            <a:r>
              <a:rPr lang="en-US" dirty="0"/>
              <a:t> will never decrease) as the number of variables increase - not very useful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Grey dots – actual performance of various subset models on Credit default data</a:t>
            </a:r>
          </a:p>
          <a:p>
            <a:r>
              <a:rPr lang="en-US" sz="1600" dirty="0"/>
              <a:t>red line: the best model for a given number of predictors, according to RSS and R</a:t>
            </a:r>
            <a:r>
              <a:rPr lang="en-US" sz="1600" baseline="30000" dirty="0"/>
              <a:t>2</a:t>
            </a: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6.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30" y="2434990"/>
            <a:ext cx="6403340" cy="32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4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Measures for </a:t>
            </a:r>
            <a:r>
              <a:rPr lang="en-US" sz="3200" i="1" dirty="0"/>
              <a:t>Estimating</a:t>
            </a:r>
            <a:r>
              <a:rPr lang="en-US" sz="3200" dirty="0"/>
              <a:t> model Performance</a:t>
            </a:r>
            <a:br>
              <a:rPr lang="en-US" sz="3200" dirty="0"/>
            </a:br>
            <a:r>
              <a:rPr lang="en-US" sz="3200" dirty="0"/>
              <a:t>on unseen data from </a:t>
            </a:r>
            <a:r>
              <a:rPr lang="en-US" sz="3200" i="1" dirty="0"/>
              <a:t>training</a:t>
            </a:r>
            <a:r>
              <a:rPr lang="en-US" sz="3200" dirty="0"/>
              <a:t>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compare different models, adjust the RSS of the </a:t>
            </a:r>
            <a:r>
              <a:rPr lang="en-US" i="1" dirty="0"/>
              <a:t>training</a:t>
            </a:r>
            <a:r>
              <a:rPr lang="en-US" dirty="0"/>
              <a:t> data model fit based on some penalty for number of features </a:t>
            </a:r>
            <a:br>
              <a:rPr lang="en-US" dirty="0"/>
            </a:br>
            <a:r>
              <a:rPr lang="en-US" dirty="0"/>
              <a:t>(p211-212):</a:t>
            </a:r>
          </a:p>
          <a:p>
            <a:pPr lvl="1"/>
            <a:r>
              <a:rPr lang="en-US" dirty="0"/>
              <a:t>Adjusted R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AIC (</a:t>
            </a:r>
            <a:r>
              <a:rPr lang="en-US" dirty="0" err="1"/>
              <a:t>Akaike</a:t>
            </a:r>
            <a:r>
              <a:rPr lang="en-US" dirty="0"/>
              <a:t> information criterion)</a:t>
            </a:r>
          </a:p>
          <a:p>
            <a:pPr lvl="1"/>
            <a:r>
              <a:rPr lang="en-US" dirty="0"/>
              <a:t>BIC (Bayesian information criterion)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dirty="0"/>
              <a:t> (Mallow’s </a:t>
            </a:r>
            <a:r>
              <a:rPr lang="en-US" i="1" dirty="0" err="1"/>
              <a:t>C</a:t>
            </a:r>
            <a:r>
              <a:rPr lang="en-US" i="1" baseline="-25000" dirty="0" err="1"/>
              <a:t>p</a:t>
            </a:r>
            <a:r>
              <a:rPr lang="en-US" dirty="0"/>
              <a:t>: Proportional to AIC)</a:t>
            </a:r>
          </a:p>
          <a:p>
            <a:r>
              <a:rPr lang="en-US" dirty="0"/>
              <a:t>These methods attempt to compensate by adding penalty to RSS for the number of variables (i.e. flexibility) in the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of: C</a:t>
            </a:r>
            <a:r>
              <a:rPr lang="en-US" baseline="-25000" dirty="0"/>
              <a:t>p</a:t>
            </a:r>
            <a:r>
              <a:rPr lang="en-US" dirty="0"/>
              <a:t>, BIC, and Adjusted 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value of 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dirty="0"/>
              <a:t> or BIC indicates a low error, and thus (hopefully) a better model</a:t>
            </a:r>
          </a:p>
          <a:p>
            <a:r>
              <a:rPr lang="en-US" dirty="0"/>
              <a:t>A large value for the Adjusted R</a:t>
            </a:r>
            <a:r>
              <a:rPr lang="en-US" baseline="30000" dirty="0"/>
              <a:t>2</a:t>
            </a:r>
            <a:r>
              <a:rPr lang="en-US" dirty="0"/>
              <a:t> indicates a better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6.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134360"/>
            <a:ext cx="7327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0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Feature Selection through</a:t>
            </a:r>
            <a:br>
              <a:rPr lang="en-US" sz="3200" dirty="0"/>
            </a:br>
            <a:r>
              <a:rPr lang="en-US" sz="3200" dirty="0"/>
              <a:t>Best Subset Selection using validation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model’s fit on </a:t>
            </a:r>
            <a:r>
              <a:rPr lang="en-US" i="1" dirty="0"/>
              <a:t>training</a:t>
            </a:r>
            <a:r>
              <a:rPr lang="en-US" dirty="0"/>
              <a:t> data is not as good as using non-training data for decision-making</a:t>
            </a:r>
          </a:p>
          <a:p>
            <a:r>
              <a:rPr lang="en-US" dirty="0"/>
              <a:t>Best Subset Selection considers all possible subsets of available features to find the optimal fit using </a:t>
            </a:r>
            <a:r>
              <a:rPr lang="en-US" i="1" dirty="0"/>
              <a:t>validation data</a:t>
            </a:r>
          </a:p>
          <a:p>
            <a:r>
              <a:rPr lang="en-US" dirty="0"/>
              <a:t>Select the model using the subset of features which yields the best performance on the (cross) validation data</a:t>
            </a:r>
          </a:p>
          <a:p>
            <a:pPr lvl="1"/>
            <a:r>
              <a:rPr lang="en-US" dirty="0"/>
              <a:t>e.g. best MSE or lowest classification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5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 via Stepwise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Subset Selection is computationally intensive especially when we have a large number of predictors (large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) </a:t>
            </a:r>
          </a:p>
          <a:p>
            <a:r>
              <a:rPr lang="en-US" dirty="0"/>
              <a:t>More computationally-attractive methods:</a:t>
            </a:r>
          </a:p>
          <a:p>
            <a:pPr lvl="1"/>
            <a:r>
              <a:rPr lang="en-US" u="sng" dirty="0"/>
              <a:t>Forward Stepwise Selection</a:t>
            </a:r>
            <a:r>
              <a:rPr lang="en-US" dirty="0"/>
              <a:t>: Begins with the model containing no predictor, and then adds one predictor at a time that </a:t>
            </a:r>
            <a:r>
              <a:rPr lang="en-US" i="1" dirty="0"/>
              <a:t>improves the model the most</a:t>
            </a:r>
            <a:r>
              <a:rPr lang="en-US" dirty="0"/>
              <a:t> until no further improvement occurs</a:t>
            </a:r>
          </a:p>
          <a:p>
            <a:pPr lvl="1"/>
            <a:r>
              <a:rPr lang="en-US" u="sng" dirty="0"/>
              <a:t>Backward Stepwise Selection</a:t>
            </a:r>
            <a:r>
              <a:rPr lang="en-US" dirty="0"/>
              <a:t>: Begins with the model containing all predictors, and then deleting one predictor at a time where the predictor chosen at each step is the </a:t>
            </a:r>
            <a:br>
              <a:rPr lang="en-US" dirty="0"/>
            </a:br>
            <a:r>
              <a:rPr lang="en-US" i="1" dirty="0"/>
              <a:t>feature that causes the least degradation</a:t>
            </a:r>
            <a:r>
              <a:rPr lang="en-US" dirty="0"/>
              <a:t> to model performance when removed.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REGULARIZATION Methods (</a:t>
            </a:r>
            <a:r>
              <a:rPr lang="en-US" sz="4400" cap="none" dirty="0"/>
              <a:t>Parameter Shrinkage</a:t>
            </a:r>
            <a:r>
              <a:rPr lang="en-US" sz="4400" dirty="0"/>
              <a:t>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the loss function to shrink parameters for less-important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LASSO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6.2.1 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Least Squares (OLS) estimates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’s</a:t>
            </a:r>
            <a:r>
              <a:rPr lang="en-US" dirty="0"/>
              <a:t> by minimizing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Ridge Regression uses a slightly different minimization equation which adds a term…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00174"/>
              </p:ext>
            </p:extLst>
          </p:nvPr>
        </p:nvGraphicFramePr>
        <p:xfrm>
          <a:off x="2381250" y="3665538"/>
          <a:ext cx="219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100440" imgH="155160" progId="Equation.3">
                  <p:embed/>
                </p:oleObj>
              </mc:Choice>
              <mc:Fallback>
                <p:oleObj name="Equation" r:id="rId3" imgW="100440" imgH="155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665538"/>
                        <a:ext cx="2190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598435"/>
              </p:ext>
            </p:extLst>
          </p:nvPr>
        </p:nvGraphicFramePr>
        <p:xfrm>
          <a:off x="3429000" y="3444875"/>
          <a:ext cx="219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100440" imgH="155160" progId="Equation.3">
                  <p:embed/>
                </p:oleObj>
              </mc:Choice>
              <mc:Fallback>
                <p:oleObj name="Equation" r:id="rId5" imgW="100440" imgH="1551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44875"/>
                        <a:ext cx="2190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895" y="2458132"/>
            <a:ext cx="3925402" cy="1094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935" y="4539229"/>
            <a:ext cx="5710318" cy="122825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892135" y="4753445"/>
            <a:ext cx="960039" cy="94736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Adds a Penalty on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dirty="0"/>
              <a:t>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 of this equation is to add a penalty of the form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the tuning parameter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 is a positive value. </a:t>
            </a:r>
          </a:p>
          <a:p>
            <a:r>
              <a:rPr lang="en-US" dirty="0"/>
              <a:t>This has the effect of “shrinking” large values of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’s</a:t>
            </a:r>
            <a:r>
              <a:rPr lang="en-US" dirty="0"/>
              <a:t>       towards zero.</a:t>
            </a:r>
          </a:p>
          <a:p>
            <a:r>
              <a:rPr lang="en-US" dirty="0"/>
              <a:t>This penalty should improve the fit because shrinking the coefficients can significantly reduce their variance</a:t>
            </a:r>
          </a:p>
          <a:p>
            <a:r>
              <a:rPr lang="en-US" dirty="0"/>
              <a:t>When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 = 0, we get the original RSS optimization equation from Ordinary Least Squares: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53" y="2082125"/>
            <a:ext cx="1172600" cy="9860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94" y="5566349"/>
            <a:ext cx="5710318" cy="12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on credit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43486"/>
            <a:ext cx="8229600" cy="2220686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>
                <a:sym typeface="Symbol" panose="05050102010706020507" pitchFamily="18" charset="2"/>
              </a:rPr>
              <a:t> </a:t>
            </a:r>
            <a:r>
              <a:rPr lang="en-US" dirty="0"/>
              <a:t>increases, the standardized coefficients shrinks </a:t>
            </a:r>
            <a:r>
              <a:rPr lang="en-US" i="1" dirty="0"/>
              <a:t>towards</a:t>
            </a:r>
            <a:r>
              <a:rPr lang="en-US" dirty="0"/>
              <a:t> zero.</a:t>
            </a:r>
          </a:p>
          <a:p>
            <a:r>
              <a:rPr lang="en-US" b="1" dirty="0">
                <a:solidFill>
                  <a:srgbClr val="FF0000"/>
                </a:solidFill>
              </a:rPr>
              <a:t>Will coefficients ever reach zero?  </a:t>
            </a:r>
          </a:p>
          <a:p>
            <a:r>
              <a:rPr lang="en-US" b="1" dirty="0">
                <a:solidFill>
                  <a:srgbClr val="FF0000"/>
                </a:solidFill>
              </a:rPr>
              <a:t>If not, what are the implications with model interpretability?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6.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8" r="50366" b="3171"/>
          <a:stretch/>
        </p:blipFill>
        <p:spPr>
          <a:xfrm>
            <a:off x="457200" y="1438109"/>
            <a:ext cx="3789992" cy="3191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399" y="2273847"/>
            <a:ext cx="4329193" cy="9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can shrinking coefficients towards zero be a good thing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are of similar size or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, then the OLS parameter estimates will be extremely variable.  </a:t>
            </a:r>
          </a:p>
          <a:p>
            <a:endParaRPr lang="en-US" dirty="0"/>
          </a:p>
          <a:p>
            <a:r>
              <a:rPr lang="en-US" dirty="0"/>
              <a:t>The penalty term makes the ridge regression estimates more biased and can substantially reduce variance</a:t>
            </a:r>
          </a:p>
          <a:p>
            <a:endParaRPr lang="en-US" dirty="0"/>
          </a:p>
          <a:p>
            <a:r>
              <a:rPr lang="en-US" dirty="0"/>
              <a:t>Ridge Regression implements a </a:t>
            </a:r>
            <a:r>
              <a:rPr lang="en-US" dirty="0">
                <a:sym typeface="Symbol" panose="05050102010706020507" pitchFamily="18" charset="2"/>
              </a:rPr>
              <a:t>-</a:t>
            </a:r>
            <a:r>
              <a:rPr lang="en-US" dirty="0"/>
              <a:t>tunable bias / variance trade-off control for parametric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Given a set of available features, how do we build the best set of features for our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Subset Selection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Best Subset Selection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Stepwise Selection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Choosing the Optimal Model</a:t>
            </a:r>
          </a:p>
          <a:p>
            <a:pPr>
              <a:buFont typeface="Wingdings" charset="2"/>
              <a:buChar char="Ø"/>
            </a:pPr>
            <a:r>
              <a:rPr lang="en-US" dirty="0"/>
              <a:t>Shrinkage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Ridge Regression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Lasso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Bias /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5125"/>
            <a:ext cx="8229600" cy="1896291"/>
          </a:xfrm>
        </p:spPr>
        <p:txBody>
          <a:bodyPr/>
          <a:lstStyle/>
          <a:p>
            <a:r>
              <a:rPr lang="en-US" dirty="0"/>
              <a:t>Black: MSE due to Bias</a:t>
            </a:r>
          </a:p>
          <a:p>
            <a:r>
              <a:rPr lang="en-US" dirty="0">
                <a:solidFill>
                  <a:srgbClr val="00B050"/>
                </a:solidFill>
              </a:rPr>
              <a:t>Green: MSE due to Variance</a:t>
            </a:r>
          </a:p>
          <a:p>
            <a:r>
              <a:rPr lang="en-US" dirty="0">
                <a:solidFill>
                  <a:srgbClr val="C872A3"/>
                </a:solidFill>
              </a:rPr>
              <a:t>Purple: MSE ~ </a:t>
            </a:r>
            <a:r>
              <a:rPr lang="en-US" dirty="0" err="1">
                <a:solidFill>
                  <a:srgbClr val="C872A3"/>
                </a:solidFill>
              </a:rPr>
              <a:t>Bias+Variance</a:t>
            </a:r>
            <a:endParaRPr lang="en-US" dirty="0">
              <a:solidFill>
                <a:srgbClr val="C872A3"/>
              </a:solidFill>
            </a:endParaRPr>
          </a:p>
          <a:p>
            <a:r>
              <a:rPr lang="en-US" dirty="0"/>
              <a:t>Increase in       increases bias and decreases variance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6.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8"/>
          <a:stretch/>
        </p:blipFill>
        <p:spPr>
          <a:xfrm>
            <a:off x="4137094" y="2114872"/>
            <a:ext cx="4391091" cy="4044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07" y="6046326"/>
            <a:ext cx="277739" cy="520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60" y="1405494"/>
            <a:ext cx="5710318" cy="12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28300" cy="4625354"/>
          </a:xfrm>
        </p:spPr>
        <p:txBody>
          <a:bodyPr>
            <a:normAutofit/>
          </a:bodyPr>
          <a:lstStyle/>
          <a:p>
            <a:r>
              <a:rPr lang="en-US" sz="1800" dirty="0"/>
              <a:t>In general, the ridge regression estimates will be more biased than basic OLS … but have lower variance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Ridge regression will work best in situations where the basic OLS estimates have high variance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32217" r="15088" b="37547"/>
          <a:stretch>
            <a:fillRect/>
          </a:stretch>
        </p:blipFill>
        <p:spPr bwMode="auto">
          <a:xfrm>
            <a:off x="3185500" y="1600200"/>
            <a:ext cx="5638800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9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Advantages of 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is large, then using the best subset selection approach requires exhaustive computation of all possible subsets of features</a:t>
            </a:r>
          </a:p>
          <a:p>
            <a:endParaRPr lang="en-US" dirty="0"/>
          </a:p>
          <a:p>
            <a:r>
              <a:rPr lang="en-US" dirty="0"/>
              <a:t>With Ridge Regression, for any given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, we only need to fit one model</a:t>
            </a:r>
          </a:p>
          <a:p>
            <a:endParaRPr lang="en-US" dirty="0"/>
          </a:p>
          <a:p>
            <a:r>
              <a:rPr lang="en-US" dirty="0"/>
              <a:t>Ridge Regression can even be used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&gt;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, a situation where OLS fails completely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6.2.2. The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Ridge Regression isn’t perfect - the penalty term will never force any of the coefficients to be </a:t>
            </a:r>
            <a:r>
              <a:rPr lang="en-US" i="1" dirty="0"/>
              <a:t>exactly</a:t>
            </a:r>
            <a:r>
              <a:rPr lang="en-US" dirty="0"/>
              <a:t> zero. Thus, the final model will include all variables, which makes it harder to interpret </a:t>
            </a:r>
          </a:p>
          <a:p>
            <a:endParaRPr lang="en-US" dirty="0"/>
          </a:p>
          <a:p>
            <a:r>
              <a:rPr lang="en-US" dirty="0"/>
              <a:t>An alternative is the LASSO:</a:t>
            </a:r>
            <a:br>
              <a:rPr lang="en-US" dirty="0"/>
            </a:br>
            <a:r>
              <a:rPr lang="en-US" b="1" dirty="0"/>
              <a:t>L</a:t>
            </a:r>
            <a:r>
              <a:rPr lang="en-US" dirty="0"/>
              <a:t>east </a:t>
            </a:r>
            <a:r>
              <a:rPr lang="en-US" b="1" dirty="0"/>
              <a:t>A</a:t>
            </a:r>
            <a:r>
              <a:rPr lang="en-US" dirty="0"/>
              <a:t>bsolute </a:t>
            </a:r>
            <a:r>
              <a:rPr lang="en-US" b="1" dirty="0"/>
              <a:t>S</a:t>
            </a:r>
            <a:r>
              <a:rPr lang="en-US" dirty="0"/>
              <a:t>hrinkage and </a:t>
            </a:r>
            <a:r>
              <a:rPr lang="en-US" b="1" dirty="0"/>
              <a:t>S</a:t>
            </a:r>
            <a:r>
              <a:rPr lang="en-US" dirty="0"/>
              <a:t>election </a:t>
            </a:r>
            <a:r>
              <a:rPr lang="en-US" b="1" dirty="0"/>
              <a:t>O</a:t>
            </a:r>
            <a:r>
              <a:rPr lang="en-US" dirty="0"/>
              <a:t>perator</a:t>
            </a:r>
          </a:p>
          <a:p>
            <a:endParaRPr lang="en-US" dirty="0"/>
          </a:p>
          <a:p>
            <a:r>
              <a:rPr lang="en-US" dirty="0"/>
              <a:t>The LASSO works in a similar way to Ridge Regression, except it uses a different penalty term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10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vs. LASSO:</a:t>
            </a:r>
            <a:br>
              <a:rPr lang="en-US" dirty="0"/>
            </a:br>
            <a:r>
              <a:rPr lang="en-US" dirty="0"/>
              <a:t>Penalty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minimizes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LASSO estimates the        by minimizing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76837"/>
              </p:ext>
            </p:extLst>
          </p:nvPr>
        </p:nvGraphicFramePr>
        <p:xfrm>
          <a:off x="4351218" y="4198498"/>
          <a:ext cx="523275" cy="5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255960" imgH="191880" progId="Equation.3">
                  <p:embed/>
                </p:oleObj>
              </mc:Choice>
              <mc:Fallback>
                <p:oleObj name="Equation" r:id="rId3" imgW="255960" imgH="191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218" y="4198498"/>
                        <a:ext cx="523275" cy="55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964" y="2519347"/>
            <a:ext cx="5227339" cy="1124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133" y="5105761"/>
            <a:ext cx="4999170" cy="96347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777625" y="5111628"/>
            <a:ext cx="960039" cy="94736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19264" y="2654710"/>
            <a:ext cx="960039" cy="94736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Data: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6.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6"/>
          <a:stretch/>
        </p:blipFill>
        <p:spPr>
          <a:xfrm>
            <a:off x="2082027" y="1364079"/>
            <a:ext cx="4632508" cy="4674771"/>
          </a:xfrm>
          <a:prstGeom prst="rect">
            <a:avLst/>
          </a:prstGeom>
        </p:spPr>
      </p:pic>
      <p:pic>
        <p:nvPicPr>
          <p:cNvPr id="7" name="Picture 6" descr="6.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0" t="16782" r="54348" b="60116"/>
          <a:stretch/>
        </p:blipFill>
        <p:spPr>
          <a:xfrm>
            <a:off x="6424618" y="3164619"/>
            <a:ext cx="1710999" cy="1272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67EC8-60E7-4D85-855F-7963710CBA82}"/>
              </a:ext>
            </a:extLst>
          </p:cNvPr>
          <p:cNvSpPr txBox="1"/>
          <p:nvPr/>
        </p:nvSpPr>
        <p:spPr>
          <a:xfrm>
            <a:off x="2645831" y="603885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values are driven to zero</a:t>
            </a:r>
          </a:p>
        </p:txBody>
      </p:sp>
    </p:spTree>
    <p:extLst>
      <p:ext uri="{BB962C8B-B14F-4D97-AF65-F5344CB8AC3E}">
        <p14:creationId xmlns:p14="http://schemas.microsoft.com/office/powerpoint/2010/main" val="1470488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6.2.3 Selecting the Tuning Parameter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 to find the best performing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decide on a value for </a:t>
            </a:r>
            <a:r>
              <a:rPr lang="en-US" dirty="0">
                <a:sym typeface="Symbol" panose="05050102010706020507" pitchFamily="18" charset="2"/>
              </a:rPr>
              <a:t></a:t>
            </a:r>
            <a:endParaRPr lang="en-US" dirty="0"/>
          </a:p>
          <a:p>
            <a:r>
              <a:rPr lang="en-US" dirty="0"/>
              <a:t>Select a grid of potential values, use cross validation to determine error rate (for each value of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) and select the lambda value that gives the lowest error rate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 descr="6.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136900"/>
            <a:ext cx="7327900" cy="3340100"/>
          </a:xfrm>
          <a:prstGeom prst="rect">
            <a:avLst/>
          </a:prstGeom>
        </p:spPr>
      </p:pic>
      <p:pic>
        <p:nvPicPr>
          <p:cNvPr id="10" name="Picture 9" descr="6.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0" t="16782" r="54348" b="60116"/>
          <a:stretch/>
        </p:blipFill>
        <p:spPr>
          <a:xfrm>
            <a:off x="7869933" y="4567634"/>
            <a:ext cx="933220" cy="6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penalty, it could be proven mathematically that some coefficients end up being set to exactly zero</a:t>
            </a:r>
          </a:p>
          <a:p>
            <a:endParaRPr lang="en-US" dirty="0"/>
          </a:p>
          <a:p>
            <a:r>
              <a:rPr lang="en-US" dirty="0"/>
              <a:t>With LASSO, we can produce a model that has high predictive power and it is simple to interpret because some coefficients are driven to zero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Improving on the Least Squares Regression Estimates for models with many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set of observations, in Linear Regression, the cost can be expressed as MSE or RSS or R</a:t>
            </a:r>
            <a:r>
              <a:rPr lang="en-US" baseline="30000" dirty="0"/>
              <a:t>2</a:t>
            </a:r>
          </a:p>
          <a:p>
            <a:r>
              <a:rPr lang="en-US" dirty="0"/>
              <a:t>Either least-squares fitting process or an iterative optimization picks coefficients that minimize this cost</a:t>
            </a:r>
          </a:p>
          <a:p>
            <a:r>
              <a:rPr lang="en-US" dirty="0"/>
              <a:t>There are 2 reasons that coefficients selected using these cost estimates may not be ideal: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Prediction Accuracy on non-training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Interpretability for features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Linear Regression estimate has low variability especially when the relationship between Y and X is linear and the number of observations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is much larger than the number of predictors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But, when         , then the fit can have high variance and may result in overfitting and poor estimates on unseen observations – poor generalizability </a:t>
            </a:r>
          </a:p>
          <a:p>
            <a:r>
              <a:rPr lang="en-US" dirty="0"/>
              <a:t>And, when          , then the variability of fit increases dramatically, and the variance of these estimates are unacceptable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57719"/>
              </p:ext>
            </p:extLst>
          </p:nvPr>
        </p:nvGraphicFramePr>
        <p:xfrm>
          <a:off x="2137729" y="3665855"/>
          <a:ext cx="707072" cy="44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3" imgW="356400" imgH="155160" progId="Equation.3">
                  <p:embed/>
                </p:oleObj>
              </mc:Choice>
              <mc:Fallback>
                <p:oleObj name="Equation" r:id="rId3" imgW="356400" imgH="1551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729" y="3665855"/>
                        <a:ext cx="707072" cy="441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37204"/>
              </p:ext>
            </p:extLst>
          </p:nvPr>
        </p:nvGraphicFramePr>
        <p:xfrm>
          <a:off x="2301875" y="4813300"/>
          <a:ext cx="682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5" imgW="347400" imgH="155160" progId="Equation.3">
                  <p:embed/>
                </p:oleObj>
              </mc:Choice>
              <mc:Fallback>
                <p:oleObj name="Equation" r:id="rId5" imgW="347400" imgH="1551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813300"/>
                        <a:ext cx="6826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112711"/>
              </p:ext>
            </p:extLst>
          </p:nvPr>
        </p:nvGraphicFramePr>
        <p:xfrm>
          <a:off x="3949055" y="2695893"/>
          <a:ext cx="1047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7" imgW="530280" imgH="191880" progId="Equation.3">
                  <p:embed/>
                </p:oleObj>
              </mc:Choice>
              <mc:Fallback>
                <p:oleObj name="Equation" r:id="rId7" imgW="530280" imgH="1918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055" y="2695893"/>
                        <a:ext cx="1047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05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a large number of features in the model there will be many that have little or no influence on Y</a:t>
            </a:r>
          </a:p>
          <a:p>
            <a:pPr lvl="1"/>
            <a:r>
              <a:rPr lang="en-US" dirty="0"/>
              <a:t>But the coefficients for most features will be non-zero</a:t>
            </a:r>
          </a:p>
          <a:p>
            <a:r>
              <a:rPr lang="en-US" dirty="0"/>
              <a:t>Leaving these variables in the model makes it harder to determine “important variables”</a:t>
            </a:r>
          </a:p>
          <a:p>
            <a:r>
              <a:rPr lang="en-US" dirty="0"/>
              <a:t>The model would be easier to interpret by removing the unimportant variables and fitting the model to only the important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Subset Selection</a:t>
            </a:r>
          </a:p>
          <a:p>
            <a:pPr lvl="1"/>
            <a:r>
              <a:rPr lang="en-US" dirty="0"/>
              <a:t>Identify a subset of all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predictors which best predict the response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, and then fit the model using only this subset</a:t>
            </a:r>
          </a:p>
          <a:p>
            <a:pPr lvl="1"/>
            <a:r>
              <a:rPr lang="en-US" dirty="0"/>
              <a:t>Methods:  </a:t>
            </a:r>
            <a:r>
              <a:rPr lang="en-US" i="1" dirty="0"/>
              <a:t>best subset selection</a:t>
            </a:r>
            <a:r>
              <a:rPr lang="en-US" dirty="0"/>
              <a:t> and </a:t>
            </a:r>
            <a:r>
              <a:rPr lang="en-US" i="1" dirty="0"/>
              <a:t>stepwise selection</a:t>
            </a:r>
          </a:p>
          <a:p>
            <a:r>
              <a:rPr lang="en-US" dirty="0"/>
              <a:t>Regularization through coefficient Shrinkage</a:t>
            </a:r>
          </a:p>
          <a:p>
            <a:pPr lvl="1"/>
            <a:r>
              <a:rPr lang="en-US" dirty="0"/>
              <a:t>Penalize the model (new cost function element) for having non-zero estimates of coefficients -&gt; pushes coefficients towards zero</a:t>
            </a:r>
          </a:p>
          <a:p>
            <a:pPr lvl="1"/>
            <a:r>
              <a:rPr lang="en-US" dirty="0"/>
              <a:t>This shrinkage </a:t>
            </a:r>
            <a:r>
              <a:rPr lang="en-US" i="1" dirty="0"/>
              <a:t>reduces the variance </a:t>
            </a:r>
            <a:r>
              <a:rPr lang="en-US" b="1" dirty="0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 dirty="0"/>
              <a:t>Some of the coefficients may shrink to exactly zero – helps with variable selection/interpretation</a:t>
            </a:r>
          </a:p>
          <a:p>
            <a:pPr lvl="1"/>
            <a:r>
              <a:rPr lang="en-US" dirty="0"/>
              <a:t>Methods: </a:t>
            </a:r>
            <a:r>
              <a:rPr lang="en-US" i="1" dirty="0"/>
              <a:t>Ridge regression</a:t>
            </a:r>
            <a:r>
              <a:rPr lang="en-US" dirty="0"/>
              <a:t> and the </a:t>
            </a:r>
            <a:r>
              <a:rPr lang="en-US" i="1" dirty="0"/>
              <a:t>LASSO</a:t>
            </a:r>
          </a:p>
          <a:p>
            <a:r>
              <a:rPr lang="en-US" dirty="0"/>
              <a:t>Dimension Reduction</a:t>
            </a:r>
          </a:p>
          <a:p>
            <a:pPr lvl="1"/>
            <a:r>
              <a:rPr lang="en-US" dirty="0"/>
              <a:t>Project all </a:t>
            </a:r>
            <a:r>
              <a:rPr lang="en-US" i="1" dirty="0"/>
              <a:t>p</a:t>
            </a:r>
            <a:r>
              <a:rPr lang="en-US" dirty="0"/>
              <a:t> predictors into an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/>
              <a:t>-dimensional space where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/>
              <a:t> &lt;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, and then fit a linear regression model</a:t>
            </a:r>
          </a:p>
          <a:p>
            <a:pPr lvl="1"/>
            <a:r>
              <a:rPr lang="en-US" dirty="0"/>
              <a:t>Example: Principle Components Regression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6.1 Subset selection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wrapper method to evaluate and select the best performing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Subset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Forward Subset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Backwards Subset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6.6.1 Best Subset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a linear regression model for each possible combination of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predictors </a:t>
            </a:r>
          </a:p>
          <a:p>
            <a:endParaRPr lang="en-US" dirty="0"/>
          </a:p>
          <a:p>
            <a:r>
              <a:rPr lang="en-US" dirty="0"/>
              <a:t>How do we judge which subset is the “best”?</a:t>
            </a:r>
          </a:p>
          <a:p>
            <a:pPr lvl="1"/>
            <a:r>
              <a:rPr lang="en-US" dirty="0"/>
              <a:t>Choose the feature subset using training data performance</a:t>
            </a:r>
          </a:p>
          <a:p>
            <a:pPr lvl="1"/>
            <a:r>
              <a:rPr lang="en-US" dirty="0"/>
              <a:t>Choose the feature subset using validation data performance</a:t>
            </a:r>
          </a:p>
          <a:p>
            <a:pPr lvl="1"/>
            <a:endParaRPr lang="en-US" dirty="0"/>
          </a:p>
          <a:p>
            <a:r>
              <a:rPr lang="en-US" dirty="0"/>
              <a:t>What are the pro’s and con’s of each option?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469C-7334-41BF-9A51-C7BBB957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the feature subset with training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D8F8-1A31-4380-9674-83434B28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computationally simple approach is to take the subset with the lowest training error</a:t>
            </a:r>
          </a:p>
          <a:p>
            <a:pPr lvl="1"/>
            <a:r>
              <a:rPr lang="en-US" dirty="0"/>
              <a:t>Could we use smallest RSS or the largest R</a:t>
            </a:r>
            <a:r>
              <a:rPr lang="en-US" baseline="30000" dirty="0"/>
              <a:t>2 </a:t>
            </a:r>
            <a:r>
              <a:rPr lang="en-US" dirty="0"/>
              <a:t>on the training data?</a:t>
            </a:r>
          </a:p>
          <a:p>
            <a:endParaRPr lang="en-US" dirty="0"/>
          </a:p>
          <a:p>
            <a:r>
              <a:rPr lang="en-US" dirty="0"/>
              <a:t>Unfortunately, the model that includes all the variables will always have the largest R</a:t>
            </a:r>
            <a:r>
              <a:rPr lang="en-US" baseline="30000" dirty="0"/>
              <a:t>2</a:t>
            </a:r>
            <a:r>
              <a:rPr lang="en-US" dirty="0"/>
              <a:t> (and smallest RSS) and will appear to be the best model given the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B977A-950A-4340-8188-ED768417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2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12767</TotalTime>
  <Words>1475</Words>
  <Application>Microsoft Office PowerPoint</Application>
  <PresentationFormat>On-screen Show (4:3)</PresentationFormat>
  <Paragraphs>184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Clarity</vt:lpstr>
      <vt:lpstr>Equation</vt:lpstr>
      <vt:lpstr>Linear Model Selection and regularization</vt:lpstr>
      <vt:lpstr>Given a set of available features, how do we build the best set of features for our model?</vt:lpstr>
      <vt:lpstr>Improving on the Least Squares Regression Estimates for models with many features </vt:lpstr>
      <vt:lpstr>Prediction Accuracy Problems</vt:lpstr>
      <vt:lpstr>Model Interpretability Problems</vt:lpstr>
      <vt:lpstr>Solution Concepts</vt:lpstr>
      <vt:lpstr>6.1 Subset selection</vt:lpstr>
      <vt:lpstr>6.6.1 Best Subset Selection</vt:lpstr>
      <vt:lpstr>Choose the feature subset with training performance</vt:lpstr>
      <vt:lpstr>RSS and R2 vs. Feature Subset Size</vt:lpstr>
      <vt:lpstr>Measures for Estimating model Performance on unseen data from training data fit</vt:lpstr>
      <vt:lpstr>Behavior of: Cp, BIC, and Adjusted R2</vt:lpstr>
      <vt:lpstr>Feature Selection through Best Subset Selection using validation results</vt:lpstr>
      <vt:lpstr>Feature Selection via Stepwise Selection</vt:lpstr>
      <vt:lpstr>REGULARIZATION Methods (Parameter Shrinkage)</vt:lpstr>
      <vt:lpstr>6.2.1 Ridge Regression</vt:lpstr>
      <vt:lpstr>Ridge Regression Adds a Penalty on        </vt:lpstr>
      <vt:lpstr>Ridge Regression on credit data</vt:lpstr>
      <vt:lpstr>Why can shrinking coefficients towards zero be a good thing to do?</vt:lpstr>
      <vt:lpstr>Ridge Regression Bias / Variance</vt:lpstr>
      <vt:lpstr>Bias / Variance Trade-off</vt:lpstr>
      <vt:lpstr>Computational Advantages of Ridge Regression</vt:lpstr>
      <vt:lpstr>6.2.2. The LASSO</vt:lpstr>
      <vt:lpstr>Ridge Regression vs. LASSO: Penalty Term</vt:lpstr>
      <vt:lpstr>Credit Data: LASSO</vt:lpstr>
      <vt:lpstr>6.2.3 Selecting the Tuning Parameter  to find the best performing model </vt:lpstr>
      <vt:lpstr>Benefits of 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262</cp:revision>
  <cp:lastPrinted>2013-09-24T00:04:41Z</cp:lastPrinted>
  <dcterms:created xsi:type="dcterms:W3CDTF">2013-08-14T17:09:52Z</dcterms:created>
  <dcterms:modified xsi:type="dcterms:W3CDTF">2020-05-22T18:14:44Z</dcterms:modified>
</cp:coreProperties>
</file>