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4" r:id="rId2"/>
    <p:sldId id="280" r:id="rId3"/>
    <p:sldId id="281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68" r:id="rId18"/>
    <p:sldId id="283" r:id="rId19"/>
    <p:sldId id="26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02" y="3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CSCE 623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hyperlink" Target="http://www.intechopen.com/books/speech-technologies/nonlinear-dimensionality-reduction-methods-for-use-with-automatic-speech-recogni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://www.freestockphotos.biz/stockphoto/14321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igend.com/files/teaching/stanford/2008/stanford2008.wikispaces.com/6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techopen.com/books/speech-technologies/nonlinear-dimensionality-reduction-methods-for-use-with-automatic-speech-recog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n.intechopen.com/pdfs/5937/InTech-A_data_mining_amp_knowledge_discovery_process_model.pdf" TargetMode="External"/><Relationship Id="rId2" Type="http://schemas.openxmlformats.org/officeDocument/2006/relationships/hyperlink" Target="https://en.wikipedia.org/wiki/Cross_Industry_Standard_Process_for_Data_Mining#/media/File:CRISP-DM_Process_Diagram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Machine Learning </a:t>
            </a:r>
            <a:br>
              <a:rPr lang="en-US" cap="none" dirty="0"/>
            </a:br>
            <a:r>
              <a:rPr lang="en-US" cap="none" dirty="0"/>
              <a:t>Overview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en-US" dirty="0"/>
              <a:t>Data To Decision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294" y="2938409"/>
            <a:ext cx="3610896" cy="3614791"/>
            <a:chOff x="163294" y="2938409"/>
            <a:chExt cx="3610896" cy="36147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418889" y="5410200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51" y="1397285"/>
            <a:ext cx="8388849" cy="5079715"/>
          </a:xfrm>
        </p:spPr>
        <p:txBody>
          <a:bodyPr>
            <a:normAutofit/>
          </a:bodyPr>
          <a:lstStyle/>
          <a:p>
            <a:r>
              <a:rPr lang="en-US" sz="2000" dirty="0"/>
              <a:t>Evaluate quality using performance criteria on unseen data</a:t>
            </a:r>
          </a:p>
          <a:p>
            <a:r>
              <a:rPr lang="en-US" sz="2000" dirty="0"/>
              <a:t>Evaluate model’s ability to answer business objectives</a:t>
            </a:r>
          </a:p>
          <a:p>
            <a:pPr lvl="1"/>
            <a:r>
              <a:rPr lang="en-US" sz="1800" dirty="0"/>
              <a:t>Example – model might require more data than we can collect</a:t>
            </a:r>
          </a:p>
          <a:p>
            <a:r>
              <a:rPr lang="en-US" sz="2000" dirty="0"/>
              <a:t>Determine how to use the output of the model to make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28340"/>
              </p:ext>
            </p:extLst>
          </p:nvPr>
        </p:nvGraphicFramePr>
        <p:xfrm>
          <a:off x="3875784" y="43434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294" y="3051423"/>
            <a:ext cx="3610896" cy="3614791"/>
            <a:chOff x="163294" y="2938409"/>
            <a:chExt cx="3610896" cy="36147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64199" y="4369566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200" dirty="0"/>
              <a:t>Integrate the model into the decision-making process</a:t>
            </a:r>
          </a:p>
          <a:p>
            <a:r>
              <a:rPr lang="en-US" sz="2200" dirty="0"/>
              <a:t>Continuous Assessment: ensure model works well over time</a:t>
            </a:r>
          </a:p>
          <a:p>
            <a:r>
              <a:rPr lang="en-US" sz="2200" dirty="0"/>
              <a:t>Maintenance: when to update/fix/retune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4875"/>
              </p:ext>
            </p:extLst>
          </p:nvPr>
        </p:nvGraphicFramePr>
        <p:xfrm>
          <a:off x="3875784" y="43434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Discovery in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64462" y="4604894"/>
            <a:ext cx="1409518" cy="1004304"/>
            <a:chOff x="164462" y="4604894"/>
            <a:chExt cx="1409518" cy="1004304"/>
          </a:xfrm>
        </p:grpSpPr>
        <p:sp>
          <p:nvSpPr>
            <p:cNvPr id="7" name="Flowchart: Magnetic Disk 6"/>
            <p:cNvSpPr/>
            <p:nvPr/>
          </p:nvSpPr>
          <p:spPr>
            <a:xfrm>
              <a:off x="1126276" y="4604894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906184" y="4789090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21023" y="4914081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855191" y="5065384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164462" y="5098276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463783" y="5256158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1055847" y="5308784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361648" y="4425076"/>
            <a:ext cx="752504" cy="605214"/>
            <a:chOff x="2361648" y="4425076"/>
            <a:chExt cx="752504" cy="605214"/>
          </a:xfrm>
        </p:grpSpPr>
        <p:sp>
          <p:nvSpPr>
            <p:cNvPr id="9" name="Flowchart: Magnetic Disk 8"/>
            <p:cNvSpPr/>
            <p:nvPr/>
          </p:nvSpPr>
          <p:spPr>
            <a:xfrm>
              <a:off x="2361648" y="4425076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514048" y="4577476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666448" y="4729876"/>
              <a:ext cx="447704" cy="3004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10" y="2749778"/>
            <a:ext cx="1174131" cy="889868"/>
          </a:xfrm>
          <a:prstGeom prst="rect">
            <a:avLst/>
          </a:prstGeom>
        </p:spPr>
      </p:pic>
      <p:pic>
        <p:nvPicPr>
          <p:cNvPr id="23" name="Picture 22">
            <a:hlinkClick r:id="rId2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b="52255"/>
          <a:stretch/>
        </p:blipFill>
        <p:spPr>
          <a:xfrm>
            <a:off x="5894979" y="3439919"/>
            <a:ext cx="1256857" cy="1044386"/>
          </a:xfrm>
          <a:prstGeom prst="rect">
            <a:avLst/>
          </a:prstGeom>
        </p:spPr>
      </p:pic>
      <p:pic>
        <p:nvPicPr>
          <p:cNvPr id="20" name="Picture 1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12" y="2338394"/>
            <a:ext cx="892548" cy="770938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0634646">
            <a:off x="1660175" y="4798088"/>
            <a:ext cx="658018" cy="244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634646">
            <a:off x="3145974" y="4339148"/>
            <a:ext cx="724664" cy="244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634646">
            <a:off x="4830549" y="3858586"/>
            <a:ext cx="658018" cy="244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634646">
            <a:off x="7068451" y="3240596"/>
            <a:ext cx="658018" cy="244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685539">
            <a:off x="1686356" y="5075995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Selection</a:t>
            </a:r>
          </a:p>
        </p:txBody>
      </p:sp>
      <p:sp>
        <p:nvSpPr>
          <p:cNvPr id="30" name="TextBox 29"/>
          <p:cNvSpPr txBox="1"/>
          <p:nvPr/>
        </p:nvSpPr>
        <p:spPr>
          <a:xfrm rot="20685539">
            <a:off x="3073305" y="4594982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Preprocessing</a:t>
            </a:r>
            <a:br>
              <a:rPr lang="en-US" sz="1200" dirty="0"/>
            </a:br>
            <a:r>
              <a:rPr lang="en-US" sz="1200" dirty="0"/>
              <a:t>&amp; Transformation</a:t>
            </a:r>
          </a:p>
        </p:txBody>
      </p:sp>
      <p:sp>
        <p:nvSpPr>
          <p:cNvPr id="31" name="TextBox 30"/>
          <p:cNvSpPr txBox="1"/>
          <p:nvPr/>
        </p:nvSpPr>
        <p:spPr>
          <a:xfrm rot="20685539">
            <a:off x="4539595" y="4051092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Structure Discovery</a:t>
            </a:r>
            <a:br>
              <a:rPr lang="en-US" sz="1200" dirty="0"/>
            </a:br>
            <a:r>
              <a:rPr lang="en-US" sz="1200" dirty="0"/>
              <a:t>&amp; Performance</a:t>
            </a:r>
            <a:br>
              <a:rPr lang="en-US" sz="1200" dirty="0"/>
            </a:br>
            <a:r>
              <a:rPr lang="en-US" sz="1200" dirty="0"/>
              <a:t>Analysis</a:t>
            </a:r>
          </a:p>
        </p:txBody>
      </p:sp>
      <p:sp>
        <p:nvSpPr>
          <p:cNvPr id="32" name="TextBox 31"/>
          <p:cNvSpPr txBox="1"/>
          <p:nvPr/>
        </p:nvSpPr>
        <p:spPr>
          <a:xfrm rot="20685539">
            <a:off x="7113238" y="355552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Extract </a:t>
            </a:r>
            <a:br>
              <a:rPr lang="en-US" sz="1200" dirty="0"/>
            </a:br>
            <a:r>
              <a:rPr lang="en-US" sz="1200" dirty="0"/>
              <a:t>Knowledge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21" y="2949941"/>
            <a:ext cx="1103798" cy="7373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54" y="3753235"/>
            <a:ext cx="665684" cy="7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KDD: Selection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question which needs to be answered</a:t>
            </a:r>
          </a:p>
          <a:p>
            <a:pPr lvl="1"/>
            <a:r>
              <a:rPr lang="en-US" dirty="0"/>
              <a:t>Scientific / Hypothesis Driven</a:t>
            </a:r>
          </a:p>
          <a:p>
            <a:r>
              <a:rPr lang="en-US" dirty="0"/>
              <a:t>Choose the data which supports the question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09227" y="3927470"/>
            <a:ext cx="5358594" cy="2151151"/>
            <a:chOff x="164462" y="4425076"/>
            <a:chExt cx="2949690" cy="1184122"/>
          </a:xfrm>
        </p:grpSpPr>
        <p:grpSp>
          <p:nvGrpSpPr>
            <p:cNvPr id="5" name="Group 4"/>
            <p:cNvGrpSpPr/>
            <p:nvPr/>
          </p:nvGrpSpPr>
          <p:grpSpPr>
            <a:xfrm>
              <a:off x="164462" y="4604894"/>
              <a:ext cx="1409518" cy="1004304"/>
              <a:chOff x="164462" y="4604894"/>
              <a:chExt cx="1409518" cy="1004304"/>
            </a:xfrm>
          </p:grpSpPr>
          <p:sp>
            <p:nvSpPr>
              <p:cNvPr id="6" name="Flowchart: Magnetic Disk 5"/>
              <p:cNvSpPr/>
              <p:nvPr/>
            </p:nvSpPr>
            <p:spPr>
              <a:xfrm>
                <a:off x="1126276" y="4604894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906184" y="4789090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421023" y="4914081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855191" y="5065384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164462" y="5098276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63783" y="5256158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1055847" y="5308784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61648" y="4425076"/>
              <a:ext cx="752504" cy="605214"/>
              <a:chOff x="2361648" y="4425076"/>
              <a:chExt cx="752504" cy="605214"/>
            </a:xfrm>
          </p:grpSpPr>
          <p:sp>
            <p:nvSpPr>
              <p:cNvPr id="14" name="Flowchart: Magnetic Disk 13"/>
              <p:cNvSpPr/>
              <p:nvPr/>
            </p:nvSpPr>
            <p:spPr>
              <a:xfrm>
                <a:off x="2361648" y="4425076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Magnetic Disk 14"/>
              <p:cNvSpPr/>
              <p:nvPr/>
            </p:nvSpPr>
            <p:spPr>
              <a:xfrm>
                <a:off x="2514048" y="4577476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Magnetic Disk 15"/>
              <p:cNvSpPr/>
              <p:nvPr/>
            </p:nvSpPr>
            <p:spPr>
              <a:xfrm>
                <a:off x="2666448" y="4729876"/>
                <a:ext cx="447704" cy="30041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20634646">
              <a:off x="1660175" y="4798088"/>
              <a:ext cx="658018" cy="24449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20685539">
              <a:off x="1686356" y="5075995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0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KDD: Preprocessing and Transformation</a:t>
            </a:r>
            <a:br>
              <a:rPr lang="en-US" dirty="0"/>
            </a:br>
            <a:r>
              <a:rPr lang="en-US" dirty="0"/>
              <a:t>(Data Wrangling)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26553" cy="4876800"/>
          </a:xfrm>
        </p:spPr>
        <p:txBody>
          <a:bodyPr/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Selected Data may be in many forms</a:t>
            </a:r>
          </a:p>
          <a:p>
            <a:pPr lvl="2"/>
            <a:r>
              <a:rPr lang="en-US" dirty="0"/>
              <a:t>Raw text / Image / Video / Markup Language / Time-Series Signal</a:t>
            </a:r>
          </a:p>
          <a:p>
            <a:pPr lvl="1"/>
            <a:r>
              <a:rPr lang="en-US" dirty="0"/>
              <a:t>Extract desired </a:t>
            </a:r>
            <a:r>
              <a:rPr lang="en-US" i="1" dirty="0"/>
              <a:t>Features</a:t>
            </a:r>
            <a:r>
              <a:rPr lang="en-US" dirty="0"/>
              <a:t> from data</a:t>
            </a:r>
          </a:p>
          <a:p>
            <a:pPr lvl="2"/>
            <a:r>
              <a:rPr lang="en-US" dirty="0"/>
              <a:t>Dimensionality reduction / filtering</a:t>
            </a:r>
          </a:p>
          <a:p>
            <a:pPr lvl="2"/>
            <a:r>
              <a:rPr lang="en-US" dirty="0"/>
              <a:t>Event counts, measurements, pixel values</a:t>
            </a:r>
          </a:p>
          <a:p>
            <a:pPr lvl="2"/>
            <a:r>
              <a:rPr lang="en-US" dirty="0"/>
              <a:t>Generate </a:t>
            </a:r>
            <a:r>
              <a:rPr lang="en-US" i="1" dirty="0"/>
              <a:t>observations</a:t>
            </a:r>
            <a:r>
              <a:rPr lang="en-US" dirty="0"/>
              <a:t> (rows) with </a:t>
            </a:r>
            <a:r>
              <a:rPr lang="en-US" i="1" dirty="0"/>
              <a:t>feature values</a:t>
            </a:r>
            <a:r>
              <a:rPr lang="en-US" dirty="0"/>
              <a:t> (columns)</a:t>
            </a:r>
          </a:p>
          <a:p>
            <a:pPr lvl="2"/>
            <a:r>
              <a:rPr lang="en-US" dirty="0"/>
              <a:t>Impute missing or incorrect values?</a:t>
            </a:r>
          </a:p>
          <a:p>
            <a:r>
              <a:rPr lang="en-US" dirty="0"/>
              <a:t>Transformation:</a:t>
            </a:r>
          </a:p>
          <a:p>
            <a:pPr lvl="1"/>
            <a:r>
              <a:rPr lang="en-US" dirty="0"/>
              <a:t>Scale the feature values</a:t>
            </a:r>
          </a:p>
          <a:p>
            <a:pPr lvl="1"/>
            <a:r>
              <a:rPr lang="en-US" dirty="0"/>
              <a:t>Project observations into a different space/subspace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71" y="1351802"/>
            <a:ext cx="3404331" cy="2297459"/>
          </a:xfrm>
          <a:prstGeom prst="rect">
            <a:avLst/>
          </a:prstGeom>
        </p:spPr>
      </p:pic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53" y="4271990"/>
            <a:ext cx="2760381" cy="20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KDD: Structure Discovery and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Discovery (Model Fitting)</a:t>
            </a:r>
          </a:p>
          <a:p>
            <a:pPr lvl="1"/>
            <a:r>
              <a:rPr lang="en-US" dirty="0"/>
              <a:t>Data Exploration – find trends</a:t>
            </a:r>
          </a:p>
          <a:p>
            <a:pPr lvl="1"/>
            <a:r>
              <a:rPr lang="en-US" dirty="0"/>
              <a:t>Regression – estimate a value</a:t>
            </a:r>
          </a:p>
          <a:p>
            <a:pPr lvl="1"/>
            <a:r>
              <a:rPr lang="en-US" dirty="0"/>
              <a:t>Classification – determine membership</a:t>
            </a:r>
          </a:p>
          <a:p>
            <a:pPr lvl="1"/>
            <a:r>
              <a:rPr lang="en-US" dirty="0"/>
              <a:t>Clustering – determine groupings</a:t>
            </a:r>
          </a:p>
          <a:p>
            <a:pPr lvl="1"/>
            <a:r>
              <a:rPr lang="en-US" dirty="0"/>
              <a:t>Inference – determine important features</a:t>
            </a:r>
          </a:p>
          <a:p>
            <a:pPr lvl="1"/>
            <a:r>
              <a:rPr lang="en-US" dirty="0"/>
              <a:t>Cross-Validation – tune the model</a:t>
            </a:r>
          </a:p>
          <a:p>
            <a:r>
              <a:rPr lang="en-US" dirty="0"/>
              <a:t>Performance Analysis</a:t>
            </a:r>
          </a:p>
          <a:p>
            <a:pPr lvl="1"/>
            <a:r>
              <a:rPr lang="en-US" dirty="0"/>
              <a:t>Assess quality of model on unseen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98436" y="3315735"/>
            <a:ext cx="5689392" cy="3287062"/>
            <a:chOff x="3912054" y="2749778"/>
            <a:chExt cx="3239782" cy="1901868"/>
          </a:xfrm>
        </p:grpSpPr>
        <p:pic>
          <p:nvPicPr>
            <p:cNvPr id="6" name="Picture 5">
              <a:hlinkClick r:id="rId2"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410" y="2749778"/>
              <a:ext cx="1174131" cy="889868"/>
            </a:xfrm>
            <a:prstGeom prst="rect">
              <a:avLst/>
            </a:prstGeom>
          </p:spPr>
        </p:pic>
        <p:pic>
          <p:nvPicPr>
            <p:cNvPr id="7" name="Picture 6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7" b="52255"/>
            <a:stretch/>
          </p:blipFill>
          <p:spPr>
            <a:xfrm>
              <a:off x="5894979" y="3439919"/>
              <a:ext cx="1256857" cy="1044386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 rot="20634646">
              <a:off x="4830549" y="3858586"/>
              <a:ext cx="658018" cy="24449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20550441">
              <a:off x="4633902" y="4061984"/>
              <a:ext cx="1403723" cy="589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Structure Discovery</a:t>
              </a:r>
              <a:br>
                <a:rPr lang="en-US" dirty="0"/>
              </a:br>
              <a:r>
                <a:rPr lang="en-US" dirty="0"/>
                <a:t>&amp; Performance</a:t>
              </a:r>
              <a:br>
                <a:rPr lang="en-US" dirty="0"/>
              </a:br>
              <a:r>
                <a:rPr lang="en-US" dirty="0"/>
                <a:t>Analysis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054" y="3753235"/>
              <a:ext cx="665684" cy="767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59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KDD: Extract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ultimate goal of machine learning</a:t>
            </a:r>
          </a:p>
          <a:p>
            <a:pPr lvl="1"/>
            <a:r>
              <a:rPr lang="en-US" dirty="0"/>
              <a:t>Knowledge:</a:t>
            </a:r>
          </a:p>
          <a:p>
            <a:pPr lvl="2"/>
            <a:r>
              <a:rPr lang="en-US" dirty="0"/>
              <a:t>Generate understanding of the relationships within the data</a:t>
            </a:r>
          </a:p>
          <a:p>
            <a:pPr lvl="2"/>
            <a:r>
              <a:rPr lang="en-US" dirty="0"/>
              <a:t>Understand how features affect the output</a:t>
            </a:r>
          </a:p>
          <a:p>
            <a:pPr lvl="1"/>
            <a:r>
              <a:rPr lang="en-US" dirty="0"/>
              <a:t>Decision-making</a:t>
            </a:r>
          </a:p>
          <a:p>
            <a:pPr lvl="2"/>
            <a:r>
              <a:rPr lang="en-US" dirty="0"/>
              <a:t>Using knowledge to determine 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55" y="3146795"/>
            <a:ext cx="5719276" cy="34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KDD: Challenges and 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vs. Data dredging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Massive datasets / High dimensionality</a:t>
            </a:r>
          </a:p>
          <a:p>
            <a:r>
              <a:rPr lang="en-US" dirty="0"/>
              <a:t>Overfitting &amp; Statistical significance</a:t>
            </a:r>
          </a:p>
          <a:p>
            <a:r>
              <a:rPr lang="en-US" dirty="0"/>
              <a:t>Concept drift / Nonstationary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37AB1B-3052-4520-9CDE-9EB97EF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9F4C4E-3EF7-4D4E-9364-8286D2F51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59EA-5EFE-41CE-9BB1-C8BDD323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CA19-18ED-4AFE-B1AD-F9DFFF06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623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Audience Participation – Minute Paper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following companies and describe how the company might use the KDD process to make a business decision.  Describe details of the steps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Blizzard (computer gaming)</a:t>
            </a:r>
          </a:p>
          <a:p>
            <a:pPr lvl="1"/>
            <a:r>
              <a:rPr lang="en-US" dirty="0"/>
              <a:t>USAA Insurance</a:t>
            </a:r>
          </a:p>
          <a:p>
            <a:pPr lvl="1"/>
            <a:r>
              <a:rPr lang="en-US" dirty="0"/>
              <a:t>Delta Airlines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0" y="2948777"/>
            <a:ext cx="8852159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4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a Data-to-Decision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make better decisions</a:t>
            </a:r>
          </a:p>
          <a:p>
            <a:r>
              <a:rPr lang="en-US" dirty="0"/>
              <a:t>Many ways to make decisions</a:t>
            </a:r>
          </a:p>
          <a:p>
            <a:pPr lvl="1"/>
            <a:r>
              <a:rPr lang="en-US" dirty="0"/>
              <a:t>Heuristic-based Human Judgement </a:t>
            </a:r>
          </a:p>
          <a:p>
            <a:pPr lvl="1"/>
            <a:r>
              <a:rPr lang="en-US" dirty="0"/>
              <a:t>Human-built computational models (e.g. expert systems)</a:t>
            </a:r>
          </a:p>
          <a:p>
            <a:pPr lvl="1"/>
            <a:r>
              <a:rPr lang="en-US" dirty="0"/>
              <a:t>Data Analysis (correlation, trends)</a:t>
            </a:r>
          </a:p>
          <a:p>
            <a:r>
              <a:rPr lang="en-US" dirty="0"/>
              <a:t>Statistical Machine Learning suggests learning from Data</a:t>
            </a:r>
          </a:p>
          <a:p>
            <a:pPr lvl="1"/>
            <a:r>
              <a:rPr lang="en-US" dirty="0"/>
              <a:t>But where does the data come from?</a:t>
            </a:r>
          </a:p>
          <a:p>
            <a:pPr lvl="1"/>
            <a:r>
              <a:rPr lang="en-US" dirty="0"/>
              <a:t>And what resulting decision activities will the data support?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Audience Participation – Minute Paper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60688" cy="4876800"/>
          </a:xfrm>
        </p:spPr>
        <p:txBody>
          <a:bodyPr/>
          <a:lstStyle/>
          <a:p>
            <a:r>
              <a:rPr lang="en-US" dirty="0"/>
              <a:t>How do you envision using the KDD process in </a:t>
            </a:r>
            <a:r>
              <a:rPr lang="en-US" b="1" i="1" dirty="0"/>
              <a:t>your</a:t>
            </a:r>
            <a:r>
              <a:rPr lang="en-US" dirty="0"/>
              <a:t> AFIT research?</a:t>
            </a:r>
          </a:p>
          <a:p>
            <a:pPr lvl="1"/>
            <a:r>
              <a:rPr lang="en-US" dirty="0"/>
              <a:t>Outline what needs to occur in each step</a:t>
            </a:r>
          </a:p>
          <a:p>
            <a:r>
              <a:rPr lang="en-US" dirty="0"/>
              <a:t>What portion of the research could you work on for your class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0" y="2948777"/>
            <a:ext cx="8852159" cy="32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ML fit in a workflow?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workflow is a defined sequence of steps used to process something / do something / answer a question</a:t>
            </a:r>
          </a:p>
          <a:p>
            <a:r>
              <a:rPr lang="en-US" dirty="0"/>
              <a:t>ML is often in the middle of the workflow.  </a:t>
            </a:r>
            <a:br>
              <a:rPr lang="en-US" dirty="0"/>
            </a:br>
            <a:r>
              <a:rPr lang="en-US" dirty="0"/>
              <a:t>For example, ML can help:</a:t>
            </a:r>
          </a:p>
          <a:p>
            <a:pPr lvl="1"/>
            <a:r>
              <a:rPr lang="en-US" dirty="0"/>
              <a:t>Determine what objects an image contains</a:t>
            </a:r>
          </a:p>
          <a:p>
            <a:pPr lvl="1"/>
            <a:r>
              <a:rPr lang="en-US" dirty="0"/>
              <a:t>Decide which category an observation in the data belongs to</a:t>
            </a:r>
          </a:p>
          <a:p>
            <a:pPr lvl="1"/>
            <a:r>
              <a:rPr lang="en-US" dirty="0"/>
              <a:t>Predict a value of a variable based on other observed values</a:t>
            </a:r>
          </a:p>
          <a:p>
            <a:r>
              <a:rPr lang="en-US" dirty="0"/>
              <a:t>Before ML can occur, data* is gathered, wrangled, cleaned…</a:t>
            </a:r>
          </a:p>
          <a:p>
            <a:r>
              <a:rPr lang="en-US" dirty="0"/>
              <a:t>After ML gives an output, decisions are made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*Data can be numbers, text, audio, images, video….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decisions derived from Data are only as good as the data, we must ensure the data collection, management, and analysis process is sound</a:t>
            </a:r>
          </a:p>
          <a:p>
            <a:r>
              <a:rPr lang="en-US" dirty="0"/>
              <a:t>CRISP-DM</a:t>
            </a:r>
          </a:p>
          <a:p>
            <a:r>
              <a:rPr lang="en-US" dirty="0"/>
              <a:t>KDD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b="1" dirty="0"/>
              <a:t>Cr</a:t>
            </a:r>
            <a:r>
              <a:rPr lang="en-US" dirty="0"/>
              <a:t>oss </a:t>
            </a:r>
            <a:r>
              <a:rPr lang="en-US" b="1" dirty="0"/>
              <a:t>I</a:t>
            </a:r>
            <a:r>
              <a:rPr lang="en-US" dirty="0"/>
              <a:t>ndustry </a:t>
            </a:r>
            <a:r>
              <a:rPr lang="en-US" b="1" dirty="0"/>
              <a:t>S</a:t>
            </a:r>
            <a:r>
              <a:rPr lang="en-US" dirty="0"/>
              <a:t>tandard </a:t>
            </a:r>
            <a:r>
              <a:rPr lang="en-US" b="1" dirty="0"/>
              <a:t>P</a:t>
            </a:r>
            <a:r>
              <a:rPr lang="en-US" dirty="0"/>
              <a:t>rocess for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M</a:t>
            </a:r>
            <a:r>
              <a:rPr lang="en-US" dirty="0"/>
              <a:t>ining (CRISP-DM)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8096" y="5010665"/>
            <a:ext cx="3130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Process diagram showing the relationship between the different phases of CRISP-DM</a:t>
            </a:r>
          </a:p>
          <a:p>
            <a:r>
              <a:rPr lang="en-US" sz="800" dirty="0">
                <a:hlinkClick r:id="rId2"/>
              </a:rPr>
              <a:t>https://en.wikipedia.org/wiki/Cross_Industry_Standard_Process_for_Data_Mining#/media/File:CRISP-DM_Process_Diagram.png</a:t>
            </a:r>
            <a:endParaRPr lang="en-US" sz="800" dirty="0"/>
          </a:p>
          <a:p>
            <a:r>
              <a:rPr lang="en-US" sz="800" dirty="0"/>
              <a:t>CC-SA Kenneth Jansen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42526"/>
              </p:ext>
            </p:extLst>
          </p:nvPr>
        </p:nvGraphicFramePr>
        <p:xfrm>
          <a:off x="4171714" y="3787159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hlinkClick r:id="rId3"/>
          </p:cNvPr>
          <p:cNvSpPr/>
          <p:nvPr/>
        </p:nvSpPr>
        <p:spPr>
          <a:xfrm>
            <a:off x="4491961" y="6029929"/>
            <a:ext cx="4008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Ó. </a:t>
            </a:r>
            <a:r>
              <a:rPr lang="en-US" sz="800" dirty="0" err="1"/>
              <a:t>Marbán</a:t>
            </a:r>
            <a:r>
              <a:rPr lang="en-US" sz="800" dirty="0"/>
              <a:t> et al., “A Data Mining &amp; Knowledge Discovery Process Model,” in Data Mining and Knowledge Discovery in Real Life Applications, no. February, J. Ponce and A. </a:t>
            </a:r>
            <a:r>
              <a:rPr lang="en-US" sz="800" dirty="0" err="1"/>
              <a:t>Karahoca</a:t>
            </a:r>
            <a:r>
              <a:rPr lang="en-US" sz="800" dirty="0"/>
              <a:t>, Eds. Vienna, Austria: I-Tech, 2009, pp. 483–453.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" y="923744"/>
            <a:ext cx="4006399" cy="40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project objectives and requirements</a:t>
            </a:r>
          </a:p>
          <a:p>
            <a:r>
              <a:rPr lang="en-US" dirty="0"/>
              <a:t>Develop a data mining definition and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02205"/>
              </p:ext>
            </p:extLst>
          </p:nvPr>
        </p:nvGraphicFramePr>
        <p:xfrm>
          <a:off x="3875784" y="43434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3294" y="2938409"/>
            <a:ext cx="3610896" cy="3614791"/>
            <a:chOff x="163294" y="2938409"/>
            <a:chExt cx="3610896" cy="36147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772956" y="3324145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7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518" y="1600200"/>
            <a:ext cx="4957281" cy="4876800"/>
          </a:xfrm>
        </p:spPr>
        <p:txBody>
          <a:bodyPr/>
          <a:lstStyle/>
          <a:p>
            <a:r>
              <a:rPr lang="en-US" dirty="0"/>
              <a:t>Collect Data</a:t>
            </a:r>
          </a:p>
          <a:p>
            <a:r>
              <a:rPr lang="en-US" dirty="0"/>
              <a:t>Document / Describe data</a:t>
            </a:r>
          </a:p>
          <a:p>
            <a:r>
              <a:rPr lang="en-US" dirty="0"/>
              <a:t>Become familiar / Explore data</a:t>
            </a:r>
          </a:p>
          <a:p>
            <a:r>
              <a:rPr lang="en-US" dirty="0"/>
              <a:t>Identify data quality problems</a:t>
            </a:r>
          </a:p>
          <a:p>
            <a:r>
              <a:rPr lang="en-US" dirty="0"/>
              <a:t>Determine data subsets</a:t>
            </a:r>
          </a:p>
          <a:p>
            <a:r>
              <a:rPr lang="en-US" dirty="0"/>
              <a:t>Form investigative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4712"/>
              </p:ext>
            </p:extLst>
          </p:nvPr>
        </p:nvGraphicFramePr>
        <p:xfrm>
          <a:off x="3875784" y="43434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294" y="2938409"/>
            <a:ext cx="3610896" cy="3614791"/>
            <a:chOff x="163294" y="2938409"/>
            <a:chExt cx="3610896" cy="36147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046952" y="3324145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26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244" y="1600200"/>
            <a:ext cx="4967555" cy="4876800"/>
          </a:xfrm>
        </p:spPr>
        <p:txBody>
          <a:bodyPr/>
          <a:lstStyle/>
          <a:p>
            <a:r>
              <a:rPr lang="en-US" dirty="0"/>
              <a:t>Construct final dataset from initial raw data</a:t>
            </a:r>
          </a:p>
          <a:p>
            <a:pPr lvl="1"/>
            <a:r>
              <a:rPr lang="en-US" dirty="0"/>
              <a:t>Select / Subset / Combine / Join data</a:t>
            </a:r>
          </a:p>
          <a:p>
            <a:pPr lvl="1"/>
            <a:r>
              <a:rPr lang="en-US" dirty="0"/>
              <a:t>Clean data (remove bad data / outliers?)</a:t>
            </a:r>
          </a:p>
          <a:p>
            <a:pPr lvl="1"/>
            <a:r>
              <a:rPr lang="en-US" dirty="0"/>
              <a:t>Construct missing data (impute)</a:t>
            </a:r>
          </a:p>
          <a:p>
            <a:pPr lvl="1"/>
            <a:r>
              <a:rPr lang="en-US" dirty="0"/>
              <a:t>Format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39224"/>
              </p:ext>
            </p:extLst>
          </p:nvPr>
        </p:nvGraphicFramePr>
        <p:xfrm>
          <a:off x="3875784" y="43434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294" y="2938409"/>
            <a:ext cx="3610896" cy="3614791"/>
            <a:chOff x="163294" y="2938409"/>
            <a:chExt cx="3610896" cy="36147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476849" y="4013877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03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CRISP-DM: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784" y="1600200"/>
            <a:ext cx="4811016" cy="4876800"/>
          </a:xfrm>
        </p:spPr>
        <p:txBody>
          <a:bodyPr/>
          <a:lstStyle/>
          <a:p>
            <a:r>
              <a:rPr lang="en-US" dirty="0"/>
              <a:t>Select modeling techniques</a:t>
            </a:r>
          </a:p>
          <a:p>
            <a:r>
              <a:rPr lang="en-US" dirty="0"/>
              <a:t>Create the test/</a:t>
            </a:r>
            <a:r>
              <a:rPr lang="en-US" dirty="0" err="1"/>
              <a:t>eval</a:t>
            </a:r>
            <a:r>
              <a:rPr lang="en-US" dirty="0"/>
              <a:t>/assess design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Fit &amp; tune/calibrate model parameters</a:t>
            </a:r>
          </a:p>
          <a:p>
            <a:r>
              <a:rPr lang="en-US" dirty="0"/>
              <a:t>Assess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60059"/>
              </p:ext>
            </p:extLst>
          </p:nvPr>
        </p:nvGraphicFramePr>
        <p:xfrm>
          <a:off x="3875784" y="4419600"/>
          <a:ext cx="481101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Business</a:t>
                      </a:r>
                      <a:r>
                        <a:rPr lang="en-US" sz="800" baseline="0" dirty="0"/>
                        <a:t> understanding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4">
                <a:tc>
                  <a:txBody>
                    <a:bodyPr/>
                    <a:lstStyle/>
                    <a:p>
                      <a:r>
                        <a:rPr lang="en-US" sz="800" dirty="0"/>
                        <a:t>Determine business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Collect initial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Select modeling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Evaluate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</a:t>
                      </a:r>
                      <a:r>
                        <a:rPr lang="en-US" sz="800" baseline="0" dirty="0"/>
                        <a:t> deployment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Assess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Describe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Generate 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monitoring &amp;</a:t>
                      </a:r>
                      <a:r>
                        <a:rPr lang="en-US" sz="800" baseline="0" dirty="0"/>
                        <a:t> maintenance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Determine DM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Build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Determine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Produce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7">
                <a:tc>
                  <a:txBody>
                    <a:bodyPr/>
                    <a:lstStyle/>
                    <a:p>
                      <a:r>
                        <a:rPr lang="en-US" sz="800" dirty="0"/>
                        <a:t>Produce 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Verify</a:t>
                      </a:r>
                      <a:r>
                        <a:rPr lang="en-US" sz="800" baseline="0" dirty="0"/>
                        <a:t> data quality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Integrate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Assess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294" y="2938409"/>
            <a:ext cx="3610896" cy="3614791"/>
            <a:chOff x="163294" y="2938409"/>
            <a:chExt cx="3610896" cy="36147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94" y="2938409"/>
              <a:ext cx="3610896" cy="361479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499015" y="4725256"/>
              <a:ext cx="1099705" cy="752475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588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3549</TotalTime>
  <Words>1318</Words>
  <Application>Microsoft Office PowerPoint</Application>
  <PresentationFormat>On-screen Show (4:3)</PresentationFormat>
  <Paragraphs>350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Clarity</vt:lpstr>
      <vt:lpstr>Machine Learning  Overview</vt:lpstr>
      <vt:lpstr>Motivation for a Data-to-Decision Workflow</vt:lpstr>
      <vt:lpstr>Where does ML fit in a workflow?</vt:lpstr>
      <vt:lpstr>Workflow Motivation</vt:lpstr>
      <vt:lpstr>Cross Industry Standard Process for Data Mining (CRISP-DM)</vt:lpstr>
      <vt:lpstr>CRISP-DM: Business Understanding</vt:lpstr>
      <vt:lpstr>CRISP-DM: Data Understanding</vt:lpstr>
      <vt:lpstr>CRISP-DM: Data Preparation</vt:lpstr>
      <vt:lpstr>CRISP-DM: Modeling</vt:lpstr>
      <vt:lpstr>CRISP-DM: Evaluation</vt:lpstr>
      <vt:lpstr>CRISP-DM: Deployment</vt:lpstr>
      <vt:lpstr>Knowledge Discovery in Databases</vt:lpstr>
      <vt:lpstr>KDD: Selection</vt:lpstr>
      <vt:lpstr>KDD: Preprocessing and Transformation (Data Wrangling)</vt:lpstr>
      <vt:lpstr>KDD: Structure Discovery and Performance Analysis</vt:lpstr>
      <vt:lpstr>KDD: Extract Knowledge</vt:lpstr>
      <vt:lpstr>KDD: Challenges and Cautions</vt:lpstr>
      <vt:lpstr>Backup Slides</vt:lpstr>
      <vt:lpstr>Audience Participation – Minute Paper #1</vt:lpstr>
      <vt:lpstr>Audience Participation – Minute Paper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75</cp:revision>
  <dcterms:created xsi:type="dcterms:W3CDTF">2013-08-14T17:09:52Z</dcterms:created>
  <dcterms:modified xsi:type="dcterms:W3CDTF">2020-04-20T01:08:23Z</dcterms:modified>
</cp:coreProperties>
</file>