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623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What is Statistical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Chapter 02 – Part I</a:t>
            </a:r>
          </a:p>
          <a:p>
            <a:r>
              <a:rPr lang="en-US" dirty="0"/>
              <a:t>Slides Inspired by content from IOM 530 “Applied Modern Statistical Learning Methods” – Gareth James (one of the authors of our book)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(Estimation)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If we can produce a good estimate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(and the variance of </a:t>
            </a:r>
            <a:r>
              <a:rPr lang="el-GR" i="1" dirty="0"/>
              <a:t>ε</a:t>
            </a:r>
            <a:r>
              <a:rPr lang="en-US" dirty="0"/>
              <a:t> is not too large) we can make accurate predictions for the response, </a:t>
            </a:r>
            <a:r>
              <a:rPr lang="en-US" i="1" dirty="0"/>
              <a:t>Y</a:t>
            </a:r>
            <a:r>
              <a:rPr lang="en-US" dirty="0"/>
              <a:t>, based on a new value of </a:t>
            </a:r>
            <a:r>
              <a:rPr lang="en-US" b="1" i="1" dirty="0"/>
              <a:t>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/ Estimation Example: </a:t>
            </a:r>
            <a:br>
              <a:rPr lang="en-US" dirty="0"/>
            </a:br>
            <a:r>
              <a:rPr lang="en-US" dirty="0"/>
              <a:t>Direct Mailing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How much money an individual will donate to a charity?</a:t>
            </a:r>
          </a:p>
          <a:p>
            <a:pPr>
              <a:buFont typeface="Wingdings" charset="2"/>
              <a:buChar char="Ø"/>
            </a:pPr>
            <a:r>
              <a:rPr lang="en-US" dirty="0"/>
              <a:t>Data:  </a:t>
            </a:r>
          </a:p>
          <a:p>
            <a:pPr lvl="1">
              <a:buFont typeface="Wingdings" charset="2"/>
              <a:buChar char="Ø"/>
            </a:pPr>
            <a:r>
              <a:rPr lang="en-US" b="1" i="1" dirty="0"/>
              <a:t>X</a:t>
            </a:r>
            <a:r>
              <a:rPr lang="en-US" dirty="0"/>
              <a:t>:  400 characteristics about each person 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Y</a:t>
            </a:r>
            <a:r>
              <a:rPr lang="en-US" dirty="0"/>
              <a:t>:  How much they donated.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Business Question:  For a given individual should I request a donation?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expected value of taking the action greater than the cost of the action?</a:t>
            </a:r>
          </a:p>
          <a:p>
            <a:pPr>
              <a:buFont typeface="Wingdings" charset="2"/>
              <a:buChar char="Ø"/>
            </a:pPr>
            <a:r>
              <a:rPr lang="en-US" dirty="0"/>
              <a:t>Assume that there is no desire to know what features are associated with people who contribute.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(Explanation)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may also be interested in the type of relationship between Y and the </a:t>
            </a:r>
            <a:r>
              <a:rPr lang="en-US" b="1" dirty="0"/>
              <a:t>X</a:t>
            </a:r>
            <a:r>
              <a:rPr lang="en-US" dirty="0"/>
              <a:t>'s.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example,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Which particular predictors (features) actually affect the response?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positive or negative?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a simple linear one or is it more complicated?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920240"/>
          </a:xfrm>
        </p:spPr>
        <p:txBody>
          <a:bodyPr>
            <a:normAutofit/>
          </a:bodyPr>
          <a:lstStyle/>
          <a:p>
            <a:r>
              <a:rPr lang="en-US" dirty="0"/>
              <a:t>Inference Example:</a:t>
            </a:r>
            <a:br>
              <a:rPr lang="en-US" dirty="0"/>
            </a:br>
            <a:r>
              <a:rPr lang="en-US" dirty="0"/>
              <a:t>Understanding Home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2240"/>
            <a:ext cx="8229600" cy="37947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How do characteristics affect home prices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Housing data: </a:t>
            </a:r>
          </a:p>
          <a:p>
            <a:pPr lvl="1">
              <a:buFont typeface="Wingdings" charset="2"/>
              <a:buChar char="Ø"/>
            </a:pPr>
            <a:r>
              <a:rPr lang="en-US" b="1" dirty="0"/>
              <a:t>X</a:t>
            </a:r>
            <a:r>
              <a:rPr lang="en-US" dirty="0"/>
              <a:t>: 14 characteristics (e.g. number of beds; baths; square feet)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Y: cost of the home</a:t>
            </a:r>
          </a:p>
          <a:p>
            <a:pPr>
              <a:buFont typeface="Wingdings" charset="2"/>
              <a:buChar char="Ø"/>
            </a:pPr>
            <a:r>
              <a:rPr lang="en-US" dirty="0"/>
              <a:t>Business Question: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How would altering the variables affect my home’s value? 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Would installing an in-ground pool increase my home’s value?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What is the financial impact of turning my 1-car garage into a woodworking shop?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What is the most cost-effective thing I could do to improve my home’s value before I sell it?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What Is Statistical Learning?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Why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/>
              <a:t>?</a:t>
            </a:r>
          </a:p>
          <a:p>
            <a:pPr>
              <a:buFont typeface="Wingdings" charset="2"/>
              <a:buChar char="Ø"/>
            </a:pPr>
            <a:r>
              <a:rPr lang="en-US" dirty="0"/>
              <a:t>Prediction (Estimation) vs. Inference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Statistical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observe     and                           for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believe that there is a relationship between Y and at least one of the X’s.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is an unknown function and </a:t>
            </a:r>
            <a:r>
              <a:rPr lang="el-GR" dirty="0"/>
              <a:t>ε</a:t>
            </a:r>
            <a:r>
              <a:rPr lang="en-US" dirty="0"/>
              <a:t> is a random error 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84694"/>
              </p:ext>
            </p:extLst>
          </p:nvPr>
        </p:nvGraphicFramePr>
        <p:xfrm>
          <a:off x="2830656" y="3352800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656" y="3352800"/>
                        <a:ext cx="3429000" cy="844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53558"/>
              </p:ext>
            </p:extLst>
          </p:nvPr>
        </p:nvGraphicFramePr>
        <p:xfrm>
          <a:off x="3668856" y="1662545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5" imgW="127800" imgH="200880" progId="Equation.3">
                  <p:embed/>
                </p:oleObj>
              </mc:Choice>
              <mc:Fallback>
                <p:oleObj name="Equation" r:id="rId5" imgW="127800" imgH="2008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856" y="1662545"/>
                        <a:ext cx="304800" cy="471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81194"/>
              </p:ext>
            </p:extLst>
          </p:nvPr>
        </p:nvGraphicFramePr>
        <p:xfrm>
          <a:off x="4583256" y="1633538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7" imgW="987120" imgH="219240" progId="Equation.3">
                  <p:embed/>
                </p:oleObj>
              </mc:Choice>
              <mc:Fallback>
                <p:oleObj name="Equation" r:id="rId7" imgW="987120" imgH="21924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256" y="1633538"/>
                        <a:ext cx="21891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71041"/>
              </p:ext>
            </p:extLst>
          </p:nvPr>
        </p:nvGraphicFramePr>
        <p:xfrm>
          <a:off x="7221681" y="1668463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9" imgW="557640" imgH="164520" progId="Equation.3">
                  <p:embed/>
                </p:oleObj>
              </mc:Choice>
              <mc:Fallback>
                <p:oleObj name="Equation" r:id="rId9" imgW="557640" imgH="16452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681" y="1668463"/>
                        <a:ext cx="124777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/>
          <a:stretch>
            <a:fillRect/>
          </a:stretch>
        </p:blipFill>
        <p:spPr bwMode="auto">
          <a:xfrm>
            <a:off x="1600200" y="1687512"/>
            <a:ext cx="5410200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06550" y="1676400"/>
            <a:ext cx="5403850" cy="5029200"/>
            <a:chOff x="960" y="1056"/>
            <a:chExt cx="3404" cy="316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dirty="0"/>
                <a:t>ε</a:t>
              </a:r>
              <a:r>
                <a:rPr lang="en-US" baseline="-25000" dirty="0" err="1"/>
                <a:t>i</a:t>
              </a:r>
              <a:endParaRPr lang="el-GR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4654550" y="685800"/>
          <a:ext cx="342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4" imgW="927100" imgH="228600" progId="Equation.3">
                  <p:embed/>
                </p:oleObj>
              </mc:Choice>
              <mc:Fallback>
                <p:oleObj name="Equation" r:id="rId4" imgW="9271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685800"/>
                        <a:ext cx="342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83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Standard Deviations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812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difficulty of estimating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will depend on the standard deviation of the </a:t>
            </a:r>
            <a:r>
              <a:rPr lang="el-GR" dirty="0">
                <a:cs typeface="Times New Roman" pitchFamily="18" charset="0"/>
              </a:rPr>
              <a:t>ε</a:t>
            </a:r>
            <a:r>
              <a:rPr lang="en-US" dirty="0">
                <a:cs typeface="Times New Roman" pitchFamily="18" charset="0"/>
              </a:rPr>
              <a:t>’s.</a:t>
            </a:r>
            <a:endParaRPr lang="el-GR" dirty="0"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/>
          <a:stretch>
            <a:fillRect/>
          </a:stretch>
        </p:blipFill>
        <p:spPr bwMode="auto">
          <a:xfrm>
            <a:off x="2971800" y="1590675"/>
            <a:ext cx="5334000" cy="5267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96333" y="4385733"/>
          <a:ext cx="2523067" cy="61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4" imgW="927100" imgH="228600" progId="Equation.3">
                  <p:embed/>
                </p:oleObj>
              </mc:Choice>
              <mc:Fallback>
                <p:oleObj name="Equation" r:id="rId4" imgW="9271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33" y="4385733"/>
                        <a:ext cx="2523067" cy="61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05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Estimates For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"/>
          <a:stretch>
            <a:fillRect/>
          </a:stretch>
        </p:blipFill>
        <p:spPr bwMode="auto">
          <a:xfrm>
            <a:off x="1981200" y="1512888"/>
            <a:ext cx="5410200" cy="5345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vs. Education &amp; Seniority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53122"/>
            <a:ext cx="8229600" cy="112387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Shown above is the “true” relationship between the variables Years of Education, Seniority, and Income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CONCEPT CHECK:  Describe the relationship between income, years of education and seniority that you see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1828800" y="1346201"/>
            <a:ext cx="4759490" cy="400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08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Statistical Learning, and this course, are all about how to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term statistical learning refers to using the data to “learn”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Why do we care about estimating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/>
              <a:t>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2 reasons for estimating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,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Prediction (Estimation)</a:t>
            </a:r>
            <a:endParaRPr lang="en-US" dirty="0"/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Inference (Explanation)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0" advTm="50000"/>
    </mc:Choice>
    <mc:Fallback>
      <p:transition spd="slow" advTm="5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2284</TotalTime>
  <Words>529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Wingdings</vt:lpstr>
      <vt:lpstr>Clarity</vt:lpstr>
      <vt:lpstr>Equation</vt:lpstr>
      <vt:lpstr>What is Statistical Learning?</vt:lpstr>
      <vt:lpstr>Outline</vt:lpstr>
      <vt:lpstr>What is Statistical Learning?</vt:lpstr>
      <vt:lpstr>A Simple Example</vt:lpstr>
      <vt:lpstr>A Simple Example</vt:lpstr>
      <vt:lpstr>Different Standard Deviations</vt:lpstr>
      <vt:lpstr>Different Estimates For f</vt:lpstr>
      <vt:lpstr>Income vs. Education &amp; Seniority</vt:lpstr>
      <vt:lpstr>Why Do We Estimate f ?</vt:lpstr>
      <vt:lpstr>Prediction (Estimation)</vt:lpstr>
      <vt:lpstr>Prediction / Estimation Example:  Direct Mailing Decision</vt:lpstr>
      <vt:lpstr>Inference (Explanation)</vt:lpstr>
      <vt:lpstr>Inference Example: Understanding Home prices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69</cp:revision>
  <dcterms:created xsi:type="dcterms:W3CDTF">2013-08-14T17:09:52Z</dcterms:created>
  <dcterms:modified xsi:type="dcterms:W3CDTF">2020-04-23T13:42:50Z</dcterms:modified>
</cp:coreProperties>
</file>