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5" r:id="rId8"/>
    <p:sldId id="286" r:id="rId9"/>
    <p:sldId id="283" r:id="rId10"/>
    <p:sldId id="275" r:id="rId11"/>
    <p:sldId id="276" r:id="rId12"/>
    <p:sldId id="284" r:id="rId13"/>
    <p:sldId id="281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623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What is Statistical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Chapter 02 – Part 2</a:t>
            </a:r>
          </a:p>
          <a:p>
            <a:r>
              <a:rPr lang="en-US" dirty="0"/>
              <a:t>Slides Inspired by content from IOM 530 “Applied Modern Statistical Learning Methods” – Gareth James (one of the authors of our book)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Flexibility Tradeoff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not just use a more flexible method if it has a higher capacity?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Reason 1:</a:t>
            </a:r>
            <a:r>
              <a:rPr lang="en-US" dirty="0"/>
              <a:t> Interpreting is easier with less flexible model</a:t>
            </a:r>
          </a:p>
          <a:p>
            <a:pPr marL="0" indent="0">
              <a:buNone/>
            </a:pPr>
            <a:r>
              <a:rPr lang="en-US" dirty="0"/>
              <a:t>A simple method such as linear regression produces a model which is much easier to interpret (Inference is easier). For example, in a linear model, </a:t>
            </a:r>
            <a:r>
              <a:rPr lang="el-GR" sz="2000" i="1" dirty="0"/>
              <a:t>β</a:t>
            </a:r>
            <a:r>
              <a:rPr lang="en-US" sz="2000" i="1" baseline="-25000" dirty="0"/>
              <a:t>j</a:t>
            </a:r>
            <a:r>
              <a:rPr lang="en-US" sz="1600" dirty="0"/>
              <a:t> </a:t>
            </a:r>
            <a:r>
              <a:rPr lang="en-US" dirty="0"/>
              <a:t>is the average increase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for a one unit increase 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holding all other variables constant.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Flexibility Tradeoff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01" y="1600200"/>
            <a:ext cx="8494699" cy="4876800"/>
          </a:xfrm>
        </p:spPr>
        <p:txBody>
          <a:bodyPr/>
          <a:lstStyle/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dirty="0"/>
              <a:t>Why not just use a more flexible method if it has a higher capacity?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u="sng" dirty="0"/>
              <a:t>Reason 2:</a:t>
            </a:r>
            <a:r>
              <a:rPr lang="en-US" dirty="0"/>
              <a:t> Risk of overfitting during training</a:t>
            </a:r>
          </a:p>
          <a:p>
            <a:pPr indent="0">
              <a:buNone/>
            </a:pPr>
            <a:r>
              <a:rPr lang="en-US" dirty="0"/>
              <a:t>When data availability is limited, it is often possible to get more generalizable predictions with a simple model… a complicated model requires more data to properly train.  With less data the higher capacity model essentially replicates a lookup function.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t="43329" r="22591" b="22472"/>
          <a:stretch/>
        </p:blipFill>
        <p:spPr bwMode="auto">
          <a:xfrm>
            <a:off x="228600" y="2105997"/>
            <a:ext cx="4143375" cy="336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6860" y="5628876"/>
            <a:ext cx="28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Phenomenon in 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8398" y="5633039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Overfit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(Fitted to the noise in the data)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1348791"/>
            <a:ext cx="8220075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model can be too flexible, and make poor estimates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on unseen data.  This is also known as failure to </a:t>
            </a:r>
            <a:r>
              <a:rPr lang="en-US" i="1" dirty="0"/>
              <a:t>generalize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1" t="6102" r="18963" b="55952"/>
          <a:stretch/>
        </p:blipFill>
        <p:spPr bwMode="auto">
          <a:xfrm>
            <a:off x="4514850" y="2105997"/>
            <a:ext cx="4359898" cy="349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Supervised learning problems can be further divided into regression and classification problems.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is continuous/numerical: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value of a stock 6 months from today.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price of a given house based on characteristics.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Classification: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is categorical: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this email SPAM or not?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this a picture of a cat, a dog, or a mouse?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u="sng" dirty="0"/>
              <a:t>Supervised Learning: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Learning is where the predictors,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 and the response,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 are observed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Example task:  Income prediction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Example technique: linear regression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Only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’s are observed.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Used the relationships among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’s to draw conclusions about the data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Example task: market segmentation - divide potential customers into groups based on their characteristics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Example technique: clustering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Example: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5922"/>
            <a:ext cx="7496175" cy="3810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2080" y="6555857"/>
            <a:ext cx="5949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http://stackoverflow.com/questions/24645068/k-means-clustering-major-understanding-issue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325" y="1524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requires a distance measure to be defined for the data elements so that closeness can be determined in the original data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algorithms are sometimes evaluated using intra-member cohesion and inter-member separation</a:t>
            </a:r>
          </a:p>
        </p:txBody>
      </p:sp>
    </p:spTree>
    <p:extLst>
      <p:ext uri="{BB962C8B-B14F-4D97-AF65-F5344CB8AC3E}">
        <p14:creationId xmlns:p14="http://schemas.microsoft.com/office/powerpoint/2010/main" val="213867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How do we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Parametric vs. Nonparametric Methods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effects of model flexibility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 vs. classification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Supervised vs. unsupervised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assume we have observed a set of </a:t>
            </a:r>
            <a:r>
              <a:rPr lang="en-US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dirty="0"/>
              <a:t>We must then use the training data and a statistical method to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447800" y="2133600"/>
          <a:ext cx="655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553200" cy="801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1490" y="3936274"/>
          <a:ext cx="1946364" cy="207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91">
                  <a:extLst>
                    <a:ext uri="{9D8B030D-6E8A-4147-A177-3AD203B41FA5}">
                      <a16:colId xmlns:a16="http://schemas.microsoft.com/office/drawing/2014/main" val="3902074995"/>
                    </a:ext>
                  </a:extLst>
                </a:gridCol>
                <a:gridCol w="486591">
                  <a:extLst>
                    <a:ext uri="{9D8B030D-6E8A-4147-A177-3AD203B41FA5}">
                      <a16:colId xmlns:a16="http://schemas.microsoft.com/office/drawing/2014/main" val="3353951610"/>
                    </a:ext>
                  </a:extLst>
                </a:gridCol>
                <a:gridCol w="486591">
                  <a:extLst>
                    <a:ext uri="{9D8B030D-6E8A-4147-A177-3AD203B41FA5}">
                      <a16:colId xmlns:a16="http://schemas.microsoft.com/office/drawing/2014/main" val="1510361352"/>
                    </a:ext>
                  </a:extLst>
                </a:gridCol>
                <a:gridCol w="486591">
                  <a:extLst>
                    <a:ext uri="{9D8B030D-6E8A-4147-A177-3AD203B41FA5}">
                      <a16:colId xmlns:a16="http://schemas.microsoft.com/office/drawing/2014/main" val="457932031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:,m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52626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5845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02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7985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388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5152" y="4258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5152" y="47040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5152" y="559190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152" y="51463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7679" y="42584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7679" y="47040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7679" y="559190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67679" y="51463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0650" y="350687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|Features|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438179" y="4961707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|Observations|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85449" y="3676051"/>
            <a:ext cx="76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3795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Reduces the problem of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 to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, i.e. come up with a model. For example, a linear model: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4430" y="4990433"/>
          <a:ext cx="5427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514600" imgH="241200" progId="Equation.DSMT4">
                  <p:embed/>
                </p:oleObj>
              </mc:Choice>
              <mc:Fallback>
                <p:oleObj name="Equation" r:id="rId3" imgW="25146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430" y="4990433"/>
                        <a:ext cx="542766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10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/>
              <a:t> or equivalently the unknown parameters such as </a:t>
            </a:r>
            <a:r>
              <a:rPr lang="el-GR" sz="2000" i="1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Individual prediction error terms can be computed: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One common approach for estimating the parameters in a linear model is ordinary least squares (OLS) – which minimizes the square of the sum of the error terms.</a:t>
            </a:r>
          </a:p>
          <a:p>
            <a:pPr lvl="3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Has limitations due to computational tractability of inverting a matrix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That there are other approaches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733" y="5232400"/>
            <a:ext cx="786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META:  Why do you think we would want to use OLS in a linear model?   (hint – why is </a:t>
            </a:r>
            <a:r>
              <a:rPr lang="en-US" sz="2400" b="1" i="1" dirty="0">
                <a:solidFill>
                  <a:srgbClr val="C00000"/>
                </a:solidFill>
              </a:rPr>
              <a:t>squaring</a:t>
            </a:r>
            <a:r>
              <a:rPr lang="en-US" sz="2400" b="1" dirty="0">
                <a:solidFill>
                  <a:srgbClr val="C00000"/>
                </a:solidFill>
              </a:rPr>
              <a:t> the error terms mathematically important?)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2986088" y="3175000"/>
          <a:ext cx="2062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39600" imgH="228600" progId="Equation.3">
                  <p:embed/>
                </p:oleObj>
              </mc:Choice>
              <mc:Fallback>
                <p:oleObj name="Equation" r:id="rId3" imgW="939600" imgH="228600" progId="Equation.3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175000"/>
                        <a:ext cx="2062162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91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Parametric Example: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5707" r="18635" b="55288"/>
          <a:stretch/>
        </p:blipFill>
        <p:spPr bwMode="auto">
          <a:xfrm>
            <a:off x="4943475" y="2467947"/>
            <a:ext cx="3952876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t="43329" r="22591" b="22472"/>
          <a:stretch/>
        </p:blipFill>
        <p:spPr bwMode="auto">
          <a:xfrm>
            <a:off x="228600" y="2486997"/>
            <a:ext cx="4143375" cy="336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0" y="6213837"/>
          <a:ext cx="423582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2386080" imgH="200880" progId="Equation.3">
                  <p:embed/>
                </p:oleObj>
              </mc:Choice>
              <mc:Fallback>
                <p:oleObj name="Equation" r:id="rId5" imgW="2386080" imgH="200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13837"/>
                        <a:ext cx="4235824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7750" y="6035005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9412" y="5784481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79903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Non-parametric methods do not make explicit assumptions about the functional form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There is no parametric model, and no model parameters are fit from the data during the training process 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Instead, (some) data observations from the training set are stored and used (directly) during prediction 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accurately fit a wider range of possible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Slower to train; Risk of overfitting; A very large number of observations are required to obtain an accurate estimate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Non-parametric Example: </a:t>
            </a:r>
            <a:br>
              <a:rPr lang="en-US" dirty="0"/>
            </a:br>
            <a:r>
              <a:rPr lang="en-US" dirty="0"/>
              <a:t>K-Nearest Neighbors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0399" y="604157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ISLR page 40 / Figure 2.14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61937" y="1524000"/>
            <a:ext cx="8220075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Datapoints</a:t>
            </a:r>
            <a:r>
              <a:rPr lang="en-US" dirty="0"/>
              <a:t> from the training set are stored </a:t>
            </a:r>
          </a:p>
          <a:p>
            <a:r>
              <a:rPr lang="en-US" dirty="0"/>
              <a:t>A new </a:t>
            </a:r>
            <a:r>
              <a:rPr lang="en-US" dirty="0" err="1"/>
              <a:t>datapoint’s</a:t>
            </a:r>
            <a:r>
              <a:rPr lang="en-US" dirty="0"/>
              <a:t> membership depends on what training set members it is close to (k members are considered)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30" y="2878167"/>
            <a:ext cx="5129533" cy="29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Flexibility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refers to a model’s capacity to represent a complex mapping between the underlying data and the target variable</a:t>
            </a:r>
          </a:p>
          <a:p>
            <a:r>
              <a:rPr lang="en-US" dirty="0"/>
              <a:t>Low flexibility models make the assumption that the relationship between the data and the target variable is simpler (e.g. linear)</a:t>
            </a:r>
          </a:p>
          <a:p>
            <a:r>
              <a:rPr lang="en-US" dirty="0"/>
              <a:t>Higher-flexibility models allow for more elaborate relationships (e.g. polynomial)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2326</TotalTime>
  <Words>920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Clarity</vt:lpstr>
      <vt:lpstr>Equation</vt:lpstr>
      <vt:lpstr>What is Statistical Learning?</vt:lpstr>
      <vt:lpstr>Outline</vt:lpstr>
      <vt:lpstr>How Do We Estimate f ?</vt:lpstr>
      <vt:lpstr>Parametric Methods</vt:lpstr>
      <vt:lpstr>Parametric Methods (cont.)</vt:lpstr>
      <vt:lpstr>Parametric Example:  Linear Regression</vt:lpstr>
      <vt:lpstr>Non-parametric Methods</vt:lpstr>
      <vt:lpstr>Non-parametric Example:  K-Nearest Neighbors</vt:lpstr>
      <vt:lpstr>Model Flexibility</vt:lpstr>
      <vt:lpstr>Model Flexibility Tradeoff (1/2)</vt:lpstr>
      <vt:lpstr>Model Flexibility Tradeoff (2/2)</vt:lpstr>
      <vt:lpstr>Overfitting</vt:lpstr>
      <vt:lpstr>Regression vs. Classification</vt:lpstr>
      <vt:lpstr>Supervised vs. Unsupervised Learning</vt:lpstr>
      <vt:lpstr>Unsupervised Example: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74</cp:revision>
  <dcterms:created xsi:type="dcterms:W3CDTF">2013-08-14T17:09:52Z</dcterms:created>
  <dcterms:modified xsi:type="dcterms:W3CDTF">2020-04-23T15:31:56Z</dcterms:modified>
</cp:coreProperties>
</file>