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3" r:id="rId17"/>
    <p:sldId id="271" r:id="rId18"/>
    <p:sldId id="272" r:id="rId19"/>
    <p:sldId id="284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8ABFE"/>
    <a:srgbClr val="CF7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C8A3-63D6-4533-965B-5DA40FF65E6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6D61F-ADA3-4B88-B57A-FB681966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90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6D61F-ADA3-4B88-B57A-FB681966E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3A3-F51E-4F2B-ABA4-35F4F424F2DB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F539-00CD-439B-8B18-9B9D6306CBAC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AC46-2F51-45A2-A447-4EB36D66F77A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8163-D203-47C7-9E37-54A7A93DCCDE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614B-436A-4C39-A315-894A72070AFD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12F2-9021-49EE-B2BF-F3B8E63EF8FB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A414-8A29-4E78-8626-068AA8EEDF7E}" type="datetime1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A0CB-2A0E-4318-97B7-31D45CAB8DF1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5628-74BA-4E09-8657-B8B6BB328817}" type="datetime1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7C4A-4D2C-4BE6-858C-ECFDE6635415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2FF0-9854-4AC5-8BCC-5741D9CB664F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E41C49-E0A6-469F-9540-F95C7E987433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ElemStatLearn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Assessing model accuracy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Chapter 02 – Part 3</a:t>
            </a:r>
          </a:p>
          <a:p>
            <a:r>
              <a:rPr lang="en-US" dirty="0"/>
              <a:t>Slides Inspired by content from IOM 530 “Applied Modern Statistical Learning Methods” – Gareth James (one of the authors of our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Learning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/>
              <a:t>The </a:t>
            </a:r>
            <a:r>
              <a:rPr lang="en-US" i="1" dirty="0"/>
              <a:t>Inductive Bias</a:t>
            </a:r>
            <a:r>
              <a:rPr lang="en-US" dirty="0"/>
              <a:t> of a (machine) learning algorithm is the set of assumptions used to predict outputs given inputs it has not encountered (Tom Mitchell, 1980).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/>
              <a:t>Intuition- Higher Bias: quicker to generalize well… but more likely to overgeneralize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/>
              <a:t>In our text,</a:t>
            </a:r>
            <a:r>
              <a:rPr lang="en-US" b="1" dirty="0"/>
              <a:t> Bias</a:t>
            </a:r>
            <a:r>
              <a:rPr lang="en-US" dirty="0"/>
              <a:t> refers to the error that is introduced by modeling a real life phenomenon by a model that does not match the phenomenon.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/>
              <a:t>Often we are talking about a real world phenomenon that is complicated </a:t>
            </a:r>
            <a:r>
              <a:rPr lang="en-US" i="1" dirty="0"/>
              <a:t>being modeled by a much simpler model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/>
              <a:t>For example, linear regression assumes that there is a linear relationship between Y and X. It is unlikely that, in real life, the relationship is exactly linear so </a:t>
            </a:r>
            <a:r>
              <a:rPr lang="en-US" i="1" dirty="0"/>
              <a:t>some bias </a:t>
            </a:r>
            <a:r>
              <a:rPr lang="en-US" dirty="0"/>
              <a:t>will be induced when we select a linear model.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/>
              <a:t>The more flexible/complex a method is the less bias it will generally have.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8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Learning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en-US" dirty="0"/>
              <a:t>Variance refers to the model’s sensitivity to error caused by small fluctuations in the training data.</a:t>
            </a:r>
          </a:p>
          <a:p>
            <a:pPr>
              <a:spcBef>
                <a:spcPts val="0"/>
              </a:spcBef>
              <a:buFont typeface="Wingdings" charset="2"/>
              <a:buChar char="Ø"/>
            </a:pPr>
            <a:endParaRPr lang="en-US" dirty="0"/>
          </a:p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en-US" dirty="0"/>
              <a:t>Intuition – Variance tells us how sensitive the model is to having trained with a different set of training data from the same original phenomenon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Concept check:  Why does choosing a higher variance model lead to a performance improvement on the training set but worse performance on the test set?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9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478536"/>
            <a:ext cx="8229600" cy="990600"/>
          </a:xfrm>
        </p:spPr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It can be shown that for any given, </a:t>
            </a:r>
            <a:r>
              <a:rPr lang="en-US" i="1" dirty="0"/>
              <a:t>X</a:t>
            </a:r>
            <a:r>
              <a:rPr lang="en-US" dirty="0"/>
              <a:t>=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, the expected test MSE for a new Y at x</a:t>
            </a:r>
            <a:r>
              <a:rPr lang="en-US" baseline="-25000" dirty="0"/>
              <a:t>0</a:t>
            </a:r>
            <a:r>
              <a:rPr lang="en-US" dirty="0"/>
              <a:t> will be equal to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sz="2000" dirty="0"/>
              <a:t>… As a modeling method gets more flexible the bias will decrease and the variance will increase but expected test MSE may go up or down</a:t>
            </a:r>
          </a:p>
          <a:p>
            <a:pPr>
              <a:buFont typeface="Wingdings" charset="2"/>
              <a:buChar char="Ø"/>
            </a:pPr>
            <a:r>
              <a:rPr lang="en-US" sz="2000" dirty="0"/>
              <a:t>The mathematical details of the derivation are in the “Elements of Statistical Learning” book but are not covered in our course </a:t>
            </a:r>
            <a:r>
              <a:rPr lang="en-US" dirty="0"/>
              <a:t>(</a:t>
            </a:r>
            <a:r>
              <a:rPr lang="en-US" sz="1800" dirty="0">
                <a:hlinkClick r:id="rId3"/>
              </a:rPr>
              <a:t>https://web.stanford.edu/~hastie/ElemStatLearn/</a:t>
            </a:r>
            <a:r>
              <a:rPr lang="en-US" dirty="0"/>
              <a:t> 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63875"/>
              </p:ext>
            </p:extLst>
          </p:nvPr>
        </p:nvGraphicFramePr>
        <p:xfrm>
          <a:off x="847725" y="2809875"/>
          <a:ext cx="662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4" imgW="3314520" imgH="241200" progId="Equation.DSMT4">
                  <p:embed/>
                </p:oleObj>
              </mc:Choice>
              <mc:Fallback>
                <p:oleObj name="Equation" r:id="rId4" imgW="3314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7725" y="2809875"/>
                        <a:ext cx="6629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7229475" y="2505075"/>
            <a:ext cx="323850" cy="438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3325" y="2105709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Irreducible</a:t>
            </a:r>
            <a:br>
              <a:rPr lang="en-US" sz="1400" dirty="0"/>
            </a:br>
            <a:r>
              <a:rPr lang="en-US" sz="14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22810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MSE, Bias and Variance</a:t>
            </a:r>
          </a:p>
        </p:txBody>
      </p:sp>
      <p:pic>
        <p:nvPicPr>
          <p:cNvPr id="4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76826"/>
            <a:ext cx="7162800" cy="34763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71" y="1295400"/>
            <a:ext cx="1638529" cy="1671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95400"/>
            <a:ext cx="1609950" cy="1605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35" y="1371600"/>
            <a:ext cx="1581165" cy="15764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</a:t>
            </a:r>
            <a:r>
              <a:rPr lang="en-US" b="1" i="1" dirty="0"/>
              <a:t>Classification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/>
              <a:t>For a regression problem, we used the MSE to assess the accuracy of the statistical learning method</a:t>
            </a:r>
          </a:p>
          <a:p>
            <a:pPr algn="just">
              <a:buFont typeface="Wingdings" charset="2"/>
              <a:buChar char="Ø"/>
            </a:pPr>
            <a:r>
              <a:rPr lang="en-US" dirty="0"/>
              <a:t>For a classification problem we can use the error rate i.e.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                   is an </a:t>
            </a:r>
            <a:r>
              <a:rPr lang="en-US" i="1" dirty="0"/>
              <a:t>indicator function</a:t>
            </a:r>
            <a:r>
              <a:rPr lang="en-US" dirty="0"/>
              <a:t>, which will give 1 if the condition               is true, otherwise it gives a 0.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Thus the error rate represents the fraction of incorrect classifications, or misclassifications   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41343"/>
              </p:ext>
            </p:extLst>
          </p:nvPr>
        </p:nvGraphicFramePr>
        <p:xfrm>
          <a:off x="2362200" y="2892425"/>
          <a:ext cx="41830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Equation" r:id="rId3" imgW="1816100" imgH="431800" progId="Equation.3">
                  <p:embed/>
                </p:oleObj>
              </mc:Choice>
              <mc:Fallback>
                <p:oleObj name="Equation" r:id="rId3" imgW="1816100" imgH="4318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2425"/>
                        <a:ext cx="4183063" cy="993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716323"/>
              </p:ext>
            </p:extLst>
          </p:nvPr>
        </p:nvGraphicFramePr>
        <p:xfrm>
          <a:off x="838200" y="4121150"/>
          <a:ext cx="1463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Equation" r:id="rId5" imgW="634680" imgH="228600" progId="Equation.3">
                  <p:embed/>
                </p:oleObj>
              </mc:Choice>
              <mc:Fallback>
                <p:oleObj name="Equation" r:id="rId5" imgW="634680" imgH="2286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21150"/>
                        <a:ext cx="1463675" cy="527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312269"/>
              </p:ext>
            </p:extLst>
          </p:nvPr>
        </p:nvGraphicFramePr>
        <p:xfrm>
          <a:off x="2057400" y="4572000"/>
          <a:ext cx="111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Equation" r:id="rId7" imgW="558720" imgH="228600" progId="Equation.3">
                  <p:embed/>
                </p:oleObj>
              </mc:Choice>
              <mc:Fallback>
                <p:oleObj name="Equation" r:id="rId7" imgW="558720" imgH="2286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1117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8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Error Rate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/>
              <a:t>One way to think about data is that there is some underlying process which “generates” the examples we observe</a:t>
            </a:r>
          </a:p>
          <a:p>
            <a:pPr algn="just">
              <a:buFont typeface="Wingdings" charset="2"/>
              <a:buChar char="Ø"/>
            </a:pPr>
            <a:r>
              <a:rPr lang="en-US" dirty="0"/>
              <a:t>In classification, a probabilistic view of data generation implies that sampling is occurring from prior distributions of the class densities</a:t>
            </a:r>
          </a:p>
          <a:p>
            <a:pPr algn="just">
              <a:buFont typeface="Wingdings" charset="2"/>
              <a:buChar char="Ø"/>
            </a:pPr>
            <a:r>
              <a:rPr lang="en-US" dirty="0"/>
              <a:t>The Bayes error rate refers to the lowest possible error rate that could be achieved if the “true” probability distribution of the phenomenon which generates observations was known.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Error Rate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/>
              <a:t>Bayes error rate is what would be obtain if each observation was labeled with the label of the highest-probability class (for that observation’s features)</a:t>
            </a:r>
          </a:p>
          <a:p>
            <a:pPr algn="just">
              <a:buFont typeface="Wingdings" charset="2"/>
              <a:buChar char="Ø"/>
            </a:pPr>
            <a:r>
              <a:rPr lang="en-US" dirty="0"/>
              <a:t>On unseen data, sampled from the true distribution, a classifier (or statistical learning method</a:t>
            </a:r>
            <a:r>
              <a:rPr lang="en-US"/>
              <a:t>) </a:t>
            </a:r>
            <a:r>
              <a:rPr lang="en-US" i="1"/>
              <a:t>expected</a:t>
            </a:r>
            <a:r>
              <a:rPr lang="en-US"/>
              <a:t> </a:t>
            </a:r>
            <a:r>
              <a:rPr lang="en-US" dirty="0"/>
              <a:t>performance will not be better than the Bayes error rate. 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i="1" dirty="0"/>
              <a:t>However… we don’t know the true distribution of the phenomenon because we only get to see a (biased) sample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723FA-1850-4529-9B61-C6A018B06B70}"/>
              </a:ext>
            </a:extLst>
          </p:cNvPr>
          <p:cNvSpPr/>
          <p:nvPr/>
        </p:nvSpPr>
        <p:spPr>
          <a:xfrm>
            <a:off x="264253" y="5813571"/>
            <a:ext cx="8615494" cy="738232"/>
          </a:xfrm>
          <a:prstGeom prst="rect">
            <a:avLst/>
          </a:prstGeom>
          <a:solidFill>
            <a:srgbClr val="98AB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Bayes Error Rate is unknown in most real world problems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3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Optimal Decision Boundary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1D166F-E859-455F-8830-51342D31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5858"/>
            <a:ext cx="7948569" cy="1721142"/>
          </a:xfrm>
        </p:spPr>
        <p:txBody>
          <a:bodyPr/>
          <a:lstStyle/>
          <a:p>
            <a:r>
              <a:rPr lang="en-US" dirty="0"/>
              <a:t>If the densities of the classes were known, the optimal boundary could be determined:</a:t>
            </a:r>
          </a:p>
          <a:p>
            <a:pPr lvl="1"/>
            <a:r>
              <a:rPr lang="en-US" dirty="0"/>
              <a:t>For any set of feature values, select the label of the class with the highest probability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1" t="19931" r="5831" b="21609"/>
          <a:stretch/>
        </p:blipFill>
        <p:spPr bwMode="auto">
          <a:xfrm>
            <a:off x="2559279" y="1368980"/>
            <a:ext cx="3744408" cy="338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29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K-Nearest Neighbors is a flexible, non-parametric approach for classification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Requires a definition of “near” – e.g. a distance measure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Requires the setting of K – the number of neighbors to consider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determine the K nearest neighbors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in training data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 class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is estimated to be the class label (Y) of the majority (or plurality if more than 2 classes) of its neighbors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Smaller values of K lead to more flexible boundaries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Given a good choice for K, and enough training data, the label for an observation is based on a local density approximation of the classes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Thus, K-NN can be used to </a:t>
            </a:r>
            <a:r>
              <a:rPr lang="en-US" i="1" dirty="0"/>
              <a:t>estimate</a:t>
            </a:r>
            <a:r>
              <a:rPr lang="en-US" dirty="0"/>
              <a:t> the Bayes Classifier.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Given a good choice for K, and enough training data, the label for an observation is based on a local density approximation of the classes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Thus, K-NN can be used to </a:t>
            </a:r>
            <a:r>
              <a:rPr lang="en-US" i="1" dirty="0"/>
              <a:t>estimate</a:t>
            </a:r>
            <a:r>
              <a:rPr lang="en-US" dirty="0"/>
              <a:t> the Bayes Classifier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… but how do we select a good choice for K?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Choose the one that works the best!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 process of choosing an algorithm parameter (such as K) is known as Hyperparameter Selection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Measuring the Quality of Fit for Regression 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Bias-Variance Trade-off for Regression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Measuring the Quality of Fit for Classification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Bayes Error</a:t>
            </a:r>
          </a:p>
          <a:p>
            <a:pPr>
              <a:buFont typeface="Wingdings" charset="2"/>
              <a:buChar char="Ø"/>
            </a:pPr>
            <a:r>
              <a:rPr lang="en-US" dirty="0"/>
              <a:t>K-Nearest Neighbors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Bias-Variance Trade-off for Classification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Example with k = 3</a:t>
            </a: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9174"/>
            <a:ext cx="8229600" cy="467885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4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Data: K = 10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31" y="1600200"/>
            <a:ext cx="5038137" cy="4876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1 and K = 100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6001"/>
            <a:ext cx="8229600" cy="456519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8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vs. Test Error Rates on the Simulated Data</a:t>
            </a:r>
          </a:p>
        </p:txBody>
      </p:sp>
      <p:sp>
        <p:nvSpPr>
          <p:cNvPr id="4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304800" y="1752600"/>
            <a:ext cx="2971800" cy="4379913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Ø"/>
            </a:pPr>
            <a:r>
              <a:rPr lang="en-US" sz="2400" dirty="0"/>
              <a:t>Notice that </a:t>
            </a:r>
            <a:r>
              <a:rPr lang="en-US" sz="2400" dirty="0">
                <a:solidFill>
                  <a:srgbClr val="00B0F0"/>
                </a:solidFill>
              </a:rPr>
              <a:t>training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error</a:t>
            </a:r>
            <a:r>
              <a:rPr lang="en-US" sz="2400" dirty="0"/>
              <a:t> reduces as k is decreased</a:t>
            </a:r>
            <a:br>
              <a:rPr lang="en-US" sz="2400" dirty="0"/>
            </a:br>
            <a:r>
              <a:rPr lang="en-US" sz="1800" dirty="0"/>
              <a:t>(as flexibility increases)</a:t>
            </a:r>
          </a:p>
          <a:p>
            <a:pPr eaLnBrk="1" hangingPunct="1">
              <a:buFont typeface="Wingdings" charset="2"/>
              <a:buChar char="Ø"/>
            </a:pPr>
            <a:endParaRPr lang="en-US" sz="2400" dirty="0"/>
          </a:p>
          <a:p>
            <a:pPr eaLnBrk="1" hangingPunct="1">
              <a:buFont typeface="Wingdings" charset="2"/>
              <a:buChar char="Ø"/>
            </a:pPr>
            <a:r>
              <a:rPr lang="en-US" sz="2400" dirty="0"/>
              <a:t>However, as K is reduced, the </a:t>
            </a:r>
            <a:r>
              <a:rPr lang="en-US" sz="2400" dirty="0">
                <a:solidFill>
                  <a:srgbClr val="CF7717"/>
                </a:solidFill>
              </a:rPr>
              <a:t>test error</a:t>
            </a:r>
            <a:r>
              <a:rPr lang="en-US" sz="2400" dirty="0"/>
              <a:t> first decreases but then increases.  </a:t>
            </a:r>
            <a:r>
              <a:rPr lang="en-US" sz="2400" b="1" dirty="0">
                <a:solidFill>
                  <a:srgbClr val="C00000"/>
                </a:solidFill>
              </a:rPr>
              <a:t>WHY?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72" y="1676399"/>
            <a:ext cx="5726132" cy="41910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7996925" y="452866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663048" y="418685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K=100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5854100" y="461144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K=10</a:t>
            </a:r>
          </a:p>
        </p:txBody>
      </p:sp>
      <p:cxnSp>
        <p:nvCxnSpPr>
          <p:cNvPr id="10" name="Straight Connector 9"/>
          <p:cNvCxnSpPr>
            <a:endCxn id="7" idx="3"/>
          </p:cNvCxnSpPr>
          <p:nvPr/>
        </p:nvCxnSpPr>
        <p:spPr>
          <a:xfrm>
            <a:off x="4092011" y="1924050"/>
            <a:ext cx="1" cy="2018506"/>
          </a:xfrm>
          <a:prstGeom prst="line">
            <a:avLst/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96155" y="1924050"/>
            <a:ext cx="0" cy="2354822"/>
          </a:xfrm>
          <a:prstGeom prst="line">
            <a:avLst/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02553" y="1924050"/>
            <a:ext cx="0" cy="2354822"/>
          </a:xfrm>
          <a:prstGeom prst="line">
            <a:avLst/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9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complexity &amp; Performance</a:t>
            </a:r>
            <a:br>
              <a:rPr lang="en-US" dirty="0"/>
            </a:br>
            <a:r>
              <a:rPr lang="en-US" dirty="0"/>
              <a:t>The Bias-Variance Trade-off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4333874" cy="2600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charset="2"/>
              <a:buChar char="Ø"/>
            </a:pPr>
            <a:r>
              <a:rPr lang="en-US" sz="2000" dirty="0"/>
              <a:t>As model complexity increases, </a:t>
            </a:r>
            <a:r>
              <a:rPr lang="en-US" sz="2000" b="1" i="1" dirty="0">
                <a:solidFill>
                  <a:srgbClr val="00B0F0"/>
                </a:solidFill>
              </a:rPr>
              <a:t>training</a:t>
            </a:r>
            <a:r>
              <a:rPr lang="en-US" sz="2000" dirty="0"/>
              <a:t> error generally declines*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000" dirty="0"/>
              <a:t>As complexity increases, </a:t>
            </a:r>
            <a:r>
              <a:rPr lang="en-US" sz="2000" b="1" i="1" dirty="0">
                <a:solidFill>
                  <a:srgbClr val="FF0000"/>
                </a:solidFill>
              </a:rPr>
              <a:t>test</a:t>
            </a:r>
            <a:r>
              <a:rPr lang="en-US" sz="2000" dirty="0"/>
              <a:t> errors will decline at first (as reductions in </a:t>
            </a:r>
            <a:r>
              <a:rPr lang="en-US" sz="2000" b="1" dirty="0"/>
              <a:t>bias</a:t>
            </a:r>
            <a:r>
              <a:rPr lang="en-US" sz="2000" dirty="0"/>
              <a:t> dominate) but will then start to increase again (as increases in </a:t>
            </a:r>
            <a:r>
              <a:rPr lang="en-US" sz="2000" b="1" dirty="0"/>
              <a:t>variance</a:t>
            </a:r>
            <a:r>
              <a:rPr lang="en-US" sz="2000" dirty="0"/>
              <a:t> dominate)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000" dirty="0"/>
              <a:t>Where test error is minimized, the model has a good complexity</a:t>
            </a:r>
          </a:p>
          <a:p>
            <a:pPr eaLnBrk="1" hangingPunct="1">
              <a:buFont typeface="Wingdings" charset="2"/>
              <a:buChar char="Ø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t="32217" r="15088" b="37547"/>
          <a:stretch>
            <a:fillRect/>
          </a:stretch>
        </p:blipFill>
        <p:spPr bwMode="auto">
          <a:xfrm>
            <a:off x="4562474" y="1600200"/>
            <a:ext cx="4581525" cy="307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5410200"/>
            <a:ext cx="6076950" cy="1066800"/>
          </a:xfrm>
          <a:prstGeom prst="rect">
            <a:avLst/>
          </a:prstGeom>
          <a:solidFill>
            <a:srgbClr val="98ABFE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</a:rPr>
              <a:t>Find the model with the </a:t>
            </a:r>
            <a:r>
              <a:rPr lang="en-US" sz="2400" i="1" dirty="0">
                <a:latin typeface="Times New Roman" pitchFamily="18" charset="0"/>
              </a:rPr>
              <a:t>right</a:t>
            </a:r>
            <a:r>
              <a:rPr lang="en-US" sz="2400" dirty="0">
                <a:latin typeface="Times New Roman" pitchFamily="18" charset="0"/>
              </a:rPr>
              <a:t> complexity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i="1" dirty="0">
                <a:latin typeface="Times New Roman" pitchFamily="18" charset="0"/>
              </a:rPr>
              <a:t>More flexible/complicated is not always better</a:t>
            </a:r>
            <a:r>
              <a:rPr lang="en-US" sz="2800" i="1" dirty="0">
                <a:latin typeface="Times New Roman" pitchFamily="18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Quality of Fit -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/>
              <a:t>How do we evaluate a regression model’s performance?</a:t>
            </a:r>
          </a:p>
          <a:p>
            <a:pPr algn="just">
              <a:buFont typeface="Wingdings" charset="2"/>
              <a:buChar char="Ø"/>
            </a:pPr>
            <a:r>
              <a:rPr lang="en-US" dirty="0"/>
              <a:t>One way: mean squared error (MSE):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Where     is the prediction our method gives for the   observation in our training data.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CONCEPT CHECK:  </a:t>
            </a:r>
          </a:p>
          <a:p>
            <a:pPr lvl="1">
              <a:buFont typeface="Wingdings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What is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in the equation?</a:t>
            </a:r>
          </a:p>
          <a:p>
            <a:pPr lvl="1">
              <a:buFont typeface="Wingdings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Which is better – a higher, or a lower MSE?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684739"/>
              </p:ext>
            </p:extLst>
          </p:nvPr>
        </p:nvGraphicFramePr>
        <p:xfrm>
          <a:off x="3028306" y="2585299"/>
          <a:ext cx="34512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3" imgW="1371600" imgH="431640" progId="Equation.DSMT4">
                  <p:embed/>
                </p:oleObj>
              </mc:Choice>
              <mc:Fallback>
                <p:oleObj name="Equation" r:id="rId3" imgW="1371600" imgH="4316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306" y="2585299"/>
                        <a:ext cx="3451225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294715"/>
              </p:ext>
            </p:extLst>
          </p:nvPr>
        </p:nvGraphicFramePr>
        <p:xfrm>
          <a:off x="1893014" y="3671149"/>
          <a:ext cx="414338" cy="652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5" imgW="165028" imgH="228501" progId="Equation.3">
                  <p:embed/>
                </p:oleObj>
              </mc:Choice>
              <mc:Fallback>
                <p:oleObj name="Equation" r:id="rId5" imgW="165028" imgH="228501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014" y="3671149"/>
                        <a:ext cx="414338" cy="652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vs. Test set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Model Fitting: Choose model parameters such that MSE is minimized on the </a:t>
            </a:r>
            <a:r>
              <a:rPr lang="en-US" b="1" dirty="0"/>
              <a:t>Training Data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What we really care about is how well the method works on data that was not used for training (i.e. </a:t>
            </a:r>
            <a:r>
              <a:rPr lang="en-US" b="1" dirty="0"/>
              <a:t>Test Data</a:t>
            </a:r>
            <a:r>
              <a:rPr lang="en-US" dirty="0"/>
              <a:t>).  Test data performance indicates the model’s ability to </a:t>
            </a:r>
            <a:r>
              <a:rPr lang="en-US" i="1" dirty="0"/>
              <a:t>generalize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There is no guarantee that the method with the smallest </a:t>
            </a:r>
            <a:r>
              <a:rPr lang="en-US" i="1" dirty="0"/>
              <a:t>training</a:t>
            </a:r>
            <a:r>
              <a:rPr lang="en-US" dirty="0"/>
              <a:t> MSE will have the smallest </a:t>
            </a:r>
            <a:r>
              <a:rPr lang="en-US" i="1" dirty="0"/>
              <a:t>test</a:t>
            </a:r>
            <a:r>
              <a:rPr lang="en-US" dirty="0"/>
              <a:t> MSE.  If training performance is good and test performance is bad, the model has </a:t>
            </a:r>
            <a:r>
              <a:rPr lang="en-US" i="1" dirty="0"/>
              <a:t>failed to generalize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8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vs. Test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In general the more flexible a method is the lower its training MSE … it will “fit” or explain the training data very well.</a:t>
            </a:r>
          </a:p>
          <a:p>
            <a:pPr marL="548640" lvl="2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In a more flexible model, the test MSE may be higher than in a less flexible model. </a:t>
            </a:r>
          </a:p>
          <a:p>
            <a:pPr algn="just">
              <a:buFont typeface="Wingdings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CONCEPT CHECK: Why would test MSE be larger than train MSE in a flexible model?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6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with Different Levels of Flexibility: Example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644064"/>
            <a:ext cx="441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Black: Truth</a:t>
            </a:r>
          </a:p>
          <a:p>
            <a:r>
              <a:rPr lang="en-US" dirty="0">
                <a:solidFill>
                  <a:srgbClr val="FF6600"/>
                </a:solidFill>
              </a:rPr>
              <a:t>Orange:</a:t>
            </a:r>
            <a:r>
              <a:rPr lang="en-US" dirty="0"/>
              <a:t> Linear Estimate</a:t>
            </a:r>
          </a:p>
          <a:p>
            <a:r>
              <a:rPr lang="en-US" dirty="0">
                <a:solidFill>
                  <a:srgbClr val="3366FF"/>
                </a:solidFill>
              </a:rPr>
              <a:t>Blue</a:t>
            </a:r>
            <a:r>
              <a:rPr lang="en-US" dirty="0"/>
              <a:t>:  smoothing spline </a:t>
            </a:r>
          </a:p>
          <a:p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:  smoothing spline (more flexible)</a:t>
            </a:r>
          </a:p>
        </p:txBody>
      </p:sp>
      <p:pic>
        <p:nvPicPr>
          <p:cNvPr id="6" name="Picture 5" descr="2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2"/>
          <a:stretch>
            <a:fillRect/>
          </a:stretch>
        </p:blipFill>
        <p:spPr>
          <a:xfrm>
            <a:off x="457200" y="1553739"/>
            <a:ext cx="8011296" cy="3145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8332" y="4699009"/>
            <a:ext cx="3685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Test MSE</a:t>
            </a:r>
          </a:p>
          <a:p>
            <a:r>
              <a:rPr lang="en-US" dirty="0">
                <a:solidFill>
                  <a:srgbClr val="98ABFE"/>
                </a:solidFill>
              </a:rPr>
              <a:t>Grey</a:t>
            </a:r>
            <a:r>
              <a:rPr lang="en-US" dirty="0"/>
              <a:t>: Training MSE</a:t>
            </a:r>
          </a:p>
          <a:p>
            <a:r>
              <a:rPr lang="en-US" dirty="0"/>
              <a:t>Dashed: Minimum possible test 		MSE (irreducible error)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027003"/>
            <a:ext cx="751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CONCEPT CHECK: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Where does “irreducible error” come from?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398252">
            <a:off x="4758814" y="2310366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Linear Model</a:t>
            </a:r>
          </a:p>
        </p:txBody>
      </p:sp>
      <p:sp>
        <p:nvSpPr>
          <p:cNvPr id="9" name="TextBox 8"/>
          <p:cNvSpPr txBox="1"/>
          <p:nvPr/>
        </p:nvSpPr>
        <p:spPr>
          <a:xfrm rot="16418098">
            <a:off x="5419109" y="3046825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Smoothing Spline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6761005" y="2808962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flexible</a:t>
            </a:r>
            <a:br>
              <a:rPr lang="en-US" sz="1400" dirty="0"/>
            </a:br>
            <a:r>
              <a:rPr lang="en-US" sz="1400" dirty="0"/>
              <a:t>smoothing spline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04505" y="1706610"/>
            <a:ext cx="902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TestMSE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3849432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98ABFE"/>
                </a:solidFill>
              </a:rPr>
              <a:t>TrainingMSE</a:t>
            </a:r>
            <a:endParaRPr lang="en-US" sz="1400" dirty="0">
              <a:solidFill>
                <a:srgbClr val="98AB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5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with Different Levels of Flexibility: Example 2</a:t>
            </a:r>
          </a:p>
        </p:txBody>
      </p:sp>
      <p:pic>
        <p:nvPicPr>
          <p:cNvPr id="4" name="Picture 3" descr="2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6" y="1767328"/>
            <a:ext cx="7266124" cy="2880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644064"/>
            <a:ext cx="441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Black: Truth</a:t>
            </a:r>
          </a:p>
          <a:p>
            <a:r>
              <a:rPr lang="en-US" dirty="0">
                <a:solidFill>
                  <a:srgbClr val="FF6600"/>
                </a:solidFill>
              </a:rPr>
              <a:t>Orange:</a:t>
            </a:r>
            <a:r>
              <a:rPr lang="en-US" dirty="0"/>
              <a:t> Linear Estimate</a:t>
            </a:r>
          </a:p>
          <a:p>
            <a:r>
              <a:rPr lang="en-US" dirty="0">
                <a:solidFill>
                  <a:srgbClr val="3366FF"/>
                </a:solidFill>
              </a:rPr>
              <a:t>Blue</a:t>
            </a:r>
            <a:r>
              <a:rPr lang="en-US" dirty="0"/>
              <a:t>:  smoothing spline </a:t>
            </a:r>
          </a:p>
          <a:p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:  smoothing spline (more flexible)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8333" y="4699009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Test MSE</a:t>
            </a:r>
          </a:p>
          <a:p>
            <a:r>
              <a:rPr lang="en-US" dirty="0">
                <a:solidFill>
                  <a:srgbClr val="98ABFE"/>
                </a:solidFill>
              </a:rPr>
              <a:t>Grey</a:t>
            </a:r>
            <a:r>
              <a:rPr lang="en-US" dirty="0"/>
              <a:t>: Training MSE</a:t>
            </a:r>
          </a:p>
          <a:p>
            <a:r>
              <a:rPr lang="en-US" dirty="0"/>
              <a:t>Dashed: Minimum possible test 		MSE (irreducible error)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4443798" y="3112305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Linear Model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637688" y="3060389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Smoothing Spline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359544" y="2826304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flexible</a:t>
            </a:r>
            <a:br>
              <a:rPr lang="en-US" sz="1400" dirty="0"/>
            </a:br>
            <a:r>
              <a:rPr lang="en-US" sz="1400" dirty="0"/>
              <a:t>smoothing spline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1230" y="1990740"/>
            <a:ext cx="902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TestMSE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0332" y="3748825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98ABFE"/>
                </a:solidFill>
              </a:rPr>
              <a:t>TrainingMSE</a:t>
            </a:r>
            <a:endParaRPr lang="en-US" sz="1400" dirty="0">
              <a:solidFill>
                <a:srgbClr val="98AB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1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with Different Levels of Flexibility: Example 3</a:t>
            </a:r>
          </a:p>
        </p:txBody>
      </p:sp>
      <p:pic>
        <p:nvPicPr>
          <p:cNvPr id="4" name="Picture 3" descr="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7" y="1798064"/>
            <a:ext cx="7545607" cy="3002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644064"/>
            <a:ext cx="441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Black: Truth</a:t>
            </a:r>
          </a:p>
          <a:p>
            <a:r>
              <a:rPr lang="en-US" dirty="0">
                <a:solidFill>
                  <a:srgbClr val="FF6600"/>
                </a:solidFill>
              </a:rPr>
              <a:t>Orange:</a:t>
            </a:r>
            <a:r>
              <a:rPr lang="en-US" dirty="0"/>
              <a:t> Linear Estimate</a:t>
            </a:r>
          </a:p>
          <a:p>
            <a:r>
              <a:rPr lang="en-US" dirty="0">
                <a:solidFill>
                  <a:srgbClr val="3366FF"/>
                </a:solidFill>
              </a:rPr>
              <a:t>Blue</a:t>
            </a:r>
            <a:r>
              <a:rPr lang="en-US" dirty="0"/>
              <a:t>:  smoothing spline </a:t>
            </a:r>
          </a:p>
          <a:p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:  smoothing spline (more flexible)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8333" y="4699009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Test MSE</a:t>
            </a:r>
          </a:p>
          <a:p>
            <a:r>
              <a:rPr lang="en-US" dirty="0">
                <a:solidFill>
                  <a:srgbClr val="98ABFE"/>
                </a:solidFill>
              </a:rPr>
              <a:t>Grey</a:t>
            </a:r>
            <a:r>
              <a:rPr lang="en-US" dirty="0"/>
              <a:t>: Training MSE</a:t>
            </a:r>
          </a:p>
          <a:p>
            <a:r>
              <a:rPr lang="en-US" dirty="0"/>
              <a:t>Dashed: Minimum possible test 		MSE (irreducible error)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4229577" y="265950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Linear Model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5006997" y="3015593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Smoothing Spline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27985" y="2877413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flexible</a:t>
            </a:r>
            <a:br>
              <a:rPr lang="en-US" sz="1400" dirty="0"/>
            </a:br>
            <a:r>
              <a:rPr lang="en-US" sz="1400" dirty="0"/>
              <a:t>smoothing spline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1230" y="1990740"/>
            <a:ext cx="902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TestMSE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0332" y="3748825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98ABFE"/>
                </a:solidFill>
              </a:rPr>
              <a:t>TrainingMSE</a:t>
            </a:r>
            <a:endParaRPr lang="en-US" sz="1400" dirty="0">
              <a:solidFill>
                <a:srgbClr val="98AB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/ 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The previous graphs of </a:t>
            </a:r>
            <a:r>
              <a:rPr lang="en-US" b="1" dirty="0"/>
              <a:t>test</a:t>
            </a:r>
            <a:r>
              <a:rPr lang="en-US" dirty="0"/>
              <a:t> versus </a:t>
            </a:r>
            <a:r>
              <a:rPr lang="en-US" b="1" dirty="0"/>
              <a:t>training</a:t>
            </a:r>
            <a:r>
              <a:rPr lang="en-US" dirty="0"/>
              <a:t> MSE’s illustrate a very important tradeoff that governs the choice of statistical learning methods.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There are always two competing forces that govern the choice of learning method:  </a:t>
            </a:r>
            <a:r>
              <a:rPr lang="en-US" i="1" dirty="0"/>
              <a:t>bias</a:t>
            </a:r>
            <a:r>
              <a:rPr lang="en-US" dirty="0"/>
              <a:t> and </a:t>
            </a:r>
            <a:r>
              <a:rPr lang="en-US" i="1" dirty="0"/>
              <a:t>variance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36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5409</TotalTime>
  <Words>1519</Words>
  <Application>Microsoft Office PowerPoint</Application>
  <PresentationFormat>On-screen Show (4:3)</PresentationFormat>
  <Paragraphs>188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Clarity</vt:lpstr>
      <vt:lpstr>Equation</vt:lpstr>
      <vt:lpstr>Assessing model accuracy </vt:lpstr>
      <vt:lpstr>Outline</vt:lpstr>
      <vt:lpstr>Measuring Quality of Fit - Regression</vt:lpstr>
      <vt:lpstr>Training vs. Test set performance</vt:lpstr>
      <vt:lpstr>Training vs. Test errors</vt:lpstr>
      <vt:lpstr>Examples with Different Levels of Flexibility: Example 1</vt:lpstr>
      <vt:lpstr>Examples with Different Levels of Flexibility: Example 2</vt:lpstr>
      <vt:lpstr>Examples with Different Levels of Flexibility: Example 3</vt:lpstr>
      <vt:lpstr>Bias / Variance Tradeoff</vt:lpstr>
      <vt:lpstr>Bias of Learning Methods</vt:lpstr>
      <vt:lpstr>Variance of Learning Methods</vt:lpstr>
      <vt:lpstr>Bias-Variance Trade-off</vt:lpstr>
      <vt:lpstr>Test MSE, Bias and Variance</vt:lpstr>
      <vt:lpstr>Assessing Classification Performance</vt:lpstr>
      <vt:lpstr>Bayes Error Rate (1 of 2)</vt:lpstr>
      <vt:lpstr>Bayes Error Rate (2 of 2)</vt:lpstr>
      <vt:lpstr>Bayes Optimal Decision Boundary</vt:lpstr>
      <vt:lpstr>K-Nearest Neighbors (KNN)</vt:lpstr>
      <vt:lpstr>K-Nearest Neighbors (KNN)</vt:lpstr>
      <vt:lpstr>KNN Example with k = 3</vt:lpstr>
      <vt:lpstr>Simulated Data: K = 10</vt:lpstr>
      <vt:lpstr>K = 1 and K = 100</vt:lpstr>
      <vt:lpstr>Training vs. Test Error Rates on the Simulated Data</vt:lpstr>
      <vt:lpstr>Model complexity &amp; Performance The Bias-Variance Trade-off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Brett Borghetti</cp:lastModifiedBy>
  <cp:revision>81</cp:revision>
  <cp:lastPrinted>2013-08-31T21:44:33Z</cp:lastPrinted>
  <dcterms:created xsi:type="dcterms:W3CDTF">2013-08-14T17:09:52Z</dcterms:created>
  <dcterms:modified xsi:type="dcterms:W3CDTF">2020-04-23T16:07:07Z</dcterms:modified>
</cp:coreProperties>
</file>