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5" r:id="rId3"/>
    <p:sldId id="257" r:id="rId4"/>
    <p:sldId id="258" r:id="rId5"/>
    <p:sldId id="259" r:id="rId6"/>
    <p:sldId id="260" r:id="rId7"/>
    <p:sldId id="293" r:id="rId8"/>
    <p:sldId id="296" r:id="rId9"/>
    <p:sldId id="261" r:id="rId10"/>
    <p:sldId id="289" r:id="rId11"/>
    <p:sldId id="297" r:id="rId12"/>
    <p:sldId id="262" r:id="rId13"/>
    <p:sldId id="263" r:id="rId14"/>
    <p:sldId id="266" r:id="rId15"/>
    <p:sldId id="291" r:id="rId16"/>
    <p:sldId id="264" r:id="rId17"/>
    <p:sldId id="265" r:id="rId18"/>
    <p:sldId id="290" r:id="rId19"/>
    <p:sldId id="294" r:id="rId20"/>
    <p:sldId id="29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210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93B26-DCD9-FE4F-9FE4-30F434F2E0A0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E2953-BF70-B04A-AAF4-4A6BE5C2BF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983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98828-B440-F849-A996-B43452500FD5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50056-55B1-0749-B59A-9768440B4F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1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1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37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03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05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0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62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05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39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109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07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09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09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67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75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51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44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61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0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184C-EF48-0B46-A9DF-58ECA10D5B66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3804-19A2-0543-A939-317DBBE4D2B5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6F72-F781-5647-99C9-B1A14BD22BAC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D3D6-B88D-144A-B948-1F45B4585621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0C19-2B06-384B-A5E1-EF5A9FA7B593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9FB7A-1C47-BC4B-AE96-AFF1885DDEF1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4CD-22D8-0347-B740-0C9846931AB0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AFC14-B1C6-9447-9B23-422C37473F79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0CFB8-0DE8-964E-AEA0-F4C701634ACB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17B8-CB8E-A94F-B9B6-1390ECB3988E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DEA3-8AB0-D44F-A0CE-A0AC5C314ACF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54FB7E5-E5E8-454F-9FF1-E74A3ED31BF0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3.bin"/><Relationship Id="rId5" Type="http://schemas.openxmlformats.org/officeDocument/2006/relationships/image" Target="../media/image18.wmf"/><Relationship Id="rId10" Type="http://schemas.openxmlformats.org/officeDocument/2006/relationships/image" Target="../media/image20.wmf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9.png"/><Relationship Id="rId5" Type="http://schemas.openxmlformats.org/officeDocument/2006/relationships/image" Target="../media/image4.wmf"/><Relationship Id="rId10" Type="http://schemas.openxmlformats.org/officeDocument/2006/relationships/image" Target="../media/image8.png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600" dirty="0"/>
              <a:t>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03</a:t>
            </a:r>
          </a:p>
          <a:p>
            <a:r>
              <a:rPr lang="en-US" dirty="0"/>
              <a:t>Part 1: The Linear Regression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26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Sum of Squares (TSS)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67650"/>
                <a:ext cx="8229600" cy="50093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  <a:buFont typeface="Wingdings" charset="2"/>
                  <a:buChar char="Ø"/>
                </a:pPr>
                <a:r>
                  <a:rPr lang="en-US" sz="2000" dirty="0"/>
                  <a:t>Our best guess for the value of y when we don’t have any other info is to guess the mean of the set of y values: </a:t>
                </a:r>
                <a14:m>
                  <m:oMath xmlns:m="http://schemas.openxmlformats.org/officeDocument/2006/math">
                    <m:acc>
                      <m:accPr>
                        <m:chr m:val="̄"/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sz="2000" dirty="0"/>
              </a:p>
              <a:p>
                <a:pPr>
                  <a:lnSpc>
                    <a:spcPct val="90000"/>
                  </a:lnSpc>
                  <a:buFont typeface="Wingdings" charset="2"/>
                  <a:buChar char="Ø"/>
                </a:pPr>
                <a:r>
                  <a:rPr lang="en-US" sz="2000" dirty="0"/>
                  <a:t>The sum of squared differences between this guess of </a:t>
                </a:r>
                <a14:m>
                  <m:oMath xmlns:m="http://schemas.openxmlformats.org/officeDocument/2006/math">
                    <m:acc>
                      <m:accPr>
                        <m:chr m:val="̄"/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000" dirty="0"/>
                  <a:t> and the set of y values in the data is a lower bound for desired performance: </a:t>
                </a:r>
              </a:p>
              <a:p>
                <a:pPr lvl="1">
                  <a:lnSpc>
                    <a:spcPct val="90000"/>
                  </a:lnSpc>
                  <a:buFont typeface="Wingdings" charset="2"/>
                  <a:buChar char="Ø"/>
                </a:pPr>
                <a:r>
                  <a:rPr lang="en-US" sz="1800" dirty="0"/>
                  <a:t>If our model obtains lower RSS than TSS it means our model is outperforming the guess of the mean of y</a:t>
                </a: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67650"/>
                <a:ext cx="8229600" cy="5009350"/>
              </a:xfrm>
              <a:blipFill>
                <a:blip r:embed="rId3"/>
                <a:stretch>
                  <a:fillRect l="-296" t="-1217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4"/>
              <p:cNvSpPr txBox="1"/>
              <p:nvPr/>
            </p:nvSpPr>
            <p:spPr bwMode="auto">
              <a:xfrm>
                <a:off x="3026115" y="3429000"/>
                <a:ext cx="3077282" cy="1050018"/>
              </a:xfrm>
              <a:prstGeom prst="rect">
                <a:avLst/>
              </a:prstGeom>
              <a:noFill/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𝑇𝑆𝑆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̄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26115" y="3429000"/>
                <a:ext cx="3077282" cy="10500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12918" y="4690970"/>
            <a:ext cx="79036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TSS is non-negative. Zero means all labels are equal, and higher values express differences among the y values.  </a:t>
            </a:r>
            <a:br>
              <a:rPr lang="en-US" sz="2400" dirty="0">
                <a:latin typeface="Times New Roman" pitchFamily="18" charset="0"/>
              </a:rPr>
            </a:br>
            <a:r>
              <a:rPr lang="en-US" sz="2400" dirty="0">
                <a:latin typeface="Times New Roman" pitchFamily="18" charset="0"/>
              </a:rPr>
              <a:t>Caution – TSS is affected by the scale of the y values.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92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Fit: R</a:t>
            </a:r>
            <a:r>
              <a:rPr lang="en-US" baseline="30000" dirty="0"/>
              <a:t>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67650"/>
                <a:ext cx="8229600" cy="50093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  <a:buFont typeface="Wingdings" charset="2"/>
                  <a:buChar char="Ø"/>
                </a:pPr>
                <a:r>
                  <a:rPr lang="en-US" sz="2000" dirty="0"/>
                  <a:t>Some of the variation in Y can be explained by variation in the X’s and some cannot.</a:t>
                </a:r>
              </a:p>
              <a:p>
                <a:pPr>
                  <a:lnSpc>
                    <a:spcPct val="90000"/>
                  </a:lnSpc>
                  <a:buFont typeface="Wingdings" charset="2"/>
                  <a:buChar char="Ø"/>
                </a:pPr>
                <a:r>
                  <a:rPr lang="en-US" sz="2000" dirty="0"/>
                  <a:t>R</a:t>
                </a:r>
                <a:r>
                  <a:rPr lang="en-US" sz="2000" baseline="30000" dirty="0"/>
                  <a:t>2</a:t>
                </a:r>
                <a:r>
                  <a:rPr lang="en-US" sz="2000" dirty="0"/>
                  <a:t> is a proportion of the variance explained by the model on X and is scale invariant:</a:t>
                </a:r>
              </a:p>
              <a:p>
                <a:pPr lvl="1">
                  <a:lnSpc>
                    <a:spcPct val="90000"/>
                  </a:lnSpc>
                  <a:buFont typeface="Wingdings" charset="2"/>
                  <a:buChar char="Ø"/>
                </a:pPr>
                <a:r>
                  <a:rPr lang="en-US" sz="1600" dirty="0"/>
                  <a:t>R</a:t>
                </a:r>
                <a:r>
                  <a:rPr lang="en-US" sz="1600" baseline="30000" dirty="0"/>
                  <a:t>2</a:t>
                </a:r>
                <a:r>
                  <a:rPr lang="en-US" sz="1600" dirty="0"/>
                  <a:t> is the fraction of variance that can be explained by using information gained by using the model on X instead of just guessing </a:t>
                </a:r>
                <a14:m>
                  <m:oMath xmlns:m="http://schemas.openxmlformats.org/officeDocument/2006/math">
                    <m:acc>
                      <m:accPr>
                        <m:chr m:val="̄"/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1600" dirty="0"/>
                  <a:t>.</a:t>
                </a: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67650"/>
                <a:ext cx="8229600" cy="5009350"/>
              </a:xfrm>
              <a:blipFill>
                <a:blip r:embed="rId4"/>
                <a:stretch>
                  <a:fillRect l="-296" t="-1217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703263" y="3260725"/>
          <a:ext cx="7724775" cy="155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5" imgW="4165560" imgH="838080" progId="Equation.DSMT4">
                  <p:embed/>
                </p:oleObj>
              </mc:Choice>
              <mc:Fallback>
                <p:oleObj name="Equation" r:id="rId5" imgW="4165560" imgH="838080" progId="Equation.DSMT4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3" y="3260725"/>
                        <a:ext cx="7724775" cy="1557338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612918" y="4690970"/>
            <a:ext cx="79036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R</a:t>
            </a:r>
            <a:r>
              <a:rPr lang="en-US" sz="2400" baseline="30000" dirty="0">
                <a:latin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</a:rPr>
              <a:t>should</a:t>
            </a:r>
            <a:r>
              <a:rPr lang="en-US" sz="2400" dirty="0">
                <a:latin typeface="Times New Roman" pitchFamily="18" charset="0"/>
              </a:rPr>
              <a:t> have range [0, 1]</a:t>
            </a:r>
          </a:p>
          <a:p>
            <a:r>
              <a:rPr lang="en-US" sz="2400" dirty="0">
                <a:latin typeface="Times New Roman" pitchFamily="18" charset="0"/>
              </a:rPr>
              <a:t>R</a:t>
            </a:r>
            <a:r>
              <a:rPr lang="en-US" sz="2400" baseline="30000" dirty="0">
                <a:latin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</a:rPr>
              <a:t>=0 means no variance of the response (Y) has been explained by the model. </a:t>
            </a:r>
          </a:p>
          <a:p>
            <a:r>
              <a:rPr lang="en-US" sz="2400" dirty="0">
                <a:latin typeface="Times New Roman" pitchFamily="18" charset="0"/>
              </a:rPr>
              <a:t>R</a:t>
            </a:r>
            <a:r>
              <a:rPr lang="en-US" sz="2400" baseline="30000" dirty="0">
                <a:latin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</a:rPr>
              <a:t>=1 means all the variance in the response Y has been explained (the model perfectly fits to the data).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42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&amp; Inference in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880" y="1419720"/>
            <a:ext cx="4360471" cy="4876800"/>
          </a:xfrm>
        </p:spPr>
        <p:txBody>
          <a:bodyPr/>
          <a:lstStyle/>
          <a:p>
            <a:pPr>
              <a:buClr>
                <a:schemeClr val="bg2"/>
              </a:buClr>
              <a:buFont typeface="Wingdings" charset="2"/>
              <a:buChar char="Ø"/>
            </a:pPr>
            <a:r>
              <a:rPr kumimoji="1" lang="en-US" dirty="0">
                <a:latin typeface="Times New Roman" pitchFamily="18" charset="0"/>
              </a:rPr>
              <a:t>The regression line from the sample is not the regression line from the population.</a:t>
            </a:r>
          </a:p>
          <a:p>
            <a:pPr>
              <a:buClr>
                <a:schemeClr val="bg2"/>
              </a:buClr>
              <a:buFont typeface="Wingdings" charset="2"/>
              <a:buChar char="Ø"/>
            </a:pPr>
            <a:r>
              <a:rPr kumimoji="1" lang="en-US" dirty="0">
                <a:latin typeface="Times New Roman" pitchFamily="18" charset="0"/>
              </a:rPr>
              <a:t>What we want to do:</a:t>
            </a:r>
          </a:p>
          <a:p>
            <a:pPr marL="800100" lvl="1" indent="-342900">
              <a:buClr>
                <a:schemeClr val="bg2"/>
              </a:buClr>
              <a:buSzPct val="50000"/>
              <a:buFont typeface="Wingdings" charset="2"/>
              <a:buChar char="Ø"/>
            </a:pPr>
            <a:r>
              <a:rPr kumimoji="1" lang="en-US" dirty="0">
                <a:latin typeface="Times New Roman" pitchFamily="18" charset="0"/>
              </a:rPr>
              <a:t>Guess what value Y would take for a given X value</a:t>
            </a:r>
            <a:endParaRPr lang="en-US" dirty="0"/>
          </a:p>
          <a:p>
            <a:pPr marL="800100" lvl="1" indent="-342900">
              <a:buClr>
                <a:schemeClr val="bg2"/>
              </a:buClr>
              <a:buSzPct val="50000"/>
              <a:buFont typeface="Wingdings" charset="2"/>
              <a:buChar char="Ø"/>
            </a:pPr>
            <a:r>
              <a:rPr kumimoji="1" lang="en-US" dirty="0">
                <a:latin typeface="Times New Roman" pitchFamily="18" charset="0"/>
              </a:rPr>
              <a:t>Assess how well the line describes the plot.</a:t>
            </a:r>
          </a:p>
          <a:p>
            <a:pPr marL="800100" lvl="1" indent="-342900">
              <a:buClr>
                <a:schemeClr val="bg2"/>
              </a:buClr>
              <a:buSzPct val="50000"/>
              <a:buFont typeface="Wingdings" charset="2"/>
              <a:buChar char="Ø"/>
            </a:pPr>
            <a:r>
              <a:rPr kumimoji="1" lang="en-US" dirty="0">
                <a:latin typeface="Times New Roman" pitchFamily="18" charset="0"/>
              </a:rPr>
              <a:t>Use this Guess to estimate the population line.</a:t>
            </a:r>
          </a:p>
        </p:txBody>
      </p:sp>
      <p:grpSp>
        <p:nvGrpSpPr>
          <p:cNvPr id="4" name="Group 98"/>
          <p:cNvGrpSpPr>
            <a:grpSpLocks/>
          </p:cNvGrpSpPr>
          <p:nvPr/>
        </p:nvGrpSpPr>
        <p:grpSpPr bwMode="auto">
          <a:xfrm>
            <a:off x="4458701" y="1443993"/>
            <a:ext cx="5108575" cy="4783138"/>
            <a:chOff x="2736" y="1175"/>
            <a:chExt cx="3218" cy="3013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226" y="1584"/>
              <a:ext cx="1998" cy="18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2500"/>
              <a:ext cx="176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H="1">
              <a:off x="3165" y="3426"/>
              <a:ext cx="5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068" y="3387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3165" y="3163"/>
              <a:ext cx="5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068" y="3124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2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3165" y="2900"/>
              <a:ext cx="5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068" y="2861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4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3165" y="2637"/>
              <a:ext cx="5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068" y="2598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6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H="1">
              <a:off x="3165" y="2364"/>
              <a:ext cx="5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068" y="2325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8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3165" y="2101"/>
              <a:ext cx="5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2990" y="2062"/>
              <a:ext cx="17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10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H="1">
              <a:off x="3165" y="1838"/>
              <a:ext cx="5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990" y="1799"/>
              <a:ext cx="17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12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H="1">
              <a:off x="3165" y="1575"/>
              <a:ext cx="5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2990" y="1536"/>
              <a:ext cx="17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14</a:t>
              </a:r>
              <a:endParaRPr kumimoji="1" lang="en-US" sz="3200">
                <a:latin typeface="Times New Roman" pitchFamily="18" charset="0"/>
              </a:endParaRPr>
            </a:p>
          </p:txBody>
        </p:sp>
        <p:grpSp>
          <p:nvGrpSpPr>
            <p:cNvPr id="23" name="Group 21"/>
            <p:cNvGrpSpPr>
              <a:grpSpLocks/>
            </p:cNvGrpSpPr>
            <p:nvPr/>
          </p:nvGrpSpPr>
          <p:grpSpPr bwMode="auto">
            <a:xfrm>
              <a:off x="3322" y="1728"/>
              <a:ext cx="1802" cy="1568"/>
              <a:chOff x="3531" y="1617"/>
              <a:chExt cx="1802" cy="1568"/>
            </a:xfrm>
          </p:grpSpPr>
          <p:sp>
            <p:nvSpPr>
              <p:cNvPr id="49" name="Rectangle 22"/>
              <p:cNvSpPr>
                <a:spLocks noChangeArrowheads="1"/>
              </p:cNvSpPr>
              <p:nvPr/>
            </p:nvSpPr>
            <p:spPr bwMode="auto">
              <a:xfrm>
                <a:off x="5119" y="1851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Rectangle 23"/>
              <p:cNvSpPr>
                <a:spLocks noChangeArrowheads="1"/>
              </p:cNvSpPr>
              <p:nvPr/>
            </p:nvSpPr>
            <p:spPr bwMode="auto">
              <a:xfrm>
                <a:off x="3872" y="2708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Rectangle 24"/>
              <p:cNvSpPr>
                <a:spLocks noChangeArrowheads="1"/>
              </p:cNvSpPr>
              <p:nvPr/>
            </p:nvSpPr>
            <p:spPr bwMode="auto">
              <a:xfrm>
                <a:off x="4339" y="2591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Rectangle 25"/>
              <p:cNvSpPr>
                <a:spLocks noChangeArrowheads="1"/>
              </p:cNvSpPr>
              <p:nvPr/>
            </p:nvSpPr>
            <p:spPr bwMode="auto">
              <a:xfrm>
                <a:off x="4193" y="2182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Rectangle 26"/>
              <p:cNvSpPr>
                <a:spLocks noChangeArrowheads="1"/>
              </p:cNvSpPr>
              <p:nvPr/>
            </p:nvSpPr>
            <p:spPr bwMode="auto">
              <a:xfrm>
                <a:off x="5168" y="1665"/>
                <a:ext cx="29" cy="3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Rectangle 27"/>
              <p:cNvSpPr>
                <a:spLocks noChangeArrowheads="1"/>
              </p:cNvSpPr>
              <p:nvPr/>
            </p:nvSpPr>
            <p:spPr bwMode="auto">
              <a:xfrm>
                <a:off x="3765" y="2640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28"/>
              <p:cNvSpPr>
                <a:spLocks noChangeArrowheads="1"/>
              </p:cNvSpPr>
              <p:nvPr/>
            </p:nvSpPr>
            <p:spPr bwMode="auto">
              <a:xfrm>
                <a:off x="4018" y="2513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29"/>
              <p:cNvSpPr>
                <a:spLocks noChangeArrowheads="1"/>
              </p:cNvSpPr>
              <p:nvPr/>
            </p:nvSpPr>
            <p:spPr bwMode="auto">
              <a:xfrm>
                <a:off x="3843" y="2737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Rectangle 30"/>
              <p:cNvSpPr>
                <a:spLocks noChangeArrowheads="1"/>
              </p:cNvSpPr>
              <p:nvPr/>
            </p:nvSpPr>
            <p:spPr bwMode="auto">
              <a:xfrm>
                <a:off x="4447" y="2318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31"/>
              <p:cNvSpPr>
                <a:spLocks noChangeArrowheads="1"/>
              </p:cNvSpPr>
              <p:nvPr/>
            </p:nvSpPr>
            <p:spPr bwMode="auto">
              <a:xfrm>
                <a:off x="4252" y="2601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32"/>
              <p:cNvSpPr>
                <a:spLocks noChangeArrowheads="1"/>
              </p:cNvSpPr>
              <p:nvPr/>
            </p:nvSpPr>
            <p:spPr bwMode="auto">
              <a:xfrm>
                <a:off x="4495" y="2357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33"/>
              <p:cNvSpPr>
                <a:spLocks noChangeArrowheads="1"/>
              </p:cNvSpPr>
              <p:nvPr/>
            </p:nvSpPr>
            <p:spPr bwMode="auto">
              <a:xfrm>
                <a:off x="4495" y="2445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34"/>
              <p:cNvSpPr>
                <a:spLocks noChangeArrowheads="1"/>
              </p:cNvSpPr>
              <p:nvPr/>
            </p:nvSpPr>
            <p:spPr bwMode="auto">
              <a:xfrm>
                <a:off x="4193" y="2318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35"/>
              <p:cNvSpPr>
                <a:spLocks noChangeArrowheads="1"/>
              </p:cNvSpPr>
              <p:nvPr/>
            </p:nvSpPr>
            <p:spPr bwMode="auto">
              <a:xfrm>
                <a:off x="4544" y="2318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36"/>
              <p:cNvSpPr>
                <a:spLocks noChangeArrowheads="1"/>
              </p:cNvSpPr>
              <p:nvPr/>
            </p:nvSpPr>
            <p:spPr bwMode="auto">
              <a:xfrm>
                <a:off x="3726" y="3039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37"/>
              <p:cNvSpPr>
                <a:spLocks noChangeArrowheads="1"/>
              </p:cNvSpPr>
              <p:nvPr/>
            </p:nvSpPr>
            <p:spPr bwMode="auto">
              <a:xfrm>
                <a:off x="4534" y="2279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38"/>
              <p:cNvSpPr>
                <a:spLocks noChangeArrowheads="1"/>
              </p:cNvSpPr>
              <p:nvPr/>
            </p:nvSpPr>
            <p:spPr bwMode="auto">
              <a:xfrm>
                <a:off x="4710" y="2133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Rectangle 39"/>
              <p:cNvSpPr>
                <a:spLocks noChangeArrowheads="1"/>
              </p:cNvSpPr>
              <p:nvPr/>
            </p:nvSpPr>
            <p:spPr bwMode="auto">
              <a:xfrm>
                <a:off x="4953" y="2065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Rectangle 40"/>
              <p:cNvSpPr>
                <a:spLocks noChangeArrowheads="1"/>
              </p:cNvSpPr>
              <p:nvPr/>
            </p:nvSpPr>
            <p:spPr bwMode="auto">
              <a:xfrm>
                <a:off x="4603" y="2162"/>
                <a:ext cx="29" cy="3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Rectangle 41"/>
              <p:cNvSpPr>
                <a:spLocks noChangeArrowheads="1"/>
              </p:cNvSpPr>
              <p:nvPr/>
            </p:nvSpPr>
            <p:spPr bwMode="auto">
              <a:xfrm>
                <a:off x="4174" y="2611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Rectangle 42"/>
              <p:cNvSpPr>
                <a:spLocks noChangeArrowheads="1"/>
              </p:cNvSpPr>
              <p:nvPr/>
            </p:nvSpPr>
            <p:spPr bwMode="auto">
              <a:xfrm>
                <a:off x="5100" y="1919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Rectangle 43"/>
              <p:cNvSpPr>
                <a:spLocks noChangeArrowheads="1"/>
              </p:cNvSpPr>
              <p:nvPr/>
            </p:nvSpPr>
            <p:spPr bwMode="auto">
              <a:xfrm>
                <a:off x="4671" y="2182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Rectangle 44"/>
              <p:cNvSpPr>
                <a:spLocks noChangeArrowheads="1"/>
              </p:cNvSpPr>
              <p:nvPr/>
            </p:nvSpPr>
            <p:spPr bwMode="auto">
              <a:xfrm>
                <a:off x="4018" y="2533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Rectangle 45"/>
              <p:cNvSpPr>
                <a:spLocks noChangeArrowheads="1"/>
              </p:cNvSpPr>
              <p:nvPr/>
            </p:nvSpPr>
            <p:spPr bwMode="auto">
              <a:xfrm>
                <a:off x="4836" y="2162"/>
                <a:ext cx="30" cy="3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Rectangle 46"/>
              <p:cNvSpPr>
                <a:spLocks noChangeArrowheads="1"/>
              </p:cNvSpPr>
              <p:nvPr/>
            </p:nvSpPr>
            <p:spPr bwMode="auto">
              <a:xfrm>
                <a:off x="4593" y="2192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47"/>
              <p:cNvSpPr>
                <a:spLocks noChangeArrowheads="1"/>
              </p:cNvSpPr>
              <p:nvPr/>
            </p:nvSpPr>
            <p:spPr bwMode="auto">
              <a:xfrm>
                <a:off x="5070" y="1968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48"/>
              <p:cNvSpPr>
                <a:spLocks noChangeArrowheads="1"/>
              </p:cNvSpPr>
              <p:nvPr/>
            </p:nvSpPr>
            <p:spPr bwMode="auto">
              <a:xfrm>
                <a:off x="5265" y="1617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49"/>
              <p:cNvSpPr>
                <a:spLocks noChangeArrowheads="1"/>
              </p:cNvSpPr>
              <p:nvPr/>
            </p:nvSpPr>
            <p:spPr bwMode="auto">
              <a:xfrm>
                <a:off x="5275" y="1763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50"/>
              <p:cNvSpPr>
                <a:spLocks noChangeArrowheads="1"/>
              </p:cNvSpPr>
              <p:nvPr/>
            </p:nvSpPr>
            <p:spPr bwMode="auto">
              <a:xfrm>
                <a:off x="3618" y="2951"/>
                <a:ext cx="30" cy="3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51"/>
              <p:cNvSpPr>
                <a:spLocks noChangeArrowheads="1"/>
              </p:cNvSpPr>
              <p:nvPr/>
            </p:nvSpPr>
            <p:spPr bwMode="auto">
              <a:xfrm>
                <a:off x="5090" y="1890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52"/>
              <p:cNvSpPr>
                <a:spLocks noChangeArrowheads="1"/>
              </p:cNvSpPr>
              <p:nvPr/>
            </p:nvSpPr>
            <p:spPr bwMode="auto">
              <a:xfrm>
                <a:off x="5304" y="1792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53"/>
              <p:cNvSpPr>
                <a:spLocks noChangeArrowheads="1"/>
              </p:cNvSpPr>
              <p:nvPr/>
            </p:nvSpPr>
            <p:spPr bwMode="auto">
              <a:xfrm>
                <a:off x="4778" y="1880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54"/>
              <p:cNvSpPr>
                <a:spLocks noChangeArrowheads="1"/>
              </p:cNvSpPr>
              <p:nvPr/>
            </p:nvSpPr>
            <p:spPr bwMode="auto">
              <a:xfrm>
                <a:off x="3813" y="2942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55"/>
              <p:cNvSpPr>
                <a:spLocks noChangeArrowheads="1"/>
              </p:cNvSpPr>
              <p:nvPr/>
            </p:nvSpPr>
            <p:spPr bwMode="auto">
              <a:xfrm>
                <a:off x="4096" y="2503"/>
                <a:ext cx="29" cy="3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56"/>
              <p:cNvSpPr>
                <a:spLocks noChangeArrowheads="1"/>
              </p:cNvSpPr>
              <p:nvPr/>
            </p:nvSpPr>
            <p:spPr bwMode="auto">
              <a:xfrm>
                <a:off x="3823" y="2679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57"/>
              <p:cNvSpPr>
                <a:spLocks noChangeArrowheads="1"/>
              </p:cNvSpPr>
              <p:nvPr/>
            </p:nvSpPr>
            <p:spPr bwMode="auto">
              <a:xfrm>
                <a:off x="4057" y="2757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58"/>
              <p:cNvSpPr>
                <a:spLocks noChangeArrowheads="1"/>
              </p:cNvSpPr>
              <p:nvPr/>
            </p:nvSpPr>
            <p:spPr bwMode="auto">
              <a:xfrm>
                <a:off x="5178" y="2114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59"/>
              <p:cNvSpPr>
                <a:spLocks noChangeArrowheads="1"/>
              </p:cNvSpPr>
              <p:nvPr/>
            </p:nvSpPr>
            <p:spPr bwMode="auto">
              <a:xfrm>
                <a:off x="4564" y="2036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Rectangle 60"/>
              <p:cNvSpPr>
                <a:spLocks noChangeArrowheads="1"/>
              </p:cNvSpPr>
              <p:nvPr/>
            </p:nvSpPr>
            <p:spPr bwMode="auto">
              <a:xfrm>
                <a:off x="3560" y="3010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Rectangle 61"/>
              <p:cNvSpPr>
                <a:spLocks noChangeArrowheads="1"/>
              </p:cNvSpPr>
              <p:nvPr/>
            </p:nvSpPr>
            <p:spPr bwMode="auto">
              <a:xfrm>
                <a:off x="3901" y="2903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Rectangle 62"/>
              <p:cNvSpPr>
                <a:spLocks noChangeArrowheads="1"/>
              </p:cNvSpPr>
              <p:nvPr/>
            </p:nvSpPr>
            <p:spPr bwMode="auto">
              <a:xfrm>
                <a:off x="3531" y="2854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Rectangle 63"/>
              <p:cNvSpPr>
                <a:spLocks noChangeArrowheads="1"/>
              </p:cNvSpPr>
              <p:nvPr/>
            </p:nvSpPr>
            <p:spPr bwMode="auto">
              <a:xfrm>
                <a:off x="4203" y="2396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Rectangle 64"/>
              <p:cNvSpPr>
                <a:spLocks noChangeArrowheads="1"/>
              </p:cNvSpPr>
              <p:nvPr/>
            </p:nvSpPr>
            <p:spPr bwMode="auto">
              <a:xfrm>
                <a:off x="4729" y="1938"/>
                <a:ext cx="29" cy="3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Rectangle 65"/>
              <p:cNvSpPr>
                <a:spLocks noChangeArrowheads="1"/>
              </p:cNvSpPr>
              <p:nvPr/>
            </p:nvSpPr>
            <p:spPr bwMode="auto">
              <a:xfrm>
                <a:off x="4534" y="2143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Rectangle 66"/>
              <p:cNvSpPr>
                <a:spLocks noChangeArrowheads="1"/>
              </p:cNvSpPr>
              <p:nvPr/>
            </p:nvSpPr>
            <p:spPr bwMode="auto">
              <a:xfrm>
                <a:off x="4583" y="2192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Rectangle 67"/>
              <p:cNvSpPr>
                <a:spLocks noChangeArrowheads="1"/>
              </p:cNvSpPr>
              <p:nvPr/>
            </p:nvSpPr>
            <p:spPr bwMode="auto">
              <a:xfrm>
                <a:off x="3794" y="2835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Rectangle 68"/>
              <p:cNvSpPr>
                <a:spLocks noChangeArrowheads="1"/>
              </p:cNvSpPr>
              <p:nvPr/>
            </p:nvSpPr>
            <p:spPr bwMode="auto">
              <a:xfrm>
                <a:off x="5139" y="2036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Rectangle 69"/>
              <p:cNvSpPr>
                <a:spLocks noChangeArrowheads="1"/>
              </p:cNvSpPr>
              <p:nvPr/>
            </p:nvSpPr>
            <p:spPr bwMode="auto">
              <a:xfrm>
                <a:off x="3550" y="3156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Rectangle 70"/>
              <p:cNvSpPr>
                <a:spLocks noChangeArrowheads="1"/>
              </p:cNvSpPr>
              <p:nvPr/>
            </p:nvSpPr>
            <p:spPr bwMode="auto">
              <a:xfrm>
                <a:off x="3540" y="2815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Rectangle 71"/>
              <p:cNvSpPr>
                <a:spLocks noChangeArrowheads="1"/>
              </p:cNvSpPr>
              <p:nvPr/>
            </p:nvSpPr>
            <p:spPr bwMode="auto">
              <a:xfrm>
                <a:off x="4242" y="2484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" name="Line 72"/>
            <p:cNvSpPr>
              <a:spLocks noChangeShapeType="1"/>
            </p:cNvSpPr>
            <p:nvPr/>
          </p:nvSpPr>
          <p:spPr bwMode="auto">
            <a:xfrm>
              <a:off x="3264" y="1584"/>
              <a:ext cx="200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73"/>
            <p:cNvSpPr>
              <a:spLocks noChangeShapeType="1"/>
            </p:cNvSpPr>
            <p:nvPr/>
          </p:nvSpPr>
          <p:spPr bwMode="auto">
            <a:xfrm>
              <a:off x="5231" y="1575"/>
              <a:ext cx="1" cy="185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74"/>
            <p:cNvSpPr>
              <a:spLocks noChangeShapeType="1"/>
            </p:cNvSpPr>
            <p:nvPr/>
          </p:nvSpPr>
          <p:spPr bwMode="auto">
            <a:xfrm flipH="1">
              <a:off x="3223" y="3426"/>
              <a:ext cx="200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75"/>
            <p:cNvSpPr>
              <a:spLocks noChangeShapeType="1"/>
            </p:cNvSpPr>
            <p:nvPr/>
          </p:nvSpPr>
          <p:spPr bwMode="auto">
            <a:xfrm flipV="1">
              <a:off x="3223" y="1575"/>
              <a:ext cx="1" cy="185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76"/>
            <p:cNvSpPr>
              <a:spLocks noChangeShapeType="1"/>
            </p:cNvSpPr>
            <p:nvPr/>
          </p:nvSpPr>
          <p:spPr bwMode="auto">
            <a:xfrm>
              <a:off x="3223" y="3426"/>
              <a:ext cx="1" cy="5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77"/>
            <p:cNvSpPr>
              <a:spLocks noChangeArrowheads="1"/>
            </p:cNvSpPr>
            <p:nvPr/>
          </p:nvSpPr>
          <p:spPr bwMode="auto">
            <a:xfrm>
              <a:off x="3116" y="3523"/>
              <a:ext cx="22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-10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30" name="Line 78"/>
            <p:cNvSpPr>
              <a:spLocks noChangeShapeType="1"/>
            </p:cNvSpPr>
            <p:nvPr/>
          </p:nvSpPr>
          <p:spPr bwMode="auto">
            <a:xfrm>
              <a:off x="3477" y="3426"/>
              <a:ext cx="1" cy="2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79"/>
            <p:cNvSpPr>
              <a:spLocks noChangeShapeType="1"/>
            </p:cNvSpPr>
            <p:nvPr/>
          </p:nvSpPr>
          <p:spPr bwMode="auto">
            <a:xfrm>
              <a:off x="3730" y="3426"/>
              <a:ext cx="1" cy="5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80"/>
            <p:cNvSpPr>
              <a:spLocks noChangeArrowheads="1"/>
            </p:cNvSpPr>
            <p:nvPr/>
          </p:nvSpPr>
          <p:spPr bwMode="auto">
            <a:xfrm>
              <a:off x="3662" y="3523"/>
              <a:ext cx="13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-5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33" name="Line 81"/>
            <p:cNvSpPr>
              <a:spLocks noChangeShapeType="1"/>
            </p:cNvSpPr>
            <p:nvPr/>
          </p:nvSpPr>
          <p:spPr bwMode="auto">
            <a:xfrm>
              <a:off x="3974" y="3426"/>
              <a:ext cx="1" cy="2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82"/>
            <p:cNvSpPr>
              <a:spLocks noChangeShapeType="1"/>
            </p:cNvSpPr>
            <p:nvPr/>
          </p:nvSpPr>
          <p:spPr bwMode="auto">
            <a:xfrm>
              <a:off x="4227" y="3426"/>
              <a:ext cx="1" cy="5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83"/>
            <p:cNvSpPr>
              <a:spLocks noChangeArrowheads="1"/>
            </p:cNvSpPr>
            <p:nvPr/>
          </p:nvSpPr>
          <p:spPr bwMode="auto">
            <a:xfrm>
              <a:off x="4178" y="3523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36" name="Line 84"/>
            <p:cNvSpPr>
              <a:spLocks noChangeShapeType="1"/>
            </p:cNvSpPr>
            <p:nvPr/>
          </p:nvSpPr>
          <p:spPr bwMode="auto">
            <a:xfrm>
              <a:off x="4480" y="3426"/>
              <a:ext cx="1" cy="2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85"/>
            <p:cNvSpPr>
              <a:spLocks noChangeShapeType="1"/>
            </p:cNvSpPr>
            <p:nvPr/>
          </p:nvSpPr>
          <p:spPr bwMode="auto">
            <a:xfrm>
              <a:off x="4734" y="3426"/>
              <a:ext cx="1" cy="5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86"/>
            <p:cNvSpPr>
              <a:spLocks noChangeArrowheads="1"/>
            </p:cNvSpPr>
            <p:nvPr/>
          </p:nvSpPr>
          <p:spPr bwMode="auto">
            <a:xfrm>
              <a:off x="4685" y="3523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5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39" name="Line 87"/>
            <p:cNvSpPr>
              <a:spLocks noChangeShapeType="1"/>
            </p:cNvSpPr>
            <p:nvPr/>
          </p:nvSpPr>
          <p:spPr bwMode="auto">
            <a:xfrm>
              <a:off x="4977" y="3426"/>
              <a:ext cx="1" cy="2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88"/>
            <p:cNvSpPr>
              <a:spLocks noChangeShapeType="1"/>
            </p:cNvSpPr>
            <p:nvPr/>
          </p:nvSpPr>
          <p:spPr bwMode="auto">
            <a:xfrm>
              <a:off x="5231" y="3426"/>
              <a:ext cx="1" cy="5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89"/>
            <p:cNvSpPr>
              <a:spLocks noChangeArrowheads="1"/>
            </p:cNvSpPr>
            <p:nvPr/>
          </p:nvSpPr>
          <p:spPr bwMode="auto">
            <a:xfrm>
              <a:off x="5143" y="3523"/>
              <a:ext cx="17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10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42" name="Rectangle 90"/>
            <p:cNvSpPr>
              <a:spLocks noChangeArrowheads="1"/>
            </p:cNvSpPr>
            <p:nvPr/>
          </p:nvSpPr>
          <p:spPr bwMode="auto">
            <a:xfrm>
              <a:off x="4149" y="3679"/>
              <a:ext cx="10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sz="1900">
                  <a:solidFill>
                    <a:srgbClr val="000000"/>
                  </a:solidFill>
                  <a:latin typeface="Arial" pitchFamily="34" charset="0"/>
                </a:rPr>
                <a:t>X</a:t>
              </a:r>
              <a:endParaRPr kumimoji="1" lang="en-US" sz="3200">
                <a:latin typeface="Times New Roman" pitchFamily="18" charset="0"/>
              </a:endParaRPr>
            </a:p>
          </p:txBody>
        </p:sp>
        <p:sp>
          <p:nvSpPr>
            <p:cNvPr id="43" name="Line 91"/>
            <p:cNvSpPr>
              <a:spLocks noChangeShapeType="1"/>
            </p:cNvSpPr>
            <p:nvPr/>
          </p:nvSpPr>
          <p:spPr bwMode="auto">
            <a:xfrm flipV="1">
              <a:off x="3312" y="1728"/>
              <a:ext cx="1728" cy="148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Text Box 93"/>
            <p:cNvSpPr txBox="1">
              <a:spLocks noChangeArrowheads="1"/>
            </p:cNvSpPr>
            <p:nvPr/>
          </p:nvSpPr>
          <p:spPr bwMode="auto">
            <a:xfrm>
              <a:off x="2971" y="1175"/>
              <a:ext cx="25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sz="2200" dirty="0">
                  <a:solidFill>
                    <a:srgbClr val="FF0000"/>
                  </a:solidFill>
                </a:rPr>
                <a:t>Estimated (least squares) line.</a:t>
              </a:r>
              <a:r>
                <a:rPr kumimoji="1" lang="en-US" sz="2200" dirty="0"/>
                <a:t> </a:t>
              </a:r>
            </a:p>
          </p:txBody>
        </p:sp>
        <p:sp>
          <p:nvSpPr>
            <p:cNvPr id="45" name="Line 94"/>
            <p:cNvSpPr>
              <a:spLocks noChangeShapeType="1"/>
            </p:cNvSpPr>
            <p:nvPr/>
          </p:nvSpPr>
          <p:spPr bwMode="auto">
            <a:xfrm>
              <a:off x="4608" y="1392"/>
              <a:ext cx="19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95"/>
            <p:cNvSpPr>
              <a:spLocks/>
            </p:cNvSpPr>
            <p:nvPr/>
          </p:nvSpPr>
          <p:spPr bwMode="auto">
            <a:xfrm>
              <a:off x="3262" y="1935"/>
              <a:ext cx="1774" cy="1228"/>
            </a:xfrm>
            <a:custGeom>
              <a:avLst/>
              <a:gdLst>
                <a:gd name="T0" fmla="*/ 0 w 1774"/>
                <a:gd name="T1" fmla="*/ 1228 h 1228"/>
                <a:gd name="T2" fmla="*/ 449 w 1774"/>
                <a:gd name="T3" fmla="*/ 926 h 1228"/>
                <a:gd name="T4" fmla="*/ 887 w 1774"/>
                <a:gd name="T5" fmla="*/ 614 h 1228"/>
                <a:gd name="T6" fmla="*/ 1335 w 1774"/>
                <a:gd name="T7" fmla="*/ 312 h 1228"/>
                <a:gd name="T8" fmla="*/ 1774 w 1774"/>
                <a:gd name="T9" fmla="*/ 0 h 1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4"/>
                <a:gd name="T16" fmla="*/ 0 h 1228"/>
                <a:gd name="T17" fmla="*/ 1774 w 1774"/>
                <a:gd name="T18" fmla="*/ 1228 h 1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4" h="1228">
                  <a:moveTo>
                    <a:pt x="0" y="1228"/>
                  </a:moveTo>
                  <a:lnTo>
                    <a:pt x="449" y="926"/>
                  </a:lnTo>
                  <a:lnTo>
                    <a:pt x="887" y="614"/>
                  </a:lnTo>
                  <a:lnTo>
                    <a:pt x="1335" y="312"/>
                  </a:lnTo>
                  <a:lnTo>
                    <a:pt x="1774" y="0"/>
                  </a:lnTo>
                </a:path>
              </a:pathLst>
            </a:custGeom>
            <a:noFill/>
            <a:ln w="28575">
              <a:solidFill>
                <a:srgbClr val="120C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Text Box 96"/>
            <p:cNvSpPr txBox="1">
              <a:spLocks noChangeArrowheads="1"/>
            </p:cNvSpPr>
            <p:nvPr/>
          </p:nvSpPr>
          <p:spPr bwMode="auto">
            <a:xfrm>
              <a:off x="2834" y="3936"/>
              <a:ext cx="312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sz="2000" dirty="0">
                  <a:solidFill>
                    <a:srgbClr val="002060"/>
                  </a:solidFill>
                </a:rPr>
                <a:t>True (population) line. Unobserved</a:t>
              </a:r>
            </a:p>
          </p:txBody>
        </p:sp>
        <p:sp>
          <p:nvSpPr>
            <p:cNvPr id="48" name="Line 97"/>
            <p:cNvSpPr>
              <a:spLocks noChangeShapeType="1"/>
            </p:cNvSpPr>
            <p:nvPr/>
          </p:nvSpPr>
          <p:spPr bwMode="auto">
            <a:xfrm flipV="1">
              <a:off x="4416" y="2208"/>
              <a:ext cx="288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0" name="Slide Number Placeholder 9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42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(Predictor) Relevance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2">
              <a:lnSpc>
                <a:spcPct val="90000"/>
              </a:lnSpc>
              <a:buSzPct val="85000"/>
            </a:pPr>
            <a:r>
              <a:rPr lang="en-US" sz="2400" dirty="0">
                <a:sym typeface="Symbol" pitchFamily="18" charset="2"/>
              </a:rPr>
              <a:t>Can we be sure that at least one of our X variables is a useful predictor? [i.e. not the case that </a:t>
            </a:r>
            <a:r>
              <a:rPr kumimoji="1" lang="el-G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kumimoji="1"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1" lang="el-G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kumimoji="1"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1"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 </a:t>
            </a:r>
            <a:r>
              <a:rPr kumimoji="1"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1" lang="el-G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kumimoji="1"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kumimoji="1" lang="en-US" sz="2400" dirty="0"/>
              <a:t>]</a:t>
            </a:r>
          </a:p>
          <a:p>
            <a:pPr marL="182880" lvl="2">
              <a:lnSpc>
                <a:spcPct val="90000"/>
              </a:lnSpc>
              <a:buSzPct val="85000"/>
            </a:pPr>
            <a:r>
              <a:rPr lang="en-US" sz="2400" dirty="0"/>
              <a:t>Do all the predictors help to explain Y, or are only a subset useful?</a:t>
            </a:r>
          </a:p>
          <a:p>
            <a:pPr marL="457200" lvl="3">
              <a:lnSpc>
                <a:spcPct val="90000"/>
              </a:lnSpc>
              <a:buSzPct val="85000"/>
            </a:pPr>
            <a:r>
              <a:rPr lang="en-US" sz="2200" dirty="0"/>
              <a:t>In other words, is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</a:t>
            </a:r>
            <a:r>
              <a:rPr 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j</a:t>
            </a:r>
            <a:r>
              <a:rPr lang="en-US" sz="2200" dirty="0"/>
              <a:t>=0 or not? We can use a hypothesis test to answer this question. </a:t>
            </a:r>
          </a:p>
          <a:p>
            <a:pPr marL="457200" lvl="3">
              <a:lnSpc>
                <a:spcPct val="90000"/>
              </a:lnSpc>
              <a:buSzPct val="85000"/>
            </a:pPr>
            <a:r>
              <a:rPr lang="en-US" sz="2200" dirty="0"/>
              <a:t>Feature Selection: If we can’t be sure that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</a:t>
            </a:r>
            <a:r>
              <a:rPr 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j</a:t>
            </a:r>
            <a:r>
              <a:rPr lang="en-US" sz="2200" dirty="0">
                <a:cs typeface="Times New Roman" pitchFamily="18" charset="0"/>
              </a:rPr>
              <a:t>≠</a:t>
            </a:r>
            <a:r>
              <a:rPr lang="en-US" sz="2200" dirty="0"/>
              <a:t>0 then there is no point in using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200" dirty="0"/>
              <a:t> as one of our predictors.</a:t>
            </a:r>
          </a:p>
          <a:p>
            <a:pPr marL="182880"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33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Evaluating the regression model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47581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Test for: </a:t>
            </a:r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14400" y="2003425"/>
            <a:ext cx="7696200" cy="204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2200" dirty="0"/>
              <a:t> H</a:t>
            </a:r>
            <a:r>
              <a:rPr lang="en-US" sz="2200" baseline="-25000" dirty="0"/>
              <a:t>0</a:t>
            </a:r>
            <a:r>
              <a:rPr lang="en-US" sz="2200" dirty="0"/>
              <a:t>:  </a:t>
            </a:r>
            <a:r>
              <a:rPr lang="en-US" sz="2200" i="1" dirty="0"/>
              <a:t>all</a:t>
            </a:r>
            <a:r>
              <a:rPr lang="en-US" sz="2200" dirty="0"/>
              <a:t> slopes = 0      	</a:t>
            </a:r>
            <a:r>
              <a:rPr kumimoji="1" lang="en-US" sz="2400" dirty="0">
                <a:latin typeface="Times New Roman" pitchFamily="18" charset="0"/>
              </a:rPr>
              <a:t>(</a:t>
            </a:r>
            <a:r>
              <a:rPr kumimoji="1" lang="en-US" sz="2400" i="1" dirty="0">
                <a:latin typeface="Symbol" pitchFamily="18" charset="2"/>
              </a:rPr>
              <a:t>b</a:t>
            </a:r>
            <a:r>
              <a:rPr kumimoji="1" lang="en-US" sz="2400" baseline="-25000" dirty="0">
                <a:latin typeface="Times New Roman" pitchFamily="18" charset="0"/>
              </a:rPr>
              <a:t>1</a:t>
            </a:r>
            <a:r>
              <a:rPr kumimoji="1" lang="en-US" sz="2400" dirty="0">
                <a:latin typeface="Times New Roman" pitchFamily="18" charset="0"/>
              </a:rPr>
              <a:t>=</a:t>
            </a:r>
            <a:r>
              <a:rPr kumimoji="1" lang="en-US" sz="2400" i="1" dirty="0">
                <a:latin typeface="Symbol" pitchFamily="18" charset="2"/>
              </a:rPr>
              <a:t>b</a:t>
            </a:r>
            <a:r>
              <a:rPr kumimoji="1" lang="en-US" sz="2400" baseline="-25000" dirty="0">
                <a:latin typeface="Times New Roman" pitchFamily="18" charset="0"/>
              </a:rPr>
              <a:t>2</a:t>
            </a:r>
            <a:r>
              <a:rPr kumimoji="1" lang="en-US" sz="2400" dirty="0">
                <a:latin typeface="Times New Roman" pitchFamily="18" charset="0"/>
              </a:rPr>
              <a:t>=</a:t>
            </a:r>
            <a:r>
              <a:rPr kumimoji="1" lang="en-US" sz="2400" dirty="0">
                <a:latin typeface="Times New Roman" pitchFamily="18" charset="0"/>
                <a:sym typeface="Symbol" pitchFamily="18" charset="2"/>
              </a:rPr>
              <a:t></a:t>
            </a:r>
            <a:r>
              <a:rPr kumimoji="1" lang="en-US" sz="2400" dirty="0">
                <a:latin typeface="Times New Roman" pitchFamily="18" charset="0"/>
              </a:rPr>
              <a:t>=</a:t>
            </a:r>
            <a:r>
              <a:rPr kumimoji="1" lang="en-US" sz="2400" i="1" dirty="0" err="1">
                <a:latin typeface="Symbol" pitchFamily="18" charset="2"/>
              </a:rPr>
              <a:t>b</a:t>
            </a:r>
            <a:r>
              <a:rPr kumimoji="1" lang="en-US" sz="2400" i="1" baseline="-25000" dirty="0" err="1">
                <a:latin typeface="Times New Roman" pitchFamily="18" charset="0"/>
              </a:rPr>
              <a:t>p</a:t>
            </a:r>
            <a:r>
              <a:rPr kumimoji="1" lang="en-US" sz="2400" dirty="0">
                <a:latin typeface="Times New Roman" pitchFamily="18" charset="0"/>
              </a:rPr>
              <a:t>=0),</a:t>
            </a:r>
            <a:r>
              <a:rPr kumimoji="1" lang="en-US" sz="2800" dirty="0">
                <a:latin typeface="Times New Roman" pitchFamily="18" charset="0"/>
              </a:rPr>
              <a:t> </a:t>
            </a:r>
            <a:endParaRPr lang="en-US" sz="20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/>
              <a:t> </a:t>
            </a:r>
            <a:r>
              <a:rPr lang="en-US" sz="2200" dirty="0"/>
              <a:t>H</a:t>
            </a:r>
            <a:r>
              <a:rPr lang="en-US" sz="2200" baseline="-25000" dirty="0"/>
              <a:t>a</a:t>
            </a:r>
            <a:r>
              <a:rPr lang="en-US" sz="2200" dirty="0"/>
              <a:t>:  at least one slope </a:t>
            </a:r>
            <a:r>
              <a:rPr lang="en-US" sz="2200" dirty="0">
                <a:sym typeface="Symbol" pitchFamily="18" charset="2"/>
              </a:rPr>
              <a:t> </a:t>
            </a:r>
            <a:r>
              <a:rPr lang="en-US" sz="2200" dirty="0"/>
              <a:t>0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200" dirty="0"/>
              <a:t> </a:t>
            </a:r>
            <a:r>
              <a:rPr lang="en-US" sz="2200" i="1" dirty="0"/>
              <a:t>p</a:t>
            </a:r>
            <a:r>
              <a:rPr lang="en-US" sz="2200" dirty="0"/>
              <a:t> predictors (features) and </a:t>
            </a:r>
            <a:r>
              <a:rPr lang="en-US" sz="2200" i="1" dirty="0"/>
              <a:t>n</a:t>
            </a:r>
            <a:r>
              <a:rPr lang="en-US" sz="2200" dirty="0"/>
              <a:t> observations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200" dirty="0"/>
              <a:t> Compute the F statistic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993889"/>
              </p:ext>
            </p:extLst>
          </p:nvPr>
        </p:nvGraphicFramePr>
        <p:xfrm>
          <a:off x="484188" y="4025900"/>
          <a:ext cx="2905125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3" name="Equation" r:id="rId4" imgW="1257120" imgH="888840" progId="Equation.DSMT4">
                  <p:embed/>
                </p:oleObj>
              </mc:Choice>
              <mc:Fallback>
                <p:oleObj name="Equation" r:id="rId4" imgW="125712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4025900"/>
                        <a:ext cx="2905125" cy="1647825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701143" y="4096318"/>
            <a:ext cx="50449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F is close to 1 there is no relationship</a:t>
            </a:r>
            <a:br>
              <a:rPr lang="en-US" dirty="0"/>
            </a:br>
            <a:r>
              <a:rPr lang="en-US" dirty="0"/>
              <a:t>between the response and the predictors</a:t>
            </a:r>
          </a:p>
          <a:p>
            <a:r>
              <a:rPr lang="en-US" dirty="0"/>
              <a:t>When F &gt; 1, we can consider rejecting H</a:t>
            </a:r>
            <a:r>
              <a:rPr lang="en-US" baseline="-25000" dirty="0"/>
              <a:t>0</a:t>
            </a:r>
            <a:endParaRPr lang="en-US" dirty="0"/>
          </a:p>
          <a:p>
            <a:r>
              <a:rPr lang="en-US" dirty="0"/>
              <a:t>The amount above 1 required depends on </a:t>
            </a:r>
            <a:r>
              <a:rPr lang="en-US" i="1" dirty="0"/>
              <a:t>n</a:t>
            </a:r>
            <a:r>
              <a:rPr lang="en-US" dirty="0"/>
              <a:t>.  </a:t>
            </a:r>
            <a:br>
              <a:rPr lang="en-US" dirty="0"/>
            </a:br>
            <a:r>
              <a:rPr lang="en-US" dirty="0"/>
              <a:t>The larger </a:t>
            </a:r>
            <a:r>
              <a:rPr lang="en-US" i="1" dirty="0"/>
              <a:t>n</a:t>
            </a:r>
            <a:r>
              <a:rPr lang="en-US" dirty="0"/>
              <a:t> is, the less F has to be to reject H</a:t>
            </a:r>
            <a:r>
              <a:rPr lang="en-US" baseline="-25000" dirty="0"/>
              <a:t>0</a:t>
            </a:r>
          </a:p>
          <a:p>
            <a:r>
              <a:rPr lang="en-US" dirty="0"/>
              <a:t>Note: </a:t>
            </a:r>
            <a:r>
              <a:rPr lang="en-US" i="1" dirty="0"/>
              <a:t>p</a:t>
            </a:r>
            <a:r>
              <a:rPr lang="en-US" dirty="0"/>
              <a:t>&lt;</a:t>
            </a:r>
            <a:r>
              <a:rPr lang="en-US" i="1" dirty="0"/>
              <a:t>n</a:t>
            </a:r>
            <a:r>
              <a:rPr lang="en-US" dirty="0"/>
              <a:t> for this to be useful</a:t>
            </a:r>
          </a:p>
        </p:txBody>
      </p:sp>
    </p:spTree>
    <p:extLst>
      <p:ext uri="{BB962C8B-B14F-4D97-AF65-F5344CB8AC3E}">
        <p14:creationId xmlns:p14="http://schemas.microsoft.com/office/powerpoint/2010/main" val="2209088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Evaluating the regression model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47581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Test for: </a:t>
            </a:r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14400" y="2003425"/>
            <a:ext cx="76962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2200" dirty="0"/>
              <a:t> H</a:t>
            </a:r>
            <a:r>
              <a:rPr lang="en-US" sz="2200" baseline="-25000" dirty="0"/>
              <a:t>0</a:t>
            </a:r>
            <a:r>
              <a:rPr lang="en-US" sz="2200" dirty="0"/>
              <a:t>:  all slopes = 0      	</a:t>
            </a:r>
            <a:r>
              <a:rPr kumimoji="1" lang="en-US" sz="2400" dirty="0">
                <a:latin typeface="Times New Roman" pitchFamily="18" charset="0"/>
              </a:rPr>
              <a:t>(</a:t>
            </a:r>
            <a:r>
              <a:rPr kumimoji="1" lang="en-US" sz="2400" i="1" dirty="0">
                <a:latin typeface="Symbol" pitchFamily="18" charset="2"/>
              </a:rPr>
              <a:t>b</a:t>
            </a:r>
            <a:r>
              <a:rPr kumimoji="1" lang="en-US" sz="2400" baseline="-25000" dirty="0">
                <a:latin typeface="Times New Roman" pitchFamily="18" charset="0"/>
              </a:rPr>
              <a:t>1</a:t>
            </a:r>
            <a:r>
              <a:rPr kumimoji="1" lang="en-US" sz="2400" dirty="0">
                <a:latin typeface="Times New Roman" pitchFamily="18" charset="0"/>
              </a:rPr>
              <a:t>=</a:t>
            </a:r>
            <a:r>
              <a:rPr kumimoji="1" lang="en-US" sz="2400" i="1" dirty="0">
                <a:latin typeface="Symbol" pitchFamily="18" charset="2"/>
              </a:rPr>
              <a:t>b</a:t>
            </a:r>
            <a:r>
              <a:rPr kumimoji="1" lang="en-US" sz="2400" baseline="-25000" dirty="0">
                <a:latin typeface="Times New Roman" pitchFamily="18" charset="0"/>
              </a:rPr>
              <a:t>2</a:t>
            </a:r>
            <a:r>
              <a:rPr kumimoji="1" lang="en-US" sz="2400" dirty="0">
                <a:latin typeface="Times New Roman" pitchFamily="18" charset="0"/>
              </a:rPr>
              <a:t>=</a:t>
            </a:r>
            <a:r>
              <a:rPr kumimoji="1" lang="en-US" sz="2400" dirty="0">
                <a:latin typeface="Times New Roman" pitchFamily="18" charset="0"/>
                <a:sym typeface="Symbol" pitchFamily="18" charset="2"/>
              </a:rPr>
              <a:t></a:t>
            </a:r>
            <a:r>
              <a:rPr kumimoji="1" lang="en-US" sz="2400" dirty="0">
                <a:latin typeface="Times New Roman" pitchFamily="18" charset="0"/>
              </a:rPr>
              <a:t>=</a:t>
            </a:r>
            <a:r>
              <a:rPr kumimoji="1" lang="en-US" sz="2400" i="1" dirty="0" err="1">
                <a:latin typeface="Symbol" pitchFamily="18" charset="2"/>
              </a:rPr>
              <a:t>b</a:t>
            </a:r>
            <a:r>
              <a:rPr kumimoji="1" lang="en-US" sz="2400" i="1" baseline="-25000" dirty="0" err="1">
                <a:latin typeface="Times New Roman" pitchFamily="18" charset="0"/>
              </a:rPr>
              <a:t>p</a:t>
            </a:r>
            <a:r>
              <a:rPr kumimoji="1" lang="en-US" sz="2400" dirty="0">
                <a:latin typeface="Times New Roman" pitchFamily="18" charset="0"/>
              </a:rPr>
              <a:t>=0),</a:t>
            </a:r>
            <a:r>
              <a:rPr kumimoji="1" lang="en-US" sz="2800" dirty="0">
                <a:latin typeface="Times New Roman" pitchFamily="18" charset="0"/>
              </a:rPr>
              <a:t> </a:t>
            </a:r>
            <a:endParaRPr lang="en-US" sz="20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/>
              <a:t> </a:t>
            </a:r>
            <a:r>
              <a:rPr lang="en-US" sz="2200" dirty="0"/>
              <a:t>H</a:t>
            </a:r>
            <a:r>
              <a:rPr lang="en-US" sz="2200" baseline="-25000" dirty="0"/>
              <a:t>a</a:t>
            </a:r>
            <a:r>
              <a:rPr lang="en-US" sz="2200" dirty="0"/>
              <a:t>:  at least one slope </a:t>
            </a:r>
            <a:r>
              <a:rPr lang="en-US" sz="2200" dirty="0">
                <a:sym typeface="Symbol" pitchFamily="18" charset="2"/>
              </a:rPr>
              <a:t> </a:t>
            </a:r>
            <a:r>
              <a:rPr lang="en-US" sz="2200" dirty="0"/>
              <a:t>0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20337" y="3280663"/>
            <a:ext cx="7924800" cy="1516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sz="2400" dirty="0">
                <a:latin typeface="Times New Roman" pitchFamily="18" charset="0"/>
              </a:rPr>
              <a:t>Answer comes from the F test in the </a:t>
            </a:r>
            <a:r>
              <a:rPr kumimoji="1" lang="en-US" sz="2400" b="1" u="sng" dirty="0" err="1">
                <a:latin typeface="Times New Roman" pitchFamily="18" charset="0"/>
              </a:rPr>
              <a:t>AN</a:t>
            </a:r>
            <a:r>
              <a:rPr kumimoji="1" lang="en-US" sz="2400" dirty="0" err="1">
                <a:latin typeface="Times New Roman" pitchFamily="18" charset="0"/>
              </a:rPr>
              <a:t>alysis</a:t>
            </a:r>
            <a:r>
              <a:rPr kumimoji="1" lang="en-US" sz="2400" dirty="0">
                <a:latin typeface="Times New Roman" pitchFamily="18" charset="0"/>
              </a:rPr>
              <a:t> </a:t>
            </a:r>
            <a:r>
              <a:rPr kumimoji="1" lang="en-US" sz="2400" b="1" u="sng" dirty="0">
                <a:latin typeface="Times New Roman" pitchFamily="18" charset="0"/>
              </a:rPr>
              <a:t>O</a:t>
            </a:r>
            <a:r>
              <a:rPr kumimoji="1" lang="en-US" sz="2400" dirty="0">
                <a:latin typeface="Times New Roman" pitchFamily="18" charset="0"/>
              </a:rPr>
              <a:t>f </a:t>
            </a:r>
            <a:r>
              <a:rPr kumimoji="1" lang="en-US" sz="2400" b="1" u="sng" dirty="0" err="1">
                <a:latin typeface="Times New Roman" pitchFamily="18" charset="0"/>
              </a:rPr>
              <a:t>VA</a:t>
            </a:r>
            <a:r>
              <a:rPr kumimoji="1" lang="en-US" sz="2400" dirty="0" err="1">
                <a:latin typeface="Times New Roman" pitchFamily="18" charset="0"/>
              </a:rPr>
              <a:t>riance</a:t>
            </a:r>
            <a:r>
              <a:rPr kumimoji="1" lang="en-US" sz="2400" dirty="0">
                <a:latin typeface="Times New Roman" pitchFamily="18" charset="0"/>
              </a:rPr>
              <a:t> (ANOVA) table.</a:t>
            </a:r>
          </a:p>
          <a:p>
            <a:r>
              <a:rPr kumimoji="1" lang="en-US" sz="2400" dirty="0">
                <a:latin typeface="Times New Roman" pitchFamily="18" charset="0"/>
              </a:rPr>
              <a:t>The ANOVA table has many pieces of information. What we care about is the F-Ratio and the corresponding </a:t>
            </a:r>
            <a:r>
              <a:rPr kumimoji="1" lang="en-US" sz="2400" i="1" dirty="0">
                <a:latin typeface="Times New Roman" pitchFamily="18" charset="0"/>
              </a:rPr>
              <a:t>p</a:t>
            </a:r>
            <a:r>
              <a:rPr kumimoji="1" lang="en-US" sz="2400" dirty="0">
                <a:latin typeface="Times New Roman" pitchFamily="18" charset="0"/>
              </a:rPr>
              <a:t>-value.</a:t>
            </a:r>
          </a:p>
          <a:p>
            <a:endParaRPr kumimoji="1" lang="en-US" sz="2400" dirty="0">
              <a:latin typeface="Times New Roman" pitchFamily="18" charset="0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071124"/>
            <a:ext cx="7924800" cy="1008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290125"/>
              </p:ext>
            </p:extLst>
          </p:nvPr>
        </p:nvGraphicFramePr>
        <p:xfrm>
          <a:off x="7136808" y="1767862"/>
          <a:ext cx="1511892" cy="111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7" name="Equation" r:id="rId5" imgW="1104840" imgH="812520" progId="Equation.3">
                  <p:embed/>
                </p:oleObj>
              </mc:Choice>
              <mc:Fallback>
                <p:oleObj name="Equation" r:id="rId5" imgW="110484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6808" y="1767862"/>
                        <a:ext cx="1511892" cy="1112237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4365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Given a passing F-test, </a:t>
            </a:r>
            <a:br>
              <a:rPr lang="en-US" dirty="0"/>
            </a:br>
            <a:r>
              <a:rPr lang="en-US" dirty="0"/>
              <a:t>Is </a:t>
            </a:r>
            <a:r>
              <a:rPr lang="en-US" i="1" dirty="0" err="1">
                <a:latin typeface="Symbol" pitchFamily="18" charset="2"/>
              </a:rPr>
              <a:t>b</a:t>
            </a:r>
            <a:r>
              <a:rPr lang="en-US" i="1" baseline="-25000" dirty="0" err="1"/>
              <a:t>j</a:t>
            </a:r>
            <a:r>
              <a:rPr lang="en-US" i="1" baseline="-25000" dirty="0"/>
              <a:t> </a:t>
            </a:r>
            <a:r>
              <a:rPr lang="en-US" dirty="0"/>
              <a:t>≠ 0? is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an important variable?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We use a hypothesis test to answer this question</a:t>
            </a:r>
          </a:p>
          <a:p>
            <a:pPr>
              <a:buFont typeface="Wingdings" charset="2"/>
              <a:buChar char="Ø"/>
            </a:pPr>
            <a:r>
              <a:rPr lang="en-US" dirty="0"/>
              <a:t> H</a:t>
            </a:r>
            <a:r>
              <a:rPr lang="en-US" baseline="-25000" dirty="0"/>
              <a:t>0</a:t>
            </a:r>
            <a:r>
              <a:rPr lang="en-US" dirty="0"/>
              <a:t>:  </a:t>
            </a:r>
            <a:r>
              <a:rPr lang="en-US" i="1" dirty="0" err="1">
                <a:latin typeface="Symbol" pitchFamily="18" charset="2"/>
              </a:rPr>
              <a:t>b</a:t>
            </a:r>
            <a:r>
              <a:rPr lang="en-US" i="1" baseline="-25000" dirty="0" err="1"/>
              <a:t>j</a:t>
            </a:r>
            <a:r>
              <a:rPr lang="en-US" dirty="0"/>
              <a:t>=0     </a:t>
            </a:r>
            <a:r>
              <a:rPr lang="en-US" dirty="0" err="1"/>
              <a:t>vs</a:t>
            </a:r>
            <a:r>
              <a:rPr lang="en-US" dirty="0"/>
              <a:t>    H</a:t>
            </a:r>
            <a:r>
              <a:rPr lang="en-US" baseline="-25000" dirty="0"/>
              <a:t>a</a:t>
            </a:r>
            <a:r>
              <a:rPr lang="en-US" dirty="0"/>
              <a:t>:  </a:t>
            </a:r>
            <a:r>
              <a:rPr lang="en-US" i="1" dirty="0">
                <a:latin typeface="Symbol" pitchFamily="18" charset="2"/>
              </a:rPr>
              <a:t>b</a:t>
            </a:r>
            <a:r>
              <a:rPr lang="en-US" i="1" baseline="-25000" dirty="0"/>
              <a:t>j</a:t>
            </a:r>
            <a:r>
              <a:rPr lang="en-US" dirty="0">
                <a:sym typeface="Symbol" pitchFamily="18" charset="2"/>
              </a:rPr>
              <a:t></a:t>
            </a:r>
            <a:r>
              <a:rPr lang="en-US" dirty="0"/>
              <a:t>0</a:t>
            </a:r>
          </a:p>
          <a:p>
            <a:pPr>
              <a:buFont typeface="Wingdings" charset="2"/>
              <a:buChar char="Ø"/>
            </a:pPr>
            <a:r>
              <a:rPr lang="en-US" dirty="0"/>
              <a:t>Calculate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If </a:t>
            </a:r>
            <a:r>
              <a:rPr lang="en-US" i="1" dirty="0"/>
              <a:t>t</a:t>
            </a:r>
            <a:r>
              <a:rPr lang="en-US" dirty="0"/>
              <a:t> is large (equivalently </a:t>
            </a:r>
            <a:r>
              <a:rPr lang="en-US" i="1" dirty="0"/>
              <a:t>p</a:t>
            </a:r>
            <a:r>
              <a:rPr lang="en-US" dirty="0"/>
              <a:t>-value is small) we can be sure that </a:t>
            </a:r>
            <a:r>
              <a:rPr lang="en-US" i="1" dirty="0">
                <a:latin typeface="Symbol" pitchFamily="18" charset="2"/>
              </a:rPr>
              <a:t>b</a:t>
            </a:r>
            <a:r>
              <a:rPr lang="en-US" i="1" baseline="-25000" dirty="0"/>
              <a:t>j</a:t>
            </a:r>
            <a:r>
              <a:rPr lang="en-US" dirty="0">
                <a:sym typeface="Symbol" pitchFamily="18" charset="2"/>
              </a:rPr>
              <a:t></a:t>
            </a:r>
            <a:r>
              <a:rPr lang="en-US" dirty="0"/>
              <a:t>0 and that there is a relationship</a:t>
            </a:r>
          </a:p>
        </p:txBody>
      </p:sp>
      <p:graphicFrame>
        <p:nvGraphicFramePr>
          <p:cNvPr id="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030230"/>
              </p:ext>
            </p:extLst>
          </p:nvPr>
        </p:nvGraphicFramePr>
        <p:xfrm>
          <a:off x="2255763" y="2580720"/>
          <a:ext cx="144780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0" name="Equation" r:id="rId4" imgW="876300" imgH="482600" progId="Equation.3">
                  <p:embed/>
                </p:oleObj>
              </mc:Choice>
              <mc:Fallback>
                <p:oleObj name="Equation" r:id="rId4" imgW="876300" imgH="482600" progId="Equation.3">
                  <p:embed/>
                  <p:pic>
                    <p:nvPicPr>
                      <p:cNvPr id="0" name="Picture 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763" y="2580720"/>
                        <a:ext cx="1447800" cy="7985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4735694" y="2580720"/>
            <a:ext cx="426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sz="2200" dirty="0"/>
              <a:t>Number of standard deviations      	away from zero.</a:t>
            </a:r>
            <a:endParaRPr kumimoji="1" lang="en-US" sz="2200" dirty="0">
              <a:latin typeface="Times New Roman" pitchFamily="18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4202294" y="303792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694" y="4212346"/>
            <a:ext cx="5867400" cy="911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218163" y="5780331"/>
            <a:ext cx="1143000" cy="517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sz="2400" dirty="0">
                <a:latin typeface="Times New Roman" pitchFamily="18" charset="0"/>
              </a:rPr>
              <a:t>P-value</a:t>
            </a: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 flipV="1">
            <a:off x="3398763" y="5094531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4389363" y="5094531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884163" y="5932731"/>
            <a:ext cx="2819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sz="2400" dirty="0">
                <a:latin typeface="Times New Roman" pitchFamily="18" charset="0"/>
              </a:rPr>
              <a:t>is 17.67 SE’s from 0</a:t>
            </a: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 flipV="1">
            <a:off x="6370563" y="5094531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Freeform 17"/>
          <p:cNvSpPr>
            <a:spLocks/>
          </p:cNvSpPr>
          <p:nvPr/>
        </p:nvSpPr>
        <p:spPr bwMode="auto">
          <a:xfrm>
            <a:off x="3474963" y="5219303"/>
            <a:ext cx="2179249" cy="1069028"/>
          </a:xfrm>
          <a:custGeom>
            <a:avLst/>
            <a:gdLst>
              <a:gd name="T0" fmla="*/ 0 w 1440"/>
              <a:gd name="T1" fmla="*/ 1219200 h 800"/>
              <a:gd name="T2" fmla="*/ 1905000 w 1440"/>
              <a:gd name="T3" fmla="*/ 1066800 h 800"/>
              <a:gd name="T4" fmla="*/ 2286000 w 1440"/>
              <a:gd name="T5" fmla="*/ 0 h 800"/>
              <a:gd name="T6" fmla="*/ 0 60000 65536"/>
              <a:gd name="T7" fmla="*/ 0 60000 65536"/>
              <a:gd name="T8" fmla="*/ 0 60000 65536"/>
              <a:gd name="T9" fmla="*/ 0 w 1440"/>
              <a:gd name="T10" fmla="*/ 0 h 800"/>
              <a:gd name="T11" fmla="*/ 1440 w 1440"/>
              <a:gd name="T12" fmla="*/ 800 h 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800">
                <a:moveTo>
                  <a:pt x="0" y="768"/>
                </a:moveTo>
                <a:cubicBezTo>
                  <a:pt x="480" y="784"/>
                  <a:pt x="960" y="800"/>
                  <a:pt x="1200" y="672"/>
                </a:cubicBezTo>
                <a:cubicBezTo>
                  <a:pt x="1440" y="544"/>
                  <a:pt x="1440" y="272"/>
                  <a:pt x="144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87858"/>
              </p:ext>
            </p:extLst>
          </p:nvPr>
        </p:nvGraphicFramePr>
        <p:xfrm>
          <a:off x="3255888" y="5572369"/>
          <a:ext cx="30638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1" name="Equation" r:id="rId7" imgW="177646" imgH="241091" progId="Equation.3">
                  <p:embed/>
                </p:oleObj>
              </mc:Choice>
              <mc:Fallback>
                <p:oleObj name="Equation" r:id="rId7" imgW="177646" imgH="241091" progId="Equation.3">
                  <p:embed/>
                  <p:pic>
                    <p:nvPicPr>
                      <p:cNvPr id="0" name="Picture 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888" y="5572369"/>
                        <a:ext cx="306388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349589"/>
              </p:ext>
            </p:extLst>
          </p:nvPr>
        </p:nvGraphicFramePr>
        <p:xfrm>
          <a:off x="3909938" y="5562844"/>
          <a:ext cx="9366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2" name="Equation" r:id="rId9" imgW="469696" imgH="241195" progId="Equation.3">
                  <p:embed/>
                </p:oleObj>
              </mc:Choice>
              <mc:Fallback>
                <p:oleObj name="Equation" r:id="rId9" imgW="469696" imgH="241195" progId="Equation.3">
                  <p:embed/>
                  <p:pic>
                    <p:nvPicPr>
                      <p:cNvPr id="0" name="Picture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9938" y="5562844"/>
                        <a:ext cx="9366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303923"/>
              </p:ext>
            </p:extLst>
          </p:nvPr>
        </p:nvGraphicFramePr>
        <p:xfrm>
          <a:off x="579363" y="5932731"/>
          <a:ext cx="306388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3" name="Equation" r:id="rId11" imgW="177646" imgH="241091" progId="Equation.3">
                  <p:embed/>
                </p:oleObj>
              </mc:Choice>
              <mc:Fallback>
                <p:oleObj name="Equation" r:id="rId11" imgW="177646" imgH="241091" progId="Equation.3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363" y="5932731"/>
                        <a:ext cx="306388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68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Individual Variables </a:t>
            </a:r>
            <a:br>
              <a:rPr lang="en-US" dirty="0"/>
            </a:br>
            <a:r>
              <a:rPr lang="en-US" dirty="0"/>
              <a:t>&amp; Conditional Relationships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2488" y="2229888"/>
            <a:ext cx="5540739" cy="913087"/>
          </a:xfrm>
          <a:solidFill>
            <a:srgbClr val="FFFFFF"/>
          </a:solidFill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1" y="1447800"/>
            <a:ext cx="8584986" cy="9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sz="3200" baseline="-25000" dirty="0">
                <a:latin typeface="Times New Roman" pitchFamily="18" charset="0"/>
              </a:rPr>
              <a:t>Example: Is there a (statistically detectable) linear relationship between Newspaper advertisements and Our Product’s Sales?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458857" y="4064067"/>
            <a:ext cx="22098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200" dirty="0"/>
              <a:t>big </a:t>
            </a:r>
            <a:r>
              <a:rPr lang="en-US" sz="2200" i="1" dirty="0"/>
              <a:t>p</a:t>
            </a:r>
            <a:r>
              <a:rPr lang="en-US" sz="2200" dirty="0"/>
              <a:t>-value: </a:t>
            </a:r>
            <a:br>
              <a:rPr lang="en-US" sz="2200" dirty="0"/>
            </a:br>
            <a:r>
              <a:rPr lang="en-US" sz="2200" b="1" dirty="0"/>
              <a:t>not</a:t>
            </a:r>
            <a:r>
              <a:rPr lang="en-US" sz="2200" dirty="0"/>
              <a:t> </a:t>
            </a:r>
            <a:r>
              <a:rPr lang="en-US" sz="2200" b="1" dirty="0"/>
              <a:t>relevant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1000" y="5181600"/>
            <a:ext cx="8305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sz="2400" dirty="0">
                <a:latin typeface="Times New Roman" pitchFamily="18" charset="0"/>
              </a:rPr>
              <a:t>Interpretation: Newspaper might appear relevant, but is unrelated to sales when TV and Radio are part of the model   </a:t>
            </a:r>
            <a:br>
              <a:rPr kumimoji="1" lang="en-US" sz="2400" dirty="0">
                <a:latin typeface="Times New Roman" pitchFamily="18" charset="0"/>
              </a:rPr>
            </a:br>
            <a:r>
              <a:rPr kumimoji="1" lang="en-US" sz="2400" dirty="0">
                <a:latin typeface="Times New Roman" pitchFamily="18" charset="0"/>
              </a:rPr>
              <a:t>Decision:  Assuming TV &amp; Radio are affordable and we use them, we don’t have a reason to also purchase Newspaper ads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239691" y="2354082"/>
            <a:ext cx="262729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200" dirty="0"/>
              <a:t>Small </a:t>
            </a:r>
            <a:r>
              <a:rPr lang="en-US" sz="2200" i="1" dirty="0"/>
              <a:t>p</a:t>
            </a:r>
            <a:r>
              <a:rPr lang="en-US" sz="2200" dirty="0"/>
              <a:t>-value: </a:t>
            </a:r>
            <a:r>
              <a:rPr lang="en-US" sz="2200" b="1" dirty="0"/>
              <a:t>relevant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2857" y="3781139"/>
            <a:ext cx="5638800" cy="128428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0" name="Line 9"/>
          <p:cNvSpPr>
            <a:spLocks noChangeShapeType="1"/>
          </p:cNvSpPr>
          <p:nvPr/>
        </p:nvSpPr>
        <p:spPr bwMode="auto">
          <a:xfrm flipH="1">
            <a:off x="6001656" y="4489025"/>
            <a:ext cx="513443" cy="43511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5813227" y="2834674"/>
            <a:ext cx="457200" cy="12409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816C0B-788E-43F7-97FD-3924B0DCD4C8}"/>
              </a:ext>
            </a:extLst>
          </p:cNvPr>
          <p:cNvSpPr txBox="1"/>
          <p:nvPr/>
        </p:nvSpPr>
        <p:spPr>
          <a:xfrm>
            <a:off x="142876" y="3123523"/>
            <a:ext cx="8240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2000" dirty="0">
                <a:latin typeface="Times New Roman" pitchFamily="18" charset="0"/>
              </a:rPr>
              <a:t>What if Newspaper is considered given all the other variables have been accounted for?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4181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Pseudocode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dirty="0" err="1"/>
              <a:t>pseudocode</a:t>
            </a:r>
            <a:r>
              <a:rPr lang="en-US" dirty="0"/>
              <a:t> for a primitive method for determining the least-squares model fit in 1-variable linear regression (to find </a:t>
            </a:r>
            <a:r>
              <a:rPr lang="en-US" i="1" dirty="0">
                <a:sym typeface="Symbol" panose="05050102010706020507" pitchFamily="18" charset="2"/>
              </a:rPr>
              <a:t>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 &amp; </a:t>
            </a:r>
            <a:r>
              <a:rPr lang="en-US" i="1" dirty="0">
                <a:sym typeface="Symbol" panose="05050102010706020507" pitchFamily="18" charset="2"/>
              </a:rPr>
              <a:t>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/>
              <a:t> ) </a:t>
            </a:r>
          </a:p>
          <a:p>
            <a:pPr lvl="1"/>
            <a:r>
              <a:rPr lang="en-US" dirty="0"/>
              <a:t>Your observations are stored in matrix X.  For each observation, assume you are given x</a:t>
            </a:r>
            <a:r>
              <a:rPr lang="en-US" baseline="-25000" dirty="0"/>
              <a:t>1</a:t>
            </a:r>
            <a:r>
              <a:rPr lang="en-US" dirty="0"/>
              <a:t> and the corresponding y. </a:t>
            </a:r>
          </a:p>
          <a:p>
            <a:pPr lvl="1"/>
            <a:r>
              <a:rPr lang="en-US" dirty="0"/>
              <a:t>Hint:  If you want to do gradient descent, you could compute a “local gradient” near a value of </a:t>
            </a:r>
            <a:r>
              <a:rPr lang="en-US" i="1" dirty="0">
                <a:sym typeface="Symbol" panose="05050102010706020507" pitchFamily="18" charset="2"/>
              </a:rPr>
              <a:t></a:t>
            </a:r>
            <a:r>
              <a:rPr lang="en-US" i="1" baseline="-25000" dirty="0" err="1">
                <a:sym typeface="Symbol" panose="05050102010706020507" pitchFamily="18" charset="2"/>
              </a:rPr>
              <a:t>i</a:t>
            </a:r>
            <a:r>
              <a:rPr lang="en-US" baseline="-25000" dirty="0">
                <a:sym typeface="Symbol" panose="05050102010706020507" pitchFamily="18" charset="2"/>
              </a:rPr>
              <a:t> </a:t>
            </a:r>
            <a:r>
              <a:rPr lang="en-US" dirty="0"/>
              <a:t> by computing the RSS change occurring from an epsilon increase of the coefficient: </a:t>
            </a:r>
          </a:p>
          <a:p>
            <a:pPr lvl="2"/>
            <a:r>
              <a:rPr lang="en-US" dirty="0"/>
              <a:t>RSS when using (</a:t>
            </a:r>
            <a:r>
              <a:rPr lang="en-US" i="1" dirty="0">
                <a:sym typeface="Symbol" panose="05050102010706020507" pitchFamily="18" charset="2"/>
              </a:rPr>
              <a:t></a:t>
            </a:r>
            <a:r>
              <a:rPr lang="en-US" i="1" baseline="-25000" dirty="0">
                <a:sym typeface="Symbol" panose="05050102010706020507" pitchFamily="18" charset="2"/>
              </a:rPr>
              <a:t>i</a:t>
            </a:r>
            <a:r>
              <a:rPr lang="en-US" baseline="-25000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+</a:t>
            </a:r>
            <a:r>
              <a:rPr lang="en-US" i="1" dirty="0">
                <a:sym typeface="Symbol" panose="05050102010706020507" pitchFamily="18" charset="2"/>
              </a:rPr>
              <a:t></a:t>
            </a:r>
            <a:r>
              <a:rPr lang="en-US" dirty="0">
                <a:sym typeface="Symbol" panose="05050102010706020507" pitchFamily="18" charset="2"/>
              </a:rPr>
              <a:t>) minus </a:t>
            </a:r>
            <a:r>
              <a:rPr lang="en-US" dirty="0"/>
              <a:t>RSS when using (</a:t>
            </a:r>
            <a:r>
              <a:rPr lang="en-US" i="1" dirty="0">
                <a:sym typeface="Symbol" panose="05050102010706020507" pitchFamily="18" charset="2"/>
              </a:rPr>
              <a:t></a:t>
            </a:r>
            <a:r>
              <a:rPr lang="en-US" i="1" baseline="-25000" dirty="0">
                <a:sym typeface="Symbol" panose="05050102010706020507" pitchFamily="18" charset="2"/>
              </a:rPr>
              <a:t>i</a:t>
            </a:r>
            <a:r>
              <a:rPr lang="en-US" i="1" dirty="0">
                <a:sym typeface="Symbol" panose="05050102010706020507" pitchFamily="18" charset="2"/>
              </a:rPr>
              <a:t>-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Think:  how would you use these local gradients to search for a best set of beta values?</a:t>
            </a:r>
          </a:p>
          <a:p>
            <a:r>
              <a:rPr lang="en-US" dirty="0">
                <a:sym typeface="Symbol" panose="05050102010706020507" pitchFamily="18" charset="2"/>
              </a:rPr>
              <a:t>How would you extend your idea to a general multiple linear regression model fitting algorithm?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86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Python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python code for a primitive method for determining the least-squares model fit in 1-variable linear regression (to find </a:t>
            </a:r>
            <a:r>
              <a:rPr lang="en-US" i="1" dirty="0">
                <a:sym typeface="Symbol" panose="05050102010706020507" pitchFamily="18" charset="2"/>
              </a:rPr>
              <a:t>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 &amp; </a:t>
            </a:r>
            <a:r>
              <a:rPr lang="en-US" i="1" dirty="0">
                <a:sym typeface="Symbol" panose="05050102010706020507" pitchFamily="18" charset="2"/>
              </a:rPr>
              <a:t>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/>
              <a:t> ) </a:t>
            </a:r>
          </a:p>
          <a:p>
            <a:pPr lvl="1"/>
            <a:r>
              <a:rPr lang="en-US" dirty="0"/>
              <a:t>Your observations are stored in matrix X.  For each observation, assume you are given x</a:t>
            </a:r>
            <a:r>
              <a:rPr lang="en-US" baseline="-25000" dirty="0"/>
              <a:t>1</a:t>
            </a:r>
            <a:r>
              <a:rPr lang="en-US" dirty="0"/>
              <a:t> and the corresponding y. </a:t>
            </a:r>
          </a:p>
          <a:p>
            <a:r>
              <a:rPr lang="en-US" dirty="0"/>
              <a:t>Your portion of the code needs to compute a “local gradient” near a value of </a:t>
            </a:r>
            <a:r>
              <a:rPr lang="en-US" i="1" dirty="0">
                <a:sym typeface="Symbol" panose="05050102010706020507" pitchFamily="18" charset="2"/>
              </a:rPr>
              <a:t></a:t>
            </a:r>
            <a:r>
              <a:rPr lang="en-US" i="1" baseline="-25000" dirty="0">
                <a:sym typeface="Symbol" panose="05050102010706020507" pitchFamily="18" charset="2"/>
              </a:rPr>
              <a:t>i</a:t>
            </a:r>
            <a:r>
              <a:rPr lang="en-US" baseline="-25000" dirty="0">
                <a:sym typeface="Symbol" panose="05050102010706020507" pitchFamily="18" charset="2"/>
              </a:rPr>
              <a:t> </a:t>
            </a:r>
            <a:r>
              <a:rPr lang="en-US" dirty="0"/>
              <a:t> by computing the RSS change occurring from an epsilon increase of the coefficient (for each coefficient): </a:t>
            </a:r>
          </a:p>
          <a:p>
            <a:pPr lvl="2"/>
            <a:r>
              <a:rPr lang="en-US" dirty="0"/>
              <a:t>RSS(f(X at </a:t>
            </a:r>
            <a:r>
              <a:rPr lang="en-US" i="1" dirty="0">
                <a:sym typeface="Symbol" panose="05050102010706020507" pitchFamily="18" charset="2"/>
              </a:rPr>
              <a:t>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+</a:t>
            </a:r>
            <a:r>
              <a:rPr lang="en-US" i="1" dirty="0">
                <a:sym typeface="Symbol" panose="05050102010706020507" pitchFamily="18" charset="2"/>
              </a:rPr>
              <a:t></a:t>
            </a:r>
            <a:r>
              <a:rPr lang="en-US" baseline="-25000" dirty="0">
                <a:sym typeface="Symbol" panose="05050102010706020507" pitchFamily="18" charset="2"/>
              </a:rPr>
              <a:t>, </a:t>
            </a:r>
            <a:r>
              <a:rPr lang="en-US" i="1" dirty="0">
                <a:sym typeface="Symbol" panose="05050102010706020507" pitchFamily="18" charset="2"/>
              </a:rPr>
              <a:t></a:t>
            </a:r>
            <a:r>
              <a:rPr lang="en-US" i="1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))-</a:t>
            </a:r>
            <a:r>
              <a:rPr lang="en-US" dirty="0"/>
              <a:t>RSS(f(X at </a:t>
            </a:r>
            <a:r>
              <a:rPr lang="en-US" i="1" dirty="0">
                <a:sym typeface="Symbol" panose="05050102010706020507" pitchFamily="18" charset="2"/>
              </a:rPr>
              <a:t>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i="1" dirty="0">
                <a:sym typeface="Symbol" panose="05050102010706020507" pitchFamily="18" charset="2"/>
              </a:rPr>
              <a:t>-</a:t>
            </a:r>
            <a:r>
              <a:rPr lang="en-US" baseline="-25000" dirty="0">
                <a:sym typeface="Symbol" panose="05050102010706020507" pitchFamily="18" charset="2"/>
              </a:rPr>
              <a:t> ,</a:t>
            </a:r>
            <a:r>
              <a:rPr lang="en-US" i="1" dirty="0">
                <a:sym typeface="Symbol" panose="05050102010706020507" pitchFamily="18" charset="2"/>
              </a:rPr>
              <a:t></a:t>
            </a:r>
            <a:r>
              <a:rPr lang="en-US" i="1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))</a:t>
            </a:r>
          </a:p>
          <a:p>
            <a:pPr lvl="2"/>
            <a:r>
              <a:rPr lang="en-US" dirty="0"/>
              <a:t>RSS(f(X at </a:t>
            </a:r>
            <a:r>
              <a:rPr lang="en-US" i="1" dirty="0">
                <a:sym typeface="Symbol" panose="05050102010706020507" pitchFamily="18" charset="2"/>
              </a:rPr>
              <a:t></a:t>
            </a:r>
            <a:r>
              <a:rPr lang="en-US" baseline="-25000" dirty="0">
                <a:sym typeface="Symbol" panose="05050102010706020507" pitchFamily="18" charset="2"/>
              </a:rPr>
              <a:t>0, </a:t>
            </a:r>
            <a:r>
              <a:rPr lang="en-US" i="1" dirty="0">
                <a:sym typeface="Symbol" panose="05050102010706020507" pitchFamily="18" charset="2"/>
              </a:rPr>
              <a:t></a:t>
            </a:r>
            <a:r>
              <a:rPr lang="en-US" i="1" baseline="-25000" dirty="0">
                <a:sym typeface="Symbol" panose="05050102010706020507" pitchFamily="18" charset="2"/>
              </a:rPr>
              <a:t>1</a:t>
            </a:r>
            <a:r>
              <a:rPr lang="en-US" baseline="-25000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+</a:t>
            </a:r>
            <a:r>
              <a:rPr lang="en-US" i="1" dirty="0">
                <a:sym typeface="Symbol" panose="05050102010706020507" pitchFamily="18" charset="2"/>
              </a:rPr>
              <a:t></a:t>
            </a:r>
            <a:r>
              <a:rPr lang="en-US" dirty="0">
                <a:sym typeface="Symbol" panose="05050102010706020507" pitchFamily="18" charset="2"/>
              </a:rPr>
              <a:t>))-</a:t>
            </a:r>
            <a:r>
              <a:rPr lang="en-US" dirty="0"/>
              <a:t>RSS(f(X at </a:t>
            </a:r>
            <a:r>
              <a:rPr lang="en-US" i="1" dirty="0">
                <a:sym typeface="Symbol" panose="05050102010706020507" pitchFamily="18" charset="2"/>
              </a:rPr>
              <a:t></a:t>
            </a:r>
            <a:r>
              <a:rPr lang="en-US" baseline="-25000" dirty="0">
                <a:sym typeface="Symbol" panose="05050102010706020507" pitchFamily="18" charset="2"/>
              </a:rPr>
              <a:t>0 ,</a:t>
            </a:r>
            <a:r>
              <a:rPr lang="en-US" i="1" dirty="0">
                <a:sym typeface="Symbol" panose="05050102010706020507" pitchFamily="18" charset="2"/>
              </a:rPr>
              <a:t></a:t>
            </a:r>
            <a:r>
              <a:rPr lang="en-US" i="1" baseline="-25000" dirty="0">
                <a:sym typeface="Symbol" panose="05050102010706020507" pitchFamily="18" charset="2"/>
              </a:rPr>
              <a:t>1</a:t>
            </a:r>
            <a:r>
              <a:rPr lang="en-US" i="1" dirty="0">
                <a:sym typeface="Symbol" panose="05050102010706020507" pitchFamily="18" charset="2"/>
              </a:rPr>
              <a:t>-</a:t>
            </a:r>
            <a:r>
              <a:rPr lang="en-US" dirty="0">
                <a:sym typeface="Symbol" panose="05050102010706020507" pitchFamily="18" charset="2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4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the Chapter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The Linear Regression Model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Least Squares Model Fitting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Measures of Fit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Inference in Regression</a:t>
            </a:r>
          </a:p>
          <a:p>
            <a:pPr>
              <a:buFont typeface="Wingdings" charset="2"/>
              <a:buChar char="Ø"/>
            </a:pPr>
            <a:r>
              <a:rPr lang="en-US" dirty="0"/>
              <a:t>Other Considerations in Regression Model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Qualitative Predictors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Interaction Terms</a:t>
            </a:r>
          </a:p>
          <a:p>
            <a:pPr>
              <a:buFont typeface="Wingdings" charset="2"/>
              <a:buChar char="Ø"/>
            </a:pPr>
            <a:r>
              <a:rPr lang="en-US" dirty="0"/>
              <a:t>Potential Fit Problems</a:t>
            </a:r>
          </a:p>
          <a:p>
            <a:pPr>
              <a:buFont typeface="Wingdings" charset="2"/>
              <a:buChar char="Ø"/>
            </a:pPr>
            <a:r>
              <a:rPr lang="en-US" dirty="0"/>
              <a:t>Linear vs. KNN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53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 Criteria Worksheet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a number of evaluation criteria for linear regression models.  Fill out the first side of the handout per the instructions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discuss a subset of these next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104900" y="3101975"/>
          <a:ext cx="609600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Correlation(X,Y)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SE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F-statistic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Leverage statistic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471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this segment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The Linear Regression Model</a:t>
            </a:r>
          </a:p>
          <a:p>
            <a:pPr lvl="1">
              <a:buFont typeface="Wingdings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Least Squares Model Fitting</a:t>
            </a:r>
          </a:p>
          <a:p>
            <a:pPr lvl="1">
              <a:buFont typeface="Wingdings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Measures of Fit</a:t>
            </a:r>
          </a:p>
          <a:p>
            <a:pPr lvl="1">
              <a:buFont typeface="Wingdings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Inference in Regression</a:t>
            </a:r>
          </a:p>
          <a:p>
            <a:pPr>
              <a:buFont typeface="Wingdings" charset="2"/>
              <a:buChar char="Ø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Other Considerations in Regression Model</a:t>
            </a:r>
          </a:p>
          <a:p>
            <a:pPr lvl="1">
              <a:buFont typeface="Wingdings" charset="2"/>
              <a:buChar char="Ø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Qualitative Predictors</a:t>
            </a:r>
          </a:p>
          <a:p>
            <a:pPr lvl="1">
              <a:buFont typeface="Wingdings" charset="2"/>
              <a:buChar char="Ø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Interaction Terms</a:t>
            </a:r>
          </a:p>
          <a:p>
            <a:pPr>
              <a:buFont typeface="Wingdings" charset="2"/>
              <a:buChar char="Ø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Potential Fit Problems</a:t>
            </a:r>
          </a:p>
          <a:p>
            <a:pPr>
              <a:buFont typeface="Wingdings" charset="2"/>
              <a:buChar char="Ø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Linear vs. KNN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(multiple) Linear Regression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8984" y="452580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4728" y="2671130"/>
            <a:ext cx="8082071" cy="3805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lang="en-US" dirty="0"/>
              <a:t>The parameters in the linear regression model are very easy to interpret.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i="1" dirty="0">
                <a:sym typeface="Symbol" pitchFamily="18" charset="2"/>
              </a:rPr>
              <a:t></a:t>
            </a:r>
            <a:r>
              <a:rPr lang="en-US" baseline="-25000" dirty="0">
                <a:sym typeface="Symbol" pitchFamily="18" charset="2"/>
              </a:rPr>
              <a:t>0</a:t>
            </a:r>
            <a:r>
              <a:rPr lang="en-US" dirty="0"/>
              <a:t> is the intercept (i.e. the average value for Y if all the X’s are zero), </a:t>
            </a:r>
            <a:r>
              <a:rPr lang="en-US" i="1" dirty="0">
                <a:sym typeface="Symbol" pitchFamily="18" charset="2"/>
              </a:rPr>
              <a:t></a:t>
            </a:r>
            <a:r>
              <a:rPr lang="en-US" i="1" baseline="-25000" dirty="0">
                <a:sym typeface="Symbol" pitchFamily="18" charset="2"/>
              </a:rPr>
              <a:t>j</a:t>
            </a:r>
            <a:r>
              <a:rPr lang="en-US" dirty="0"/>
              <a:t> is the slope for the </a:t>
            </a:r>
            <a:r>
              <a:rPr lang="en-US" dirty="0" err="1"/>
              <a:t>j</a:t>
            </a:r>
            <a:r>
              <a:rPr lang="en-US" baseline="30000" dirty="0" err="1"/>
              <a:t>th</a:t>
            </a:r>
            <a:r>
              <a:rPr lang="en-US" dirty="0"/>
              <a:t> variable </a:t>
            </a:r>
            <a:r>
              <a:rPr lang="en-US" dirty="0" err="1">
                <a:sym typeface="Symbol" pitchFamily="18" charset="2"/>
              </a:rPr>
              <a:t>X</a:t>
            </a:r>
            <a:r>
              <a:rPr lang="en-US" baseline="-25000" dirty="0" err="1">
                <a:sym typeface="Symbol" pitchFamily="18" charset="2"/>
              </a:rPr>
              <a:t>j</a:t>
            </a:r>
            <a:endParaRPr lang="en-US" baseline="-25000" dirty="0">
              <a:sym typeface="Symbol" pitchFamily="18" charset="2"/>
            </a:endParaRP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i="1" dirty="0">
                <a:sym typeface="Symbol" pitchFamily="18" charset="2"/>
              </a:rPr>
              <a:t></a:t>
            </a:r>
            <a:r>
              <a:rPr lang="en-US" i="1" baseline="-25000" dirty="0">
                <a:sym typeface="Symbol" pitchFamily="18" charset="2"/>
              </a:rPr>
              <a:t>j</a:t>
            </a:r>
            <a:r>
              <a:rPr lang="en-US" dirty="0"/>
              <a:t> is the average increase in Y when </a:t>
            </a:r>
            <a:r>
              <a:rPr lang="en-US" dirty="0" err="1">
                <a:sym typeface="Symbol" pitchFamily="18" charset="2"/>
              </a:rPr>
              <a:t>X</a:t>
            </a:r>
            <a:r>
              <a:rPr lang="en-US" baseline="-25000" dirty="0" err="1">
                <a:sym typeface="Symbol" pitchFamily="18" charset="2"/>
              </a:rPr>
              <a:t>j</a:t>
            </a:r>
            <a:r>
              <a:rPr lang="en-US" baseline="-25000" dirty="0">
                <a:sym typeface="Symbol" pitchFamily="18" charset="2"/>
              </a:rPr>
              <a:t> </a:t>
            </a:r>
            <a:r>
              <a:rPr lang="en-US" dirty="0"/>
              <a:t>is increased by one and </a:t>
            </a:r>
            <a:r>
              <a:rPr lang="en-US" b="1" dirty="0"/>
              <a:t>all other X’s are held constant.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2"/>
              <p:cNvSpPr txBox="1"/>
              <p:nvPr/>
            </p:nvSpPr>
            <p:spPr>
              <a:xfrm>
                <a:off x="1148984" y="1854113"/>
                <a:ext cx="6471016" cy="604778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984" y="1854113"/>
                <a:ext cx="6471016" cy="6047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39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34" y="1600200"/>
            <a:ext cx="4232366" cy="2013858"/>
          </a:xfrm>
        </p:spPr>
        <p:txBody>
          <a:bodyPr>
            <a:normAutofit fontScale="92500"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Estimate the parameters using least squares </a:t>
            </a:r>
            <a:br>
              <a:rPr lang="en-US" dirty="0"/>
            </a:b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The best </a:t>
            </a:r>
            <a:r>
              <a:rPr lang="en-US" dirty="0" err="1"/>
              <a:t>coeff’s</a:t>
            </a:r>
            <a:r>
              <a:rPr lang="en-US" dirty="0"/>
              <a:t> are the ones which minimize the cost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0" t="27757" r="25964" b="36060"/>
          <a:stretch>
            <a:fillRect/>
          </a:stretch>
        </p:blipFill>
        <p:spPr bwMode="auto">
          <a:xfrm>
            <a:off x="4572000" y="707571"/>
            <a:ext cx="3775347" cy="420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50296" y="5547336"/>
            <a:ext cx="6986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Concept Check:  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What is the difference between RSS and MSE?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7"/>
              <p:cNvSpPr txBox="1"/>
              <p:nvPr/>
            </p:nvSpPr>
            <p:spPr>
              <a:xfrm>
                <a:off x="457200" y="3676650"/>
                <a:ext cx="5159375" cy="168275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676650"/>
                <a:ext cx="5159375" cy="16827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36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Relationship between population and least squares fit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28600" y="3095358"/>
            <a:ext cx="1905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Least Squares fit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28600" y="1752600"/>
            <a:ext cx="175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Population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99578" y="3946680"/>
            <a:ext cx="83820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Wingdings" charset="2"/>
              <a:buChar char="Ø"/>
            </a:pPr>
            <a:r>
              <a:rPr lang="en-US" sz="2400" dirty="0">
                <a:latin typeface="Times New Roman" pitchFamily="18" charset="0"/>
              </a:rPr>
              <a:t>Would like to know 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</a:t>
            </a:r>
            <a:r>
              <a:rPr lang="en-US" sz="2400" baseline="-25000" dirty="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sz="2400" dirty="0">
                <a:latin typeface="Times New Roman" pitchFamily="18" charset="0"/>
              </a:rPr>
              <a:t> through 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</a:t>
            </a:r>
            <a:r>
              <a:rPr lang="en-US" sz="2400" i="1" baseline="-25000" dirty="0">
                <a:latin typeface="Times New Roman" pitchFamily="18" charset="0"/>
                <a:sym typeface="Symbol" pitchFamily="18" charset="2"/>
              </a:rPr>
              <a:t>p</a:t>
            </a:r>
            <a:r>
              <a:rPr lang="en-US" sz="2400" dirty="0">
                <a:latin typeface="Times New Roman" pitchFamily="18" charset="0"/>
              </a:rPr>
              <a:t>:  the population line. </a:t>
            </a:r>
            <a:br>
              <a:rPr lang="en-US" sz="2400" dirty="0">
                <a:latin typeface="Times New Roman" pitchFamily="18" charset="0"/>
              </a:rPr>
            </a:br>
            <a:r>
              <a:rPr lang="en-US" sz="2400" dirty="0">
                <a:latin typeface="Times New Roman" pitchFamily="18" charset="0"/>
              </a:rPr>
              <a:t>Instead we know      through     :  the least squares line.</a:t>
            </a:r>
          </a:p>
          <a:p>
            <a:pPr marL="342900" indent="-342900" eaLnBrk="1" hangingPunct="1">
              <a:spcBef>
                <a:spcPct val="50000"/>
              </a:spcBef>
              <a:buFont typeface="Wingdings" charset="2"/>
              <a:buChar char="Ø"/>
            </a:pPr>
            <a:r>
              <a:rPr lang="en-US" sz="2400" dirty="0">
                <a:latin typeface="Times New Roman" pitchFamily="18" charset="0"/>
              </a:rPr>
              <a:t>Use      through      as </a:t>
            </a:r>
            <a:r>
              <a:rPr lang="en-US" sz="2400" i="1" dirty="0">
                <a:latin typeface="Times New Roman" pitchFamily="18" charset="0"/>
              </a:rPr>
              <a:t>guesses</a:t>
            </a:r>
            <a:r>
              <a:rPr lang="en-US" sz="2400" dirty="0">
                <a:latin typeface="Times New Roman" pitchFamily="18" charset="0"/>
              </a:rPr>
              <a:t> for 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</a:t>
            </a:r>
            <a:r>
              <a:rPr lang="en-US" sz="2400" baseline="-25000" dirty="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sz="2400" dirty="0">
                <a:latin typeface="Times New Roman" pitchFamily="18" charset="0"/>
              </a:rPr>
              <a:t> through 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</a:t>
            </a:r>
            <a:r>
              <a:rPr lang="en-US" sz="2400" i="1" baseline="-25000" dirty="0">
                <a:latin typeface="Times New Roman" pitchFamily="18" charset="0"/>
                <a:sym typeface="Symbol" pitchFamily="18" charset="2"/>
              </a:rPr>
              <a:t>p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and     as a guess for 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y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.</a:t>
            </a:r>
            <a:r>
              <a:rPr lang="en-US" sz="2400" baseline="-25000" dirty="0">
                <a:latin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3339992" y="2286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4321067" y="2286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5654567" y="2286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7612489" y="2286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1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00912"/>
              </p:ext>
            </p:extLst>
          </p:nvPr>
        </p:nvGraphicFramePr>
        <p:xfrm>
          <a:off x="2798027" y="4307520"/>
          <a:ext cx="3270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6" name="Equation" r:id="rId4" imgW="190417" imgH="253890" progId="Equation.3">
                  <p:embed/>
                </p:oleObj>
              </mc:Choice>
              <mc:Fallback>
                <p:oleObj name="Equation" r:id="rId4" imgW="190417" imgH="253890" progId="Equation.3">
                  <p:embed/>
                  <p:pic>
                    <p:nvPicPr>
                      <p:cNvPr id="0" name="Picture 5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027" y="4307520"/>
                        <a:ext cx="3270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047063"/>
              </p:ext>
            </p:extLst>
          </p:nvPr>
        </p:nvGraphicFramePr>
        <p:xfrm>
          <a:off x="4169627" y="4307520"/>
          <a:ext cx="349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7" name="Equation" r:id="rId6" imgW="203024" imgH="266469" progId="Equation.3">
                  <p:embed/>
                </p:oleObj>
              </mc:Choice>
              <mc:Fallback>
                <p:oleObj name="Equation" r:id="rId6" imgW="203024" imgH="266469" progId="Equation.3">
                  <p:embed/>
                  <p:pic>
                    <p:nvPicPr>
                      <p:cNvPr id="0" name="Picture 5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9627" y="4307520"/>
                        <a:ext cx="3492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536024"/>
              </p:ext>
            </p:extLst>
          </p:nvPr>
        </p:nvGraphicFramePr>
        <p:xfrm>
          <a:off x="1150863" y="4857886"/>
          <a:ext cx="3270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8" name="Equation" r:id="rId8" imgW="190417" imgH="253890" progId="Equation.3">
                  <p:embed/>
                </p:oleObj>
              </mc:Choice>
              <mc:Fallback>
                <p:oleObj name="Equation" r:id="rId8" imgW="190417" imgH="253890" progId="Equation.3">
                  <p:embed/>
                  <p:pic>
                    <p:nvPicPr>
                      <p:cNvPr id="0" name="Picture 5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863" y="4857886"/>
                        <a:ext cx="3270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711368"/>
              </p:ext>
            </p:extLst>
          </p:nvPr>
        </p:nvGraphicFramePr>
        <p:xfrm>
          <a:off x="2612289" y="4874735"/>
          <a:ext cx="349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9" name="Equation" r:id="rId9" imgW="203024" imgH="266469" progId="Equation.3">
                  <p:embed/>
                </p:oleObj>
              </mc:Choice>
              <mc:Fallback>
                <p:oleObj name="Equation" r:id="rId9" imgW="203024" imgH="266469" progId="Equation.3">
                  <p:embed/>
                  <p:pic>
                    <p:nvPicPr>
                      <p:cNvPr id="0" name="Picture 5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2289" y="4874735"/>
                        <a:ext cx="3492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19"/>
              <p:cNvSpPr txBox="1"/>
              <p:nvPr/>
            </p:nvSpPr>
            <p:spPr>
              <a:xfrm>
                <a:off x="2461344" y="1697038"/>
                <a:ext cx="6278563" cy="661987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344" y="1697038"/>
                <a:ext cx="6278563" cy="6619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0"/>
              <p:cNvSpPr txBox="1"/>
              <p:nvPr/>
            </p:nvSpPr>
            <p:spPr>
              <a:xfrm>
                <a:off x="2334344" y="3010394"/>
                <a:ext cx="6134100" cy="76200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Objec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344" y="3010394"/>
                <a:ext cx="6134100" cy="762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782129"/>
              </p:ext>
            </p:extLst>
          </p:nvPr>
        </p:nvGraphicFramePr>
        <p:xfrm>
          <a:off x="6946569" y="4782446"/>
          <a:ext cx="373928" cy="559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80" name="Equation" r:id="rId12" imgW="152280" imgH="228600" progId="Equation.DSMT4">
                  <p:embed/>
                </p:oleObj>
              </mc:Choice>
              <mc:Fallback>
                <p:oleObj name="Equation" r:id="rId12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946569" y="4782446"/>
                        <a:ext cx="373928" cy="5595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792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a number of evaluation criteria for linear regression models.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discuss a subset of these next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343447"/>
              </p:ext>
            </p:extLst>
          </p:nvPr>
        </p:nvGraphicFramePr>
        <p:xfrm>
          <a:off x="1104900" y="2525672"/>
          <a:ext cx="609600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Correlation(X,Y)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SE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F-statistic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Leverage statistic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548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Measure of </a:t>
            </a:r>
            <a:r>
              <a:rPr lang="en-US" u="sng" dirty="0"/>
              <a:t>Lack of Fit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Residual Sum of Squares (RSS)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RSS is an estimate of the error of a model with respect to the “correct” values.  Range = [0, +</a:t>
            </a:r>
            <a:r>
              <a:rPr lang="en-US" dirty="0">
                <a:sym typeface="Symbol" panose="05050102010706020507" pitchFamily="18" charset="2"/>
              </a:rPr>
              <a:t>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For a given set of data, models which fit the data better will have a lower RSS 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4"/>
              <p:cNvSpPr txBox="1"/>
              <p:nvPr/>
            </p:nvSpPr>
            <p:spPr bwMode="auto">
              <a:xfrm>
                <a:off x="2044700" y="3184525"/>
                <a:ext cx="4672013" cy="1589088"/>
              </a:xfrm>
              <a:prstGeom prst="rect">
                <a:avLst/>
              </a:prstGeom>
              <a:noFill/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44700" y="3184525"/>
                <a:ext cx="4672013" cy="15890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28393" y="5265311"/>
            <a:ext cx="7903676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Caution: RSS is sensitive to the Y scale of the data since it is measured in units of </a:t>
            </a:r>
            <a:r>
              <a:rPr lang="en-US" sz="2400" i="1" dirty="0">
                <a:latin typeface="Times New Roman" pitchFamily="18" charset="0"/>
              </a:rPr>
              <a:t>y.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19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Measure of </a:t>
            </a:r>
            <a:r>
              <a:rPr lang="en-US" u="sng" dirty="0"/>
              <a:t>Lack of Fit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Residual Standard Error (RSE)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RSE is an estimate of the standard deviation of the irreducible error </a:t>
            </a:r>
            <a:r>
              <a:rPr lang="en-US" dirty="0">
                <a:sym typeface="Symbol" panose="05050102010706020507" pitchFamily="18" charset="2"/>
              </a:rPr>
              <a:t>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Roughly the average amount that the response will deviate from the true regression line (because of </a:t>
            </a:r>
            <a:r>
              <a:rPr lang="en-US" dirty="0">
                <a:sym typeface="Symbol" panose="05050102010706020507" pitchFamily="18" charset="2"/>
              </a:rPr>
              <a:t>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110159"/>
              </p:ext>
            </p:extLst>
          </p:nvPr>
        </p:nvGraphicFramePr>
        <p:xfrm>
          <a:off x="2044700" y="3184525"/>
          <a:ext cx="4672013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1" name="Equation" r:id="rId4" imgW="1942920" imgH="660240" progId="Equation.DSMT4">
                  <p:embed/>
                </p:oleObj>
              </mc:Choice>
              <mc:Fallback>
                <p:oleObj name="Equation" r:id="rId4" imgW="1942920" imgH="66024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3184525"/>
                        <a:ext cx="4672013" cy="15890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528393" y="5265311"/>
            <a:ext cx="7903676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Caution: RSE is sensitive to the Y scale of the data since it is measured in units of </a:t>
            </a:r>
            <a:r>
              <a:rPr lang="en-US" sz="2400" i="1" dirty="0">
                <a:latin typeface="Times New Roman" pitchFamily="18" charset="0"/>
              </a:rPr>
              <a:t>y.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06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12856</TotalTime>
  <Words>1665</Words>
  <Application>Microsoft Office PowerPoint</Application>
  <PresentationFormat>On-screen Show (4:3)</PresentationFormat>
  <Paragraphs>216</Paragraphs>
  <Slides>20</Slides>
  <Notes>18</Notes>
  <HiddenSlides>3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Cambria Math</vt:lpstr>
      <vt:lpstr>Symbol</vt:lpstr>
      <vt:lpstr>Tahoma</vt:lpstr>
      <vt:lpstr>Times New Roman</vt:lpstr>
      <vt:lpstr>Wingdings</vt:lpstr>
      <vt:lpstr>Clarity</vt:lpstr>
      <vt:lpstr>Equation</vt:lpstr>
      <vt:lpstr>Linear Regression</vt:lpstr>
      <vt:lpstr>Outline for the Chapter</vt:lpstr>
      <vt:lpstr>Outline for this segment</vt:lpstr>
      <vt:lpstr>The (multiple) Linear Regression Model</vt:lpstr>
      <vt:lpstr>Least Squares Fit</vt:lpstr>
      <vt:lpstr>Relationship between population and least squares fit</vt:lpstr>
      <vt:lpstr>Evaluation Criteria</vt:lpstr>
      <vt:lpstr>Measure of Lack of Fit:  Residual Sum of Squares (RSS)</vt:lpstr>
      <vt:lpstr>Measure of Lack of Fit:  Residual Standard Error (RSE)</vt:lpstr>
      <vt:lpstr>Total Sum of Squares (TSS)</vt:lpstr>
      <vt:lpstr>Measures of Fit: R2</vt:lpstr>
      <vt:lpstr>Prediction &amp; Inference in Regression</vt:lpstr>
      <vt:lpstr>Feature (Predictor) Relevance</vt:lpstr>
      <vt:lpstr>Evaluating the regression model (1/2)</vt:lpstr>
      <vt:lpstr>Evaluating the regression model (2/2)</vt:lpstr>
      <vt:lpstr>Given a passing F-test,  Is bj ≠ 0? is Xj an important variable?</vt:lpstr>
      <vt:lpstr>Testing Individual Variables  &amp; Conditional Relationships</vt:lpstr>
      <vt:lpstr>Least Squares Pseudocode Exercise</vt:lpstr>
      <vt:lpstr>Least Squares Python Exercise</vt:lpstr>
      <vt:lpstr>Evaluation Criteria Worksheet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Abbass Sharif</dc:creator>
  <cp:lastModifiedBy>Brett Borghetti</cp:lastModifiedBy>
  <cp:revision>159</cp:revision>
  <cp:lastPrinted>2013-09-10T02:43:54Z</cp:lastPrinted>
  <dcterms:created xsi:type="dcterms:W3CDTF">2013-08-14T17:09:52Z</dcterms:created>
  <dcterms:modified xsi:type="dcterms:W3CDTF">2020-04-28T18:54:02Z</dcterms:modified>
</cp:coreProperties>
</file>