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267" r:id="rId4"/>
    <p:sldId id="268" r:id="rId5"/>
    <p:sldId id="269" r:id="rId6"/>
    <p:sldId id="292" r:id="rId7"/>
    <p:sldId id="272" r:id="rId8"/>
    <p:sldId id="273" r:id="rId9"/>
    <p:sldId id="275" r:id="rId10"/>
    <p:sldId id="274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21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7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2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e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9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90872" cy="1752600"/>
          </a:xfrm>
        </p:spPr>
        <p:txBody>
          <a:bodyPr/>
          <a:lstStyle/>
          <a:p>
            <a:r>
              <a:rPr lang="en-US" dirty="0"/>
              <a:t>Chapter 03</a:t>
            </a:r>
          </a:p>
          <a:p>
            <a:r>
              <a:rPr lang="en-US" dirty="0"/>
              <a:t>Part 2: Coding Features in Regression Models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Regression Lines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300" y="3418916"/>
            <a:ext cx="6934200" cy="2879725"/>
            <a:chOff x="304800" y="3582987"/>
            <a:chExt cx="6934200" cy="287972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04800" y="3582987"/>
              <a:ext cx="6934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Regression equation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female: salary = 112.77+1.86 + 6.05</a:t>
              </a:r>
              <a:r>
                <a:rPr lang="en-US" dirty="0">
                  <a:sym typeface="Symbol" pitchFamily="18" charset="2"/>
                </a:rPr>
                <a:t></a:t>
              </a:r>
              <a:r>
                <a:rPr lang="en-US" dirty="0"/>
                <a:t> position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males:  salary = 112.77-1.86 + 6.05 </a:t>
              </a:r>
              <a:r>
                <a:rPr lang="en-US" dirty="0">
                  <a:sym typeface="Symbol" pitchFamily="18" charset="2"/>
                </a:rPr>
                <a:t></a:t>
              </a:r>
              <a:r>
                <a:rPr lang="en-US" dirty="0"/>
                <a:t> position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2286000" y="5183187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143000" y="5640387"/>
              <a:ext cx="15240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Different intercepts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581400" y="5106987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71800" y="5640387"/>
              <a:ext cx="15240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Same slopes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99160" y="1391678"/>
            <a:ext cx="3460750" cy="3810000"/>
            <a:chOff x="3580" y="720"/>
            <a:chExt cx="2180" cy="2400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" y="902"/>
              <a:ext cx="218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84" y="72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Line for women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080" y="283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Line for men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704" y="91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608" y="1920"/>
              <a:ext cx="24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457735" y="5102648"/>
            <a:ext cx="441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Parallel lines have the same slope. Dummy variables give lines different intercepts, but their slopes are still the same.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9153"/>
            <a:ext cx="52578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Lines be Parallel?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68113" y="1647398"/>
            <a:ext cx="3453908" cy="2604716"/>
            <a:chOff x="262" y="790"/>
            <a:chExt cx="2100" cy="177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62" y="790"/>
              <a:ext cx="2082" cy="1413"/>
              <a:chOff x="262" y="790"/>
              <a:chExt cx="2082" cy="1413"/>
            </a:xfrm>
          </p:grpSpPr>
          <p:pic>
            <p:nvPicPr>
              <p:cNvPr id="22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" y="1340"/>
                <a:ext cx="171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Line 6"/>
              <p:cNvSpPr>
                <a:spLocks noChangeShapeType="1"/>
              </p:cNvSpPr>
              <p:nvPr/>
            </p:nvSpPr>
            <p:spPr bwMode="auto">
              <a:xfrm flipH="1">
                <a:off x="790" y="220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7"/>
              <p:cNvSpPr>
                <a:spLocks noChangeShapeType="1"/>
              </p:cNvSpPr>
              <p:nvPr/>
            </p:nvSpPr>
            <p:spPr bwMode="auto">
              <a:xfrm flipH="1">
                <a:off x="768" y="2098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8"/>
              <p:cNvSpPr>
                <a:spLocks noChangeArrowheads="1"/>
              </p:cNvSpPr>
              <p:nvPr/>
            </p:nvSpPr>
            <p:spPr bwMode="auto">
              <a:xfrm>
                <a:off x="530" y="2061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110</a:t>
                </a:r>
                <a:endParaRPr lang="en-US"/>
              </a:p>
            </p:txBody>
          </p:sp>
          <p:sp>
            <p:nvSpPr>
              <p:cNvPr id="229" name="Line 9"/>
              <p:cNvSpPr>
                <a:spLocks noChangeShapeType="1"/>
              </p:cNvSpPr>
              <p:nvPr/>
            </p:nvSpPr>
            <p:spPr bwMode="auto">
              <a:xfrm flipH="1">
                <a:off x="790" y="200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10"/>
              <p:cNvSpPr>
                <a:spLocks noChangeShapeType="1"/>
              </p:cNvSpPr>
              <p:nvPr/>
            </p:nvSpPr>
            <p:spPr bwMode="auto">
              <a:xfrm flipH="1">
                <a:off x="768" y="1897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11"/>
              <p:cNvSpPr>
                <a:spLocks noChangeArrowheads="1"/>
              </p:cNvSpPr>
              <p:nvPr/>
            </p:nvSpPr>
            <p:spPr bwMode="auto">
              <a:xfrm>
                <a:off x="530" y="1860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120</a:t>
                </a:r>
                <a:endParaRPr lang="en-US"/>
              </a:p>
            </p:txBody>
          </p:sp>
          <p:sp>
            <p:nvSpPr>
              <p:cNvPr id="232" name="Line 12"/>
              <p:cNvSpPr>
                <a:spLocks noChangeShapeType="1"/>
              </p:cNvSpPr>
              <p:nvPr/>
            </p:nvSpPr>
            <p:spPr bwMode="auto">
              <a:xfrm flipH="1">
                <a:off x="790" y="180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13"/>
              <p:cNvSpPr>
                <a:spLocks noChangeShapeType="1"/>
              </p:cNvSpPr>
              <p:nvPr/>
            </p:nvSpPr>
            <p:spPr bwMode="auto">
              <a:xfrm flipH="1">
                <a:off x="768" y="1697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14"/>
              <p:cNvSpPr>
                <a:spLocks noChangeArrowheads="1"/>
              </p:cNvSpPr>
              <p:nvPr/>
            </p:nvSpPr>
            <p:spPr bwMode="auto">
              <a:xfrm>
                <a:off x="530" y="1660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130</a:t>
                </a:r>
                <a:endParaRPr lang="en-US"/>
              </a:p>
            </p:txBody>
          </p:sp>
          <p:sp>
            <p:nvSpPr>
              <p:cNvPr id="235" name="Line 15"/>
              <p:cNvSpPr>
                <a:spLocks noChangeShapeType="1"/>
              </p:cNvSpPr>
              <p:nvPr/>
            </p:nvSpPr>
            <p:spPr bwMode="auto">
              <a:xfrm flipH="1">
                <a:off x="790" y="1600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6"/>
              <p:cNvSpPr>
                <a:spLocks noChangeShapeType="1"/>
              </p:cNvSpPr>
              <p:nvPr/>
            </p:nvSpPr>
            <p:spPr bwMode="auto">
              <a:xfrm flipH="1">
                <a:off x="768" y="1496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17"/>
              <p:cNvSpPr>
                <a:spLocks noChangeArrowheads="1"/>
              </p:cNvSpPr>
              <p:nvPr/>
            </p:nvSpPr>
            <p:spPr bwMode="auto">
              <a:xfrm>
                <a:off x="530" y="1459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140</a:t>
                </a:r>
                <a:endParaRPr lang="en-US"/>
              </a:p>
            </p:txBody>
          </p:sp>
          <p:sp>
            <p:nvSpPr>
              <p:cNvPr id="238" name="Line 18"/>
              <p:cNvSpPr>
                <a:spLocks noChangeShapeType="1"/>
              </p:cNvSpPr>
              <p:nvPr/>
            </p:nvSpPr>
            <p:spPr bwMode="auto">
              <a:xfrm flipH="1">
                <a:off x="790" y="139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9"/>
              <p:cNvSpPr>
                <a:spLocks noChangeShapeType="1"/>
              </p:cNvSpPr>
              <p:nvPr/>
            </p:nvSpPr>
            <p:spPr bwMode="auto">
              <a:xfrm flipH="1">
                <a:off x="768" y="1296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20"/>
              <p:cNvSpPr>
                <a:spLocks noChangeArrowheads="1"/>
              </p:cNvSpPr>
              <p:nvPr/>
            </p:nvSpPr>
            <p:spPr bwMode="auto">
              <a:xfrm>
                <a:off x="530" y="1258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150</a:t>
                </a:r>
                <a:endParaRPr lang="en-US"/>
              </a:p>
            </p:txBody>
          </p:sp>
          <p:sp>
            <p:nvSpPr>
              <p:cNvPr id="241" name="Line 21"/>
              <p:cNvSpPr>
                <a:spLocks noChangeShapeType="1"/>
              </p:cNvSpPr>
              <p:nvPr/>
            </p:nvSpPr>
            <p:spPr bwMode="auto">
              <a:xfrm flipH="1">
                <a:off x="790" y="119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22"/>
              <p:cNvSpPr>
                <a:spLocks noChangeShapeType="1"/>
              </p:cNvSpPr>
              <p:nvPr/>
            </p:nvSpPr>
            <p:spPr bwMode="auto">
              <a:xfrm flipH="1">
                <a:off x="768" y="1095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23"/>
              <p:cNvSpPr>
                <a:spLocks noChangeArrowheads="1"/>
              </p:cNvSpPr>
              <p:nvPr/>
            </p:nvSpPr>
            <p:spPr bwMode="auto">
              <a:xfrm>
                <a:off x="530" y="1058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160</a:t>
                </a:r>
                <a:endParaRPr lang="en-US"/>
              </a:p>
            </p:txBody>
          </p:sp>
          <p:sp>
            <p:nvSpPr>
              <p:cNvPr id="244" name="Line 24"/>
              <p:cNvSpPr>
                <a:spLocks noChangeShapeType="1"/>
              </p:cNvSpPr>
              <p:nvPr/>
            </p:nvSpPr>
            <p:spPr bwMode="auto">
              <a:xfrm flipH="1">
                <a:off x="790" y="99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25"/>
              <p:cNvSpPr>
                <a:spLocks noChangeShapeType="1"/>
              </p:cNvSpPr>
              <p:nvPr/>
            </p:nvSpPr>
            <p:spPr bwMode="auto">
              <a:xfrm flipH="1">
                <a:off x="768" y="894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26"/>
              <p:cNvSpPr>
                <a:spLocks noChangeArrowheads="1"/>
              </p:cNvSpPr>
              <p:nvPr/>
            </p:nvSpPr>
            <p:spPr bwMode="auto">
              <a:xfrm>
                <a:off x="530" y="857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170</a:t>
                </a:r>
                <a:endParaRPr lang="en-US"/>
              </a:p>
            </p:txBody>
          </p:sp>
          <p:sp>
            <p:nvSpPr>
              <p:cNvPr id="247" name="Line 27"/>
              <p:cNvSpPr>
                <a:spLocks noChangeShapeType="1"/>
              </p:cNvSpPr>
              <p:nvPr/>
            </p:nvSpPr>
            <p:spPr bwMode="auto">
              <a:xfrm flipH="1">
                <a:off x="790" y="790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28"/>
              <p:cNvSpPr>
                <a:spLocks noChangeArrowheads="1"/>
              </p:cNvSpPr>
              <p:nvPr/>
            </p:nvSpPr>
            <p:spPr bwMode="auto">
              <a:xfrm>
                <a:off x="820" y="798"/>
                <a:ext cx="1524" cy="14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29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30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31"/>
              <p:cNvSpPr>
                <a:spLocks noChangeShapeType="1"/>
              </p:cNvSpPr>
              <p:nvPr/>
            </p:nvSpPr>
            <p:spPr bwMode="auto">
              <a:xfrm>
                <a:off x="1876" y="99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32"/>
              <p:cNvSpPr>
                <a:spLocks noChangeShapeType="1"/>
              </p:cNvSpPr>
              <p:nvPr/>
            </p:nvSpPr>
            <p:spPr bwMode="auto">
              <a:xfrm>
                <a:off x="1883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33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34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35"/>
              <p:cNvSpPr>
                <a:spLocks noChangeArrowheads="1"/>
              </p:cNvSpPr>
              <p:nvPr/>
            </p:nvSpPr>
            <p:spPr bwMode="auto">
              <a:xfrm>
                <a:off x="1876" y="1511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36"/>
              <p:cNvSpPr>
                <a:spLocks noChangeArrowheads="1"/>
              </p:cNvSpPr>
              <p:nvPr/>
            </p:nvSpPr>
            <p:spPr bwMode="auto">
              <a:xfrm>
                <a:off x="1719" y="1452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7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8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39"/>
              <p:cNvSpPr>
                <a:spLocks noChangeArrowheads="1"/>
              </p:cNvSpPr>
              <p:nvPr/>
            </p:nvSpPr>
            <p:spPr bwMode="auto">
              <a:xfrm>
                <a:off x="1259" y="1734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40"/>
              <p:cNvSpPr>
                <a:spLocks noChangeShapeType="1"/>
              </p:cNvSpPr>
              <p:nvPr/>
            </p:nvSpPr>
            <p:spPr bwMode="auto">
              <a:xfrm>
                <a:off x="1719" y="143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41"/>
              <p:cNvSpPr>
                <a:spLocks noChangeShapeType="1"/>
              </p:cNvSpPr>
              <p:nvPr/>
            </p:nvSpPr>
            <p:spPr bwMode="auto">
              <a:xfrm>
                <a:off x="1727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42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43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44"/>
              <p:cNvSpPr>
                <a:spLocks noChangeShapeType="1"/>
              </p:cNvSpPr>
              <p:nvPr/>
            </p:nvSpPr>
            <p:spPr bwMode="auto">
              <a:xfrm>
                <a:off x="1876" y="129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45"/>
              <p:cNvSpPr>
                <a:spLocks noChangeShapeType="1"/>
              </p:cNvSpPr>
              <p:nvPr/>
            </p:nvSpPr>
            <p:spPr bwMode="auto">
              <a:xfrm>
                <a:off x="1883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46"/>
              <p:cNvSpPr>
                <a:spLocks noChangeShapeType="1"/>
              </p:cNvSpPr>
              <p:nvPr/>
            </p:nvSpPr>
            <p:spPr bwMode="auto">
              <a:xfrm>
                <a:off x="1110" y="200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47"/>
              <p:cNvSpPr>
                <a:spLocks noChangeShapeType="1"/>
              </p:cNvSpPr>
              <p:nvPr/>
            </p:nvSpPr>
            <p:spPr bwMode="auto">
              <a:xfrm>
                <a:off x="1117" y="199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8"/>
              <p:cNvSpPr>
                <a:spLocks noChangeArrowheads="1"/>
              </p:cNvSpPr>
              <p:nvPr/>
            </p:nvSpPr>
            <p:spPr bwMode="auto">
              <a:xfrm>
                <a:off x="1259" y="163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49"/>
              <p:cNvSpPr>
                <a:spLocks noChangeShapeType="1"/>
              </p:cNvSpPr>
              <p:nvPr/>
            </p:nvSpPr>
            <p:spPr bwMode="auto">
              <a:xfrm>
                <a:off x="1415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50"/>
              <p:cNvSpPr>
                <a:spLocks noChangeShapeType="1"/>
              </p:cNvSpPr>
              <p:nvPr/>
            </p:nvSpPr>
            <p:spPr bwMode="auto">
              <a:xfrm>
                <a:off x="1422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51"/>
              <p:cNvSpPr>
                <a:spLocks noChangeShapeType="1"/>
              </p:cNvSpPr>
              <p:nvPr/>
            </p:nvSpPr>
            <p:spPr bwMode="auto">
              <a:xfrm>
                <a:off x="1719" y="122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52"/>
              <p:cNvSpPr>
                <a:spLocks noChangeShapeType="1"/>
              </p:cNvSpPr>
              <p:nvPr/>
            </p:nvSpPr>
            <p:spPr bwMode="auto">
              <a:xfrm>
                <a:off x="1727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3"/>
              <p:cNvSpPr>
                <a:spLocks noChangeArrowheads="1"/>
              </p:cNvSpPr>
              <p:nvPr/>
            </p:nvSpPr>
            <p:spPr bwMode="auto">
              <a:xfrm>
                <a:off x="1259" y="18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54"/>
              <p:cNvSpPr>
                <a:spLocks noChangeShapeType="1"/>
              </p:cNvSpPr>
              <p:nvPr/>
            </p:nvSpPr>
            <p:spPr bwMode="auto">
              <a:xfrm>
                <a:off x="2024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55"/>
              <p:cNvSpPr>
                <a:spLocks noChangeShapeType="1"/>
              </p:cNvSpPr>
              <p:nvPr/>
            </p:nvSpPr>
            <p:spPr bwMode="auto">
              <a:xfrm>
                <a:off x="2032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56"/>
              <p:cNvSpPr>
                <a:spLocks noChangeShapeType="1"/>
              </p:cNvSpPr>
              <p:nvPr/>
            </p:nvSpPr>
            <p:spPr bwMode="auto">
              <a:xfrm>
                <a:off x="1259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57"/>
              <p:cNvSpPr>
                <a:spLocks noChangeShapeType="1"/>
              </p:cNvSpPr>
              <p:nvPr/>
            </p:nvSpPr>
            <p:spPr bwMode="auto">
              <a:xfrm>
                <a:off x="1266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58"/>
              <p:cNvSpPr>
                <a:spLocks noChangeShapeType="1"/>
              </p:cNvSpPr>
              <p:nvPr/>
            </p:nvSpPr>
            <p:spPr bwMode="auto">
              <a:xfrm>
                <a:off x="1571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59"/>
              <p:cNvSpPr>
                <a:spLocks noChangeShapeType="1"/>
              </p:cNvSpPr>
              <p:nvPr/>
            </p:nvSpPr>
            <p:spPr bwMode="auto">
              <a:xfrm>
                <a:off x="1578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60"/>
              <p:cNvSpPr>
                <a:spLocks noChangeShapeType="1"/>
              </p:cNvSpPr>
              <p:nvPr/>
            </p:nvSpPr>
            <p:spPr bwMode="auto">
              <a:xfrm>
                <a:off x="1415" y="14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61"/>
              <p:cNvSpPr>
                <a:spLocks noChangeShapeType="1"/>
              </p:cNvSpPr>
              <p:nvPr/>
            </p:nvSpPr>
            <p:spPr bwMode="auto">
              <a:xfrm>
                <a:off x="1422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62"/>
              <p:cNvSpPr>
                <a:spLocks noChangeShapeType="1"/>
              </p:cNvSpPr>
              <p:nvPr/>
            </p:nvSpPr>
            <p:spPr bwMode="auto">
              <a:xfrm>
                <a:off x="1876" y="14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63"/>
              <p:cNvSpPr>
                <a:spLocks noChangeShapeType="1"/>
              </p:cNvSpPr>
              <p:nvPr/>
            </p:nvSpPr>
            <p:spPr bwMode="auto">
              <a:xfrm>
                <a:off x="1883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64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65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66"/>
              <p:cNvSpPr>
                <a:spLocks noChangeShapeType="1"/>
              </p:cNvSpPr>
              <p:nvPr/>
            </p:nvSpPr>
            <p:spPr bwMode="auto">
              <a:xfrm>
                <a:off x="1719" y="12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67"/>
              <p:cNvSpPr>
                <a:spLocks noChangeShapeType="1"/>
              </p:cNvSpPr>
              <p:nvPr/>
            </p:nvSpPr>
            <p:spPr bwMode="auto">
              <a:xfrm>
                <a:off x="1727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68"/>
              <p:cNvSpPr>
                <a:spLocks noChangeArrowheads="1"/>
              </p:cNvSpPr>
              <p:nvPr/>
            </p:nvSpPr>
            <p:spPr bwMode="auto">
              <a:xfrm>
                <a:off x="1571" y="133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69"/>
              <p:cNvSpPr>
                <a:spLocks noChangeShapeType="1"/>
              </p:cNvSpPr>
              <p:nvPr/>
            </p:nvSpPr>
            <p:spPr bwMode="auto">
              <a:xfrm>
                <a:off x="1876" y="145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70"/>
              <p:cNvSpPr>
                <a:spLocks noChangeShapeType="1"/>
              </p:cNvSpPr>
              <p:nvPr/>
            </p:nvSpPr>
            <p:spPr bwMode="auto">
              <a:xfrm>
                <a:off x="1883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71"/>
              <p:cNvSpPr>
                <a:spLocks noChangeShapeType="1"/>
              </p:cNvSpPr>
              <p:nvPr/>
            </p:nvSpPr>
            <p:spPr bwMode="auto">
              <a:xfrm>
                <a:off x="1415" y="176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72"/>
              <p:cNvSpPr>
                <a:spLocks noChangeShapeType="1"/>
              </p:cNvSpPr>
              <p:nvPr/>
            </p:nvSpPr>
            <p:spPr bwMode="auto">
              <a:xfrm>
                <a:off x="1422" y="175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73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74"/>
              <p:cNvSpPr>
                <a:spLocks noChangeArrowheads="1"/>
              </p:cNvSpPr>
              <p:nvPr/>
            </p:nvSpPr>
            <p:spPr bwMode="auto">
              <a:xfrm>
                <a:off x="1110" y="161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75"/>
              <p:cNvSpPr>
                <a:spLocks noChangeShapeType="1"/>
              </p:cNvSpPr>
              <p:nvPr/>
            </p:nvSpPr>
            <p:spPr bwMode="auto">
              <a:xfrm>
                <a:off x="1571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76"/>
              <p:cNvSpPr>
                <a:spLocks noChangeShapeType="1"/>
              </p:cNvSpPr>
              <p:nvPr/>
            </p:nvSpPr>
            <p:spPr bwMode="auto">
              <a:xfrm>
                <a:off x="1578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77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Line 78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Line 79"/>
              <p:cNvSpPr>
                <a:spLocks noChangeShapeType="1"/>
              </p:cNvSpPr>
              <p:nvPr/>
            </p:nvSpPr>
            <p:spPr bwMode="auto">
              <a:xfrm>
                <a:off x="1110" y="2105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Line 80"/>
              <p:cNvSpPr>
                <a:spLocks noChangeShapeType="1"/>
              </p:cNvSpPr>
              <p:nvPr/>
            </p:nvSpPr>
            <p:spPr bwMode="auto">
              <a:xfrm>
                <a:off x="1117" y="209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Line 81"/>
              <p:cNvSpPr>
                <a:spLocks noChangeShapeType="1"/>
              </p:cNvSpPr>
              <p:nvPr/>
            </p:nvSpPr>
            <p:spPr bwMode="auto">
              <a:xfrm>
                <a:off x="1259" y="180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Line 82"/>
              <p:cNvSpPr>
                <a:spLocks noChangeShapeType="1"/>
              </p:cNvSpPr>
              <p:nvPr/>
            </p:nvSpPr>
            <p:spPr bwMode="auto">
              <a:xfrm>
                <a:off x="1266" y="17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83"/>
              <p:cNvSpPr>
                <a:spLocks noChangeShapeType="1"/>
              </p:cNvSpPr>
              <p:nvPr/>
            </p:nvSpPr>
            <p:spPr bwMode="auto">
              <a:xfrm>
                <a:off x="2024" y="13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84"/>
              <p:cNvSpPr>
                <a:spLocks noChangeShapeType="1"/>
              </p:cNvSpPr>
              <p:nvPr/>
            </p:nvSpPr>
            <p:spPr bwMode="auto">
              <a:xfrm>
                <a:off x="2032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85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86"/>
              <p:cNvSpPr>
                <a:spLocks noChangeShapeType="1"/>
              </p:cNvSpPr>
              <p:nvPr/>
            </p:nvSpPr>
            <p:spPr bwMode="auto">
              <a:xfrm>
                <a:off x="1876" y="111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87"/>
              <p:cNvSpPr>
                <a:spLocks noChangeShapeType="1"/>
              </p:cNvSpPr>
              <p:nvPr/>
            </p:nvSpPr>
            <p:spPr bwMode="auto">
              <a:xfrm>
                <a:off x="1883" y="11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88"/>
              <p:cNvSpPr>
                <a:spLocks noChangeArrowheads="1"/>
              </p:cNvSpPr>
              <p:nvPr/>
            </p:nvSpPr>
            <p:spPr bwMode="auto">
              <a:xfrm>
                <a:off x="1415" y="122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9"/>
              <p:cNvSpPr>
                <a:spLocks noChangeArrowheads="1"/>
              </p:cNvSpPr>
              <p:nvPr/>
            </p:nvSpPr>
            <p:spPr bwMode="auto">
              <a:xfrm>
                <a:off x="1110" y="16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90"/>
              <p:cNvSpPr>
                <a:spLocks noChangeArrowheads="1"/>
              </p:cNvSpPr>
              <p:nvPr/>
            </p:nvSpPr>
            <p:spPr bwMode="auto">
              <a:xfrm>
                <a:off x="1719" y="1452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91"/>
              <p:cNvSpPr>
                <a:spLocks noChangeShapeType="1"/>
              </p:cNvSpPr>
              <p:nvPr/>
            </p:nvSpPr>
            <p:spPr bwMode="auto">
              <a:xfrm>
                <a:off x="1719" y="166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92"/>
              <p:cNvSpPr>
                <a:spLocks noChangeShapeType="1"/>
              </p:cNvSpPr>
              <p:nvPr/>
            </p:nvSpPr>
            <p:spPr bwMode="auto">
              <a:xfrm>
                <a:off x="1727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93"/>
              <p:cNvSpPr>
                <a:spLocks noChangeShapeType="1"/>
              </p:cNvSpPr>
              <p:nvPr/>
            </p:nvSpPr>
            <p:spPr bwMode="auto">
              <a:xfrm>
                <a:off x="1571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94"/>
              <p:cNvSpPr>
                <a:spLocks noChangeShapeType="1"/>
              </p:cNvSpPr>
              <p:nvPr/>
            </p:nvSpPr>
            <p:spPr bwMode="auto">
              <a:xfrm>
                <a:off x="1578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95"/>
              <p:cNvSpPr>
                <a:spLocks noChangeShapeType="1"/>
              </p:cNvSpPr>
              <p:nvPr/>
            </p:nvSpPr>
            <p:spPr bwMode="auto">
              <a:xfrm>
                <a:off x="1876" y="109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96"/>
              <p:cNvSpPr>
                <a:spLocks noChangeShapeType="1"/>
              </p:cNvSpPr>
              <p:nvPr/>
            </p:nvSpPr>
            <p:spPr bwMode="auto">
              <a:xfrm>
                <a:off x="1883" y="1088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97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98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99"/>
              <p:cNvSpPr>
                <a:spLocks noChangeShapeType="1"/>
              </p:cNvSpPr>
              <p:nvPr/>
            </p:nvSpPr>
            <p:spPr bwMode="auto">
              <a:xfrm>
                <a:off x="1719" y="119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100"/>
              <p:cNvSpPr>
                <a:spLocks noChangeShapeType="1"/>
              </p:cNvSpPr>
              <p:nvPr/>
            </p:nvSpPr>
            <p:spPr bwMode="auto">
              <a:xfrm>
                <a:off x="1727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101"/>
              <p:cNvSpPr>
                <a:spLocks noChangeShapeType="1"/>
              </p:cNvSpPr>
              <p:nvPr/>
            </p:nvSpPr>
            <p:spPr bwMode="auto">
              <a:xfrm>
                <a:off x="1719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102"/>
              <p:cNvSpPr>
                <a:spLocks noChangeShapeType="1"/>
              </p:cNvSpPr>
              <p:nvPr/>
            </p:nvSpPr>
            <p:spPr bwMode="auto">
              <a:xfrm>
                <a:off x="1727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Rectangle 103"/>
              <p:cNvSpPr>
                <a:spLocks noChangeArrowheads="1"/>
              </p:cNvSpPr>
              <p:nvPr/>
            </p:nvSpPr>
            <p:spPr bwMode="auto">
              <a:xfrm>
                <a:off x="1571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04"/>
              <p:cNvSpPr>
                <a:spLocks noChangeShapeType="1"/>
              </p:cNvSpPr>
              <p:nvPr/>
            </p:nvSpPr>
            <p:spPr bwMode="auto">
              <a:xfrm>
                <a:off x="1415" y="162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105"/>
              <p:cNvSpPr>
                <a:spLocks noChangeShapeType="1"/>
              </p:cNvSpPr>
              <p:nvPr/>
            </p:nvSpPr>
            <p:spPr bwMode="auto">
              <a:xfrm>
                <a:off x="1422" y="161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Line 106"/>
              <p:cNvSpPr>
                <a:spLocks noChangeShapeType="1"/>
              </p:cNvSpPr>
              <p:nvPr/>
            </p:nvSpPr>
            <p:spPr bwMode="auto">
              <a:xfrm>
                <a:off x="1571" y="166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Line 107"/>
              <p:cNvSpPr>
                <a:spLocks noChangeShapeType="1"/>
              </p:cNvSpPr>
              <p:nvPr/>
            </p:nvSpPr>
            <p:spPr bwMode="auto">
              <a:xfrm>
                <a:off x="1578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Rectangle 108"/>
              <p:cNvSpPr>
                <a:spLocks noChangeArrowheads="1"/>
              </p:cNvSpPr>
              <p:nvPr/>
            </p:nvSpPr>
            <p:spPr bwMode="auto">
              <a:xfrm>
                <a:off x="1571" y="127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Rectangle 109"/>
              <p:cNvSpPr>
                <a:spLocks noChangeArrowheads="1"/>
              </p:cNvSpPr>
              <p:nvPr/>
            </p:nvSpPr>
            <p:spPr bwMode="auto">
              <a:xfrm>
                <a:off x="1110" y="181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Line 110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Line 111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12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Line 113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114"/>
              <p:cNvSpPr>
                <a:spLocks noChangeShapeType="1"/>
              </p:cNvSpPr>
              <p:nvPr/>
            </p:nvSpPr>
            <p:spPr bwMode="auto">
              <a:xfrm>
                <a:off x="2024" y="11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115"/>
              <p:cNvSpPr>
                <a:spLocks noChangeShapeType="1"/>
              </p:cNvSpPr>
              <p:nvPr/>
            </p:nvSpPr>
            <p:spPr bwMode="auto">
              <a:xfrm>
                <a:off x="2032" y="113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Rectangle 116"/>
              <p:cNvSpPr>
                <a:spLocks noChangeArrowheads="1"/>
              </p:cNvSpPr>
              <p:nvPr/>
            </p:nvSpPr>
            <p:spPr bwMode="auto">
              <a:xfrm>
                <a:off x="1259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117"/>
              <p:cNvSpPr>
                <a:spLocks noChangeShapeType="1"/>
              </p:cNvSpPr>
              <p:nvPr/>
            </p:nvSpPr>
            <p:spPr bwMode="auto">
              <a:xfrm>
                <a:off x="1415" y="143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18"/>
              <p:cNvSpPr>
                <a:spLocks noChangeShapeType="1"/>
              </p:cNvSpPr>
              <p:nvPr/>
            </p:nvSpPr>
            <p:spPr bwMode="auto">
              <a:xfrm>
                <a:off x="1422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119"/>
              <p:cNvSpPr>
                <a:spLocks noChangeShapeType="1"/>
              </p:cNvSpPr>
              <p:nvPr/>
            </p:nvSpPr>
            <p:spPr bwMode="auto">
              <a:xfrm>
                <a:off x="1571" y="145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120"/>
              <p:cNvSpPr>
                <a:spLocks noChangeShapeType="1"/>
              </p:cNvSpPr>
              <p:nvPr/>
            </p:nvSpPr>
            <p:spPr bwMode="auto">
              <a:xfrm>
                <a:off x="1578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Rectangle 121"/>
              <p:cNvSpPr>
                <a:spLocks noChangeArrowheads="1"/>
              </p:cNvSpPr>
              <p:nvPr/>
            </p:nvSpPr>
            <p:spPr bwMode="auto">
              <a:xfrm>
                <a:off x="1415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Rectangle 122"/>
              <p:cNvSpPr>
                <a:spLocks noChangeArrowheads="1"/>
              </p:cNvSpPr>
              <p:nvPr/>
            </p:nvSpPr>
            <p:spPr bwMode="auto">
              <a:xfrm>
                <a:off x="1415" y="145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23"/>
              <p:cNvSpPr>
                <a:spLocks noChangeShapeType="1"/>
              </p:cNvSpPr>
              <p:nvPr/>
            </p:nvSpPr>
            <p:spPr bwMode="auto">
              <a:xfrm>
                <a:off x="1571" y="14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124"/>
              <p:cNvSpPr>
                <a:spLocks noChangeShapeType="1"/>
              </p:cNvSpPr>
              <p:nvPr/>
            </p:nvSpPr>
            <p:spPr bwMode="auto">
              <a:xfrm>
                <a:off x="1578" y="148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125"/>
              <p:cNvSpPr>
                <a:spLocks noChangeShapeType="1"/>
              </p:cNvSpPr>
              <p:nvPr/>
            </p:nvSpPr>
            <p:spPr bwMode="auto">
              <a:xfrm>
                <a:off x="1571" y="156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126"/>
              <p:cNvSpPr>
                <a:spLocks noChangeShapeType="1"/>
              </p:cNvSpPr>
              <p:nvPr/>
            </p:nvSpPr>
            <p:spPr bwMode="auto">
              <a:xfrm>
                <a:off x="1578" y="1556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127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Line 128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129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130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Rectangle 131"/>
              <p:cNvSpPr>
                <a:spLocks noChangeArrowheads="1"/>
              </p:cNvSpPr>
              <p:nvPr/>
            </p:nvSpPr>
            <p:spPr bwMode="auto">
              <a:xfrm>
                <a:off x="1719" y="1370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132"/>
              <p:cNvSpPr>
                <a:spLocks noChangeShapeType="1"/>
              </p:cNvSpPr>
              <p:nvPr/>
            </p:nvSpPr>
            <p:spPr bwMode="auto">
              <a:xfrm>
                <a:off x="1259" y="170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Line 133"/>
              <p:cNvSpPr>
                <a:spLocks noChangeShapeType="1"/>
              </p:cNvSpPr>
              <p:nvPr/>
            </p:nvSpPr>
            <p:spPr bwMode="auto">
              <a:xfrm>
                <a:off x="1266" y="169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Rectangle 134"/>
              <p:cNvSpPr>
                <a:spLocks noChangeArrowheads="1"/>
              </p:cNvSpPr>
              <p:nvPr/>
            </p:nvSpPr>
            <p:spPr bwMode="auto">
              <a:xfrm>
                <a:off x="2024" y="1050"/>
                <a:ext cx="23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Line 135"/>
              <p:cNvSpPr>
                <a:spLocks noChangeShapeType="1"/>
              </p:cNvSpPr>
              <p:nvPr/>
            </p:nvSpPr>
            <p:spPr bwMode="auto">
              <a:xfrm>
                <a:off x="1259" y="145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Line 136"/>
              <p:cNvSpPr>
                <a:spLocks noChangeShapeType="1"/>
              </p:cNvSpPr>
              <p:nvPr/>
            </p:nvSpPr>
            <p:spPr bwMode="auto">
              <a:xfrm>
                <a:off x="1266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Rectangle 137"/>
              <p:cNvSpPr>
                <a:spLocks noChangeArrowheads="1"/>
              </p:cNvSpPr>
              <p:nvPr/>
            </p:nvSpPr>
            <p:spPr bwMode="auto">
              <a:xfrm>
                <a:off x="1415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Rectangle 138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39"/>
              <p:cNvSpPr>
                <a:spLocks noChangeShapeType="1"/>
              </p:cNvSpPr>
              <p:nvPr/>
            </p:nvSpPr>
            <p:spPr bwMode="auto">
              <a:xfrm>
                <a:off x="1259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40"/>
              <p:cNvSpPr>
                <a:spLocks noChangeShapeType="1"/>
              </p:cNvSpPr>
              <p:nvPr/>
            </p:nvSpPr>
            <p:spPr bwMode="auto">
              <a:xfrm>
                <a:off x="1266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41"/>
              <p:cNvSpPr>
                <a:spLocks noChangeShapeType="1"/>
              </p:cNvSpPr>
              <p:nvPr/>
            </p:nvSpPr>
            <p:spPr bwMode="auto">
              <a:xfrm>
                <a:off x="1259" y="18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142"/>
              <p:cNvSpPr>
                <a:spLocks noChangeShapeType="1"/>
              </p:cNvSpPr>
              <p:nvPr/>
            </p:nvSpPr>
            <p:spPr bwMode="auto">
              <a:xfrm>
                <a:off x="1266" y="183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143"/>
              <p:cNvSpPr>
                <a:spLocks noChangeShapeType="1"/>
              </p:cNvSpPr>
              <p:nvPr/>
            </p:nvSpPr>
            <p:spPr bwMode="auto">
              <a:xfrm>
                <a:off x="1571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144"/>
              <p:cNvSpPr>
                <a:spLocks noChangeShapeType="1"/>
              </p:cNvSpPr>
              <p:nvPr/>
            </p:nvSpPr>
            <p:spPr bwMode="auto">
              <a:xfrm>
                <a:off x="1578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145"/>
              <p:cNvSpPr>
                <a:spLocks noChangeShapeType="1"/>
              </p:cNvSpPr>
              <p:nvPr/>
            </p:nvSpPr>
            <p:spPr bwMode="auto">
              <a:xfrm>
                <a:off x="1876" y="143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Line 146"/>
              <p:cNvSpPr>
                <a:spLocks noChangeShapeType="1"/>
              </p:cNvSpPr>
              <p:nvPr/>
            </p:nvSpPr>
            <p:spPr bwMode="auto">
              <a:xfrm>
                <a:off x="1883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Line 147"/>
              <p:cNvSpPr>
                <a:spLocks noChangeShapeType="1"/>
              </p:cNvSpPr>
              <p:nvPr/>
            </p:nvSpPr>
            <p:spPr bwMode="auto">
              <a:xfrm>
                <a:off x="1876" y="123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148"/>
              <p:cNvSpPr>
                <a:spLocks noChangeShapeType="1"/>
              </p:cNvSpPr>
              <p:nvPr/>
            </p:nvSpPr>
            <p:spPr bwMode="auto">
              <a:xfrm>
                <a:off x="1883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Rectangle 149"/>
              <p:cNvSpPr>
                <a:spLocks noChangeArrowheads="1"/>
              </p:cNvSpPr>
              <p:nvPr/>
            </p:nvSpPr>
            <p:spPr bwMode="auto">
              <a:xfrm>
                <a:off x="1571" y="122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150"/>
              <p:cNvSpPr>
                <a:spLocks noChangeShapeType="1"/>
              </p:cNvSpPr>
              <p:nvPr/>
            </p:nvSpPr>
            <p:spPr bwMode="auto">
              <a:xfrm>
                <a:off x="1876" y="101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151"/>
              <p:cNvSpPr>
                <a:spLocks noChangeShapeType="1"/>
              </p:cNvSpPr>
              <p:nvPr/>
            </p:nvSpPr>
            <p:spPr bwMode="auto">
              <a:xfrm>
                <a:off x="1883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152"/>
              <p:cNvSpPr>
                <a:spLocks noChangeShapeType="1"/>
              </p:cNvSpPr>
              <p:nvPr/>
            </p:nvSpPr>
            <p:spPr bwMode="auto">
              <a:xfrm>
                <a:off x="1259" y="136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153"/>
              <p:cNvSpPr>
                <a:spLocks noChangeShapeType="1"/>
              </p:cNvSpPr>
              <p:nvPr/>
            </p:nvSpPr>
            <p:spPr bwMode="auto">
              <a:xfrm>
                <a:off x="1266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Rectangle 154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155"/>
              <p:cNvSpPr>
                <a:spLocks noChangeShapeType="1"/>
              </p:cNvSpPr>
              <p:nvPr/>
            </p:nvSpPr>
            <p:spPr bwMode="auto">
              <a:xfrm>
                <a:off x="1876" y="123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156"/>
              <p:cNvSpPr>
                <a:spLocks noChangeShapeType="1"/>
              </p:cNvSpPr>
              <p:nvPr/>
            </p:nvSpPr>
            <p:spPr bwMode="auto">
              <a:xfrm>
                <a:off x="1883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Rectangle 157"/>
              <p:cNvSpPr>
                <a:spLocks noChangeArrowheads="1"/>
              </p:cNvSpPr>
              <p:nvPr/>
            </p:nvSpPr>
            <p:spPr bwMode="auto">
              <a:xfrm>
                <a:off x="1259" y="161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Rectangle 158"/>
              <p:cNvSpPr>
                <a:spLocks noChangeArrowheads="1"/>
              </p:cNvSpPr>
              <p:nvPr/>
            </p:nvSpPr>
            <p:spPr bwMode="auto">
              <a:xfrm>
                <a:off x="1876" y="96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159"/>
              <p:cNvSpPr>
                <a:spLocks noChangeShapeType="1"/>
              </p:cNvSpPr>
              <p:nvPr/>
            </p:nvSpPr>
            <p:spPr bwMode="auto">
              <a:xfrm>
                <a:off x="1110" y="17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160"/>
              <p:cNvSpPr>
                <a:spLocks noChangeShapeType="1"/>
              </p:cNvSpPr>
              <p:nvPr/>
            </p:nvSpPr>
            <p:spPr bwMode="auto">
              <a:xfrm>
                <a:off x="1117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161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162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Rectangle 163"/>
              <p:cNvSpPr>
                <a:spLocks noChangeArrowheads="1"/>
              </p:cNvSpPr>
              <p:nvPr/>
            </p:nvSpPr>
            <p:spPr bwMode="auto">
              <a:xfrm>
                <a:off x="1259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164"/>
              <p:cNvSpPr>
                <a:spLocks noChangeShapeType="1"/>
              </p:cNvSpPr>
              <p:nvPr/>
            </p:nvSpPr>
            <p:spPr bwMode="auto">
              <a:xfrm>
                <a:off x="1571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165"/>
              <p:cNvSpPr>
                <a:spLocks noChangeShapeType="1"/>
              </p:cNvSpPr>
              <p:nvPr/>
            </p:nvSpPr>
            <p:spPr bwMode="auto">
              <a:xfrm>
                <a:off x="1578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Rectangle 166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Rectangle 167"/>
              <p:cNvSpPr>
                <a:spLocks noChangeArrowheads="1"/>
              </p:cNvSpPr>
              <p:nvPr/>
            </p:nvSpPr>
            <p:spPr bwMode="auto">
              <a:xfrm>
                <a:off x="1415" y="1429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68"/>
              <p:cNvSpPr>
                <a:spLocks noChangeShapeType="1"/>
              </p:cNvSpPr>
              <p:nvPr/>
            </p:nvSpPr>
            <p:spPr bwMode="auto">
              <a:xfrm>
                <a:off x="1876" y="157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169"/>
              <p:cNvSpPr>
                <a:spLocks noChangeShapeType="1"/>
              </p:cNvSpPr>
              <p:nvPr/>
            </p:nvSpPr>
            <p:spPr bwMode="auto">
              <a:xfrm>
                <a:off x="1883" y="15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170"/>
              <p:cNvSpPr>
                <a:spLocks noChangeShapeType="1"/>
              </p:cNvSpPr>
              <p:nvPr/>
            </p:nvSpPr>
            <p:spPr bwMode="auto">
              <a:xfrm>
                <a:off x="1719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171"/>
              <p:cNvSpPr>
                <a:spLocks noChangeShapeType="1"/>
              </p:cNvSpPr>
              <p:nvPr/>
            </p:nvSpPr>
            <p:spPr bwMode="auto">
              <a:xfrm>
                <a:off x="1727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172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173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174"/>
              <p:cNvSpPr>
                <a:spLocks noChangeArrowheads="1"/>
              </p:cNvSpPr>
              <p:nvPr/>
            </p:nvSpPr>
            <p:spPr bwMode="auto">
              <a:xfrm>
                <a:off x="1259" y="1511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75"/>
              <p:cNvSpPr>
                <a:spLocks noChangeArrowheads="1"/>
              </p:cNvSpPr>
              <p:nvPr/>
            </p:nvSpPr>
            <p:spPr bwMode="auto">
              <a:xfrm>
                <a:off x="1415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76"/>
              <p:cNvSpPr>
                <a:spLocks noChangeArrowheads="1"/>
              </p:cNvSpPr>
              <p:nvPr/>
            </p:nvSpPr>
            <p:spPr bwMode="auto">
              <a:xfrm>
                <a:off x="1259" y="163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Line 177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Line 178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79"/>
              <p:cNvSpPr>
                <a:spLocks noChangeArrowheads="1"/>
              </p:cNvSpPr>
              <p:nvPr/>
            </p:nvSpPr>
            <p:spPr bwMode="auto">
              <a:xfrm>
                <a:off x="1876" y="111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180"/>
              <p:cNvSpPr>
                <a:spLocks noChangeShapeType="1"/>
              </p:cNvSpPr>
              <p:nvPr/>
            </p:nvSpPr>
            <p:spPr bwMode="auto">
              <a:xfrm>
                <a:off x="1571" y="12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181"/>
              <p:cNvSpPr>
                <a:spLocks noChangeShapeType="1"/>
              </p:cNvSpPr>
              <p:nvPr/>
            </p:nvSpPr>
            <p:spPr bwMode="auto">
              <a:xfrm>
                <a:off x="1578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Rectangle 182"/>
              <p:cNvSpPr>
                <a:spLocks noChangeArrowheads="1"/>
              </p:cNvSpPr>
              <p:nvPr/>
            </p:nvSpPr>
            <p:spPr bwMode="auto">
              <a:xfrm>
                <a:off x="1876" y="105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Rectangle 183"/>
              <p:cNvSpPr>
                <a:spLocks noChangeArrowheads="1"/>
              </p:cNvSpPr>
              <p:nvPr/>
            </p:nvSpPr>
            <p:spPr bwMode="auto">
              <a:xfrm>
                <a:off x="1259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184"/>
              <p:cNvSpPr>
                <a:spLocks noChangeShapeType="1"/>
              </p:cNvSpPr>
              <p:nvPr/>
            </p:nvSpPr>
            <p:spPr bwMode="auto">
              <a:xfrm>
                <a:off x="1876" y="119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185"/>
              <p:cNvSpPr>
                <a:spLocks noChangeShapeType="1"/>
              </p:cNvSpPr>
              <p:nvPr/>
            </p:nvSpPr>
            <p:spPr bwMode="auto">
              <a:xfrm>
                <a:off x="1883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186"/>
              <p:cNvSpPr>
                <a:spLocks noChangeShapeType="1"/>
              </p:cNvSpPr>
              <p:nvPr/>
            </p:nvSpPr>
            <p:spPr bwMode="auto">
              <a:xfrm>
                <a:off x="1415" y="16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Line 187"/>
              <p:cNvSpPr>
                <a:spLocks noChangeShapeType="1"/>
              </p:cNvSpPr>
              <p:nvPr/>
            </p:nvSpPr>
            <p:spPr bwMode="auto">
              <a:xfrm>
                <a:off x="1422" y="15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Rectangle 188"/>
              <p:cNvSpPr>
                <a:spLocks noChangeArrowheads="1"/>
              </p:cNvSpPr>
              <p:nvPr/>
            </p:nvSpPr>
            <p:spPr bwMode="auto">
              <a:xfrm>
                <a:off x="1571" y="139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Rectangle 189"/>
              <p:cNvSpPr>
                <a:spLocks noChangeArrowheads="1"/>
              </p:cNvSpPr>
              <p:nvPr/>
            </p:nvSpPr>
            <p:spPr bwMode="auto">
              <a:xfrm>
                <a:off x="1259" y="1756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Line 190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Line 191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Rectangle 192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Line 193"/>
              <p:cNvSpPr>
                <a:spLocks noChangeShapeType="1"/>
              </p:cNvSpPr>
              <p:nvPr/>
            </p:nvSpPr>
            <p:spPr bwMode="auto">
              <a:xfrm>
                <a:off x="1876" y="129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194"/>
              <p:cNvSpPr>
                <a:spLocks noChangeShapeType="1"/>
              </p:cNvSpPr>
              <p:nvPr/>
            </p:nvSpPr>
            <p:spPr bwMode="auto">
              <a:xfrm>
                <a:off x="1883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195"/>
              <p:cNvSpPr>
                <a:spLocks noChangeShapeType="1"/>
              </p:cNvSpPr>
              <p:nvPr/>
            </p:nvSpPr>
            <p:spPr bwMode="auto">
              <a:xfrm>
                <a:off x="1415" y="168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Line 196"/>
              <p:cNvSpPr>
                <a:spLocks noChangeShapeType="1"/>
              </p:cNvSpPr>
              <p:nvPr/>
            </p:nvSpPr>
            <p:spPr bwMode="auto">
              <a:xfrm>
                <a:off x="1422" y="167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Line 197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198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199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200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201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202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203"/>
              <p:cNvSpPr>
                <a:spLocks noChangeShapeType="1"/>
              </p:cNvSpPr>
              <p:nvPr/>
            </p:nvSpPr>
            <p:spPr bwMode="auto">
              <a:xfrm>
                <a:off x="1259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204"/>
              <p:cNvSpPr>
                <a:spLocks noChangeShapeType="1"/>
              </p:cNvSpPr>
              <p:nvPr/>
            </p:nvSpPr>
            <p:spPr bwMode="auto">
              <a:xfrm>
                <a:off x="1266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768" y="790"/>
              <a:ext cx="1577" cy="1605"/>
              <a:chOff x="768" y="790"/>
              <a:chExt cx="1577" cy="1605"/>
            </a:xfrm>
          </p:grpSpPr>
          <p:sp>
            <p:nvSpPr>
              <p:cNvPr id="25" name="Line 206"/>
              <p:cNvSpPr>
                <a:spLocks noChangeShapeType="1"/>
              </p:cNvSpPr>
              <p:nvPr/>
            </p:nvSpPr>
            <p:spPr bwMode="auto">
              <a:xfrm>
                <a:off x="1259" y="192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07"/>
              <p:cNvSpPr>
                <a:spLocks noChangeShapeType="1"/>
              </p:cNvSpPr>
              <p:nvPr/>
            </p:nvSpPr>
            <p:spPr bwMode="auto">
              <a:xfrm>
                <a:off x="1266" y="192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08"/>
              <p:cNvSpPr>
                <a:spLocks noChangeShapeType="1"/>
              </p:cNvSpPr>
              <p:nvPr/>
            </p:nvSpPr>
            <p:spPr bwMode="auto">
              <a:xfrm>
                <a:off x="1719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09"/>
              <p:cNvSpPr>
                <a:spLocks noChangeShapeType="1"/>
              </p:cNvSpPr>
              <p:nvPr/>
            </p:nvSpPr>
            <p:spPr bwMode="auto">
              <a:xfrm>
                <a:off x="1727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10"/>
              <p:cNvSpPr>
                <a:spLocks noChangeShapeType="1"/>
              </p:cNvSpPr>
              <p:nvPr/>
            </p:nvSpPr>
            <p:spPr bwMode="auto">
              <a:xfrm>
                <a:off x="1259" y="178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11"/>
              <p:cNvSpPr>
                <a:spLocks noChangeShapeType="1"/>
              </p:cNvSpPr>
              <p:nvPr/>
            </p:nvSpPr>
            <p:spPr bwMode="auto">
              <a:xfrm>
                <a:off x="1266" y="1779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212"/>
              <p:cNvSpPr>
                <a:spLocks noChangeArrowheads="1"/>
              </p:cNvSpPr>
              <p:nvPr/>
            </p:nvSpPr>
            <p:spPr bwMode="auto">
              <a:xfrm>
                <a:off x="1719" y="1355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213"/>
              <p:cNvSpPr>
                <a:spLocks noChangeArrowheads="1"/>
              </p:cNvSpPr>
              <p:nvPr/>
            </p:nvSpPr>
            <p:spPr bwMode="auto">
              <a:xfrm>
                <a:off x="1571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14"/>
              <p:cNvSpPr>
                <a:spLocks noChangeShapeType="1"/>
              </p:cNvSpPr>
              <p:nvPr/>
            </p:nvSpPr>
            <p:spPr bwMode="auto">
              <a:xfrm>
                <a:off x="1259" y="156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15"/>
              <p:cNvSpPr>
                <a:spLocks noChangeShapeType="1"/>
              </p:cNvSpPr>
              <p:nvPr/>
            </p:nvSpPr>
            <p:spPr bwMode="auto">
              <a:xfrm>
                <a:off x="1266" y="1556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16"/>
              <p:cNvSpPr>
                <a:spLocks noChangeShapeType="1"/>
              </p:cNvSpPr>
              <p:nvPr/>
            </p:nvSpPr>
            <p:spPr bwMode="auto">
              <a:xfrm>
                <a:off x="1415" y="15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17"/>
              <p:cNvSpPr>
                <a:spLocks noChangeShapeType="1"/>
              </p:cNvSpPr>
              <p:nvPr/>
            </p:nvSpPr>
            <p:spPr bwMode="auto">
              <a:xfrm>
                <a:off x="1422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18"/>
              <p:cNvSpPr>
                <a:spLocks noChangeArrowheads="1"/>
              </p:cNvSpPr>
              <p:nvPr/>
            </p:nvSpPr>
            <p:spPr bwMode="auto">
              <a:xfrm>
                <a:off x="1110" y="181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19"/>
              <p:cNvSpPr>
                <a:spLocks noChangeShapeType="1"/>
              </p:cNvSpPr>
              <p:nvPr/>
            </p:nvSpPr>
            <p:spPr bwMode="auto">
              <a:xfrm>
                <a:off x="1719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20"/>
              <p:cNvSpPr>
                <a:spLocks noChangeShapeType="1"/>
              </p:cNvSpPr>
              <p:nvPr/>
            </p:nvSpPr>
            <p:spPr bwMode="auto">
              <a:xfrm>
                <a:off x="1727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21"/>
              <p:cNvSpPr>
                <a:spLocks noChangeArrowheads="1"/>
              </p:cNvSpPr>
              <p:nvPr/>
            </p:nvSpPr>
            <p:spPr bwMode="auto">
              <a:xfrm>
                <a:off x="1719" y="102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22"/>
              <p:cNvSpPr>
                <a:spLocks noChangeShapeType="1"/>
              </p:cNvSpPr>
              <p:nvPr/>
            </p:nvSpPr>
            <p:spPr bwMode="auto">
              <a:xfrm>
                <a:off x="1259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23"/>
              <p:cNvSpPr>
                <a:spLocks noChangeShapeType="1"/>
              </p:cNvSpPr>
              <p:nvPr/>
            </p:nvSpPr>
            <p:spPr bwMode="auto">
              <a:xfrm>
                <a:off x="1266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24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25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26"/>
              <p:cNvSpPr>
                <a:spLocks noChangeShapeType="1"/>
              </p:cNvSpPr>
              <p:nvPr/>
            </p:nvSpPr>
            <p:spPr bwMode="auto">
              <a:xfrm>
                <a:off x="1259" y="162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27"/>
              <p:cNvSpPr>
                <a:spLocks noChangeShapeType="1"/>
              </p:cNvSpPr>
              <p:nvPr/>
            </p:nvSpPr>
            <p:spPr bwMode="auto">
              <a:xfrm>
                <a:off x="1266" y="161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28"/>
              <p:cNvSpPr>
                <a:spLocks noChangeShapeType="1"/>
              </p:cNvSpPr>
              <p:nvPr/>
            </p:nvSpPr>
            <p:spPr bwMode="auto">
              <a:xfrm>
                <a:off x="1571" y="145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29"/>
              <p:cNvSpPr>
                <a:spLocks noChangeShapeType="1"/>
              </p:cNvSpPr>
              <p:nvPr/>
            </p:nvSpPr>
            <p:spPr bwMode="auto">
              <a:xfrm>
                <a:off x="1578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30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1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32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33"/>
              <p:cNvSpPr>
                <a:spLocks noChangeShapeType="1"/>
              </p:cNvSpPr>
              <p:nvPr/>
            </p:nvSpPr>
            <p:spPr bwMode="auto">
              <a:xfrm>
                <a:off x="2024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34"/>
              <p:cNvSpPr>
                <a:spLocks noChangeShapeType="1"/>
              </p:cNvSpPr>
              <p:nvPr/>
            </p:nvSpPr>
            <p:spPr bwMode="auto">
              <a:xfrm>
                <a:off x="2032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35"/>
              <p:cNvSpPr>
                <a:spLocks noChangeShapeType="1"/>
              </p:cNvSpPr>
              <p:nvPr/>
            </p:nvSpPr>
            <p:spPr bwMode="auto">
              <a:xfrm>
                <a:off x="1876" y="87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36"/>
              <p:cNvSpPr>
                <a:spLocks noChangeShapeType="1"/>
              </p:cNvSpPr>
              <p:nvPr/>
            </p:nvSpPr>
            <p:spPr bwMode="auto">
              <a:xfrm>
                <a:off x="1883" y="86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37"/>
              <p:cNvSpPr>
                <a:spLocks noChangeArrowheads="1"/>
              </p:cNvSpPr>
              <p:nvPr/>
            </p:nvSpPr>
            <p:spPr bwMode="auto">
              <a:xfrm>
                <a:off x="1259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38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39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40"/>
              <p:cNvSpPr>
                <a:spLocks noChangeShapeType="1"/>
              </p:cNvSpPr>
              <p:nvPr/>
            </p:nvSpPr>
            <p:spPr bwMode="auto">
              <a:xfrm>
                <a:off x="1876" y="122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41"/>
              <p:cNvSpPr>
                <a:spLocks noChangeShapeType="1"/>
              </p:cNvSpPr>
              <p:nvPr/>
            </p:nvSpPr>
            <p:spPr bwMode="auto">
              <a:xfrm>
                <a:off x="1883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242"/>
              <p:cNvSpPr>
                <a:spLocks noChangeArrowheads="1"/>
              </p:cNvSpPr>
              <p:nvPr/>
            </p:nvSpPr>
            <p:spPr bwMode="auto">
              <a:xfrm>
                <a:off x="1571" y="131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43"/>
              <p:cNvSpPr>
                <a:spLocks noChangeShapeType="1"/>
              </p:cNvSpPr>
              <p:nvPr/>
            </p:nvSpPr>
            <p:spPr bwMode="auto">
              <a:xfrm>
                <a:off x="2024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44"/>
              <p:cNvSpPr>
                <a:spLocks noChangeShapeType="1"/>
              </p:cNvSpPr>
              <p:nvPr/>
            </p:nvSpPr>
            <p:spPr bwMode="auto">
              <a:xfrm>
                <a:off x="2032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45"/>
              <p:cNvSpPr>
                <a:spLocks noChangeShapeType="1"/>
              </p:cNvSpPr>
              <p:nvPr/>
            </p:nvSpPr>
            <p:spPr bwMode="auto">
              <a:xfrm>
                <a:off x="1415" y="180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46"/>
              <p:cNvSpPr>
                <a:spLocks noChangeShapeType="1"/>
              </p:cNvSpPr>
              <p:nvPr/>
            </p:nvSpPr>
            <p:spPr bwMode="auto">
              <a:xfrm>
                <a:off x="1422" y="17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247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248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249"/>
              <p:cNvSpPr>
                <a:spLocks noChangeShapeType="1"/>
              </p:cNvSpPr>
              <p:nvPr/>
            </p:nvSpPr>
            <p:spPr bwMode="auto">
              <a:xfrm>
                <a:off x="1259" y="190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50"/>
              <p:cNvSpPr>
                <a:spLocks noChangeShapeType="1"/>
              </p:cNvSpPr>
              <p:nvPr/>
            </p:nvSpPr>
            <p:spPr bwMode="auto">
              <a:xfrm>
                <a:off x="1266" y="189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51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2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53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54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255"/>
              <p:cNvSpPr>
                <a:spLocks noChangeArrowheads="1"/>
              </p:cNvSpPr>
              <p:nvPr/>
            </p:nvSpPr>
            <p:spPr bwMode="auto">
              <a:xfrm>
                <a:off x="1719" y="128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256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257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258"/>
              <p:cNvSpPr>
                <a:spLocks noChangeArrowheads="1"/>
              </p:cNvSpPr>
              <p:nvPr/>
            </p:nvSpPr>
            <p:spPr bwMode="auto">
              <a:xfrm>
                <a:off x="1415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259"/>
              <p:cNvSpPr>
                <a:spLocks noChangeArrowheads="1"/>
              </p:cNvSpPr>
              <p:nvPr/>
            </p:nvSpPr>
            <p:spPr bwMode="auto">
              <a:xfrm>
                <a:off x="954" y="185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60"/>
              <p:cNvSpPr>
                <a:spLocks noChangeShapeType="1"/>
              </p:cNvSpPr>
              <p:nvPr/>
            </p:nvSpPr>
            <p:spPr bwMode="auto">
              <a:xfrm>
                <a:off x="2024" y="119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261"/>
              <p:cNvSpPr>
                <a:spLocks noChangeShapeType="1"/>
              </p:cNvSpPr>
              <p:nvPr/>
            </p:nvSpPr>
            <p:spPr bwMode="auto">
              <a:xfrm>
                <a:off x="2032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262"/>
              <p:cNvSpPr>
                <a:spLocks noChangeShapeType="1"/>
              </p:cNvSpPr>
              <p:nvPr/>
            </p:nvSpPr>
            <p:spPr bwMode="auto">
              <a:xfrm>
                <a:off x="1259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263"/>
              <p:cNvSpPr>
                <a:spLocks noChangeShapeType="1"/>
              </p:cNvSpPr>
              <p:nvPr/>
            </p:nvSpPr>
            <p:spPr bwMode="auto">
              <a:xfrm>
                <a:off x="1266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264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265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66"/>
              <p:cNvSpPr>
                <a:spLocks noChangeArrowheads="1"/>
              </p:cNvSpPr>
              <p:nvPr/>
            </p:nvSpPr>
            <p:spPr bwMode="auto">
              <a:xfrm>
                <a:off x="1415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267"/>
              <p:cNvSpPr>
                <a:spLocks noChangeShapeType="1"/>
              </p:cNvSpPr>
              <p:nvPr/>
            </p:nvSpPr>
            <p:spPr bwMode="auto">
              <a:xfrm>
                <a:off x="1571" y="178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68"/>
              <p:cNvSpPr>
                <a:spLocks noChangeShapeType="1"/>
              </p:cNvSpPr>
              <p:nvPr/>
            </p:nvSpPr>
            <p:spPr bwMode="auto">
              <a:xfrm>
                <a:off x="1578" y="1779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69"/>
              <p:cNvSpPr>
                <a:spLocks noChangeArrowheads="1"/>
              </p:cNvSpPr>
              <p:nvPr/>
            </p:nvSpPr>
            <p:spPr bwMode="auto">
              <a:xfrm>
                <a:off x="1719" y="1370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270"/>
              <p:cNvSpPr>
                <a:spLocks noChangeArrowheads="1"/>
              </p:cNvSpPr>
              <p:nvPr/>
            </p:nvSpPr>
            <p:spPr bwMode="auto">
              <a:xfrm>
                <a:off x="1415" y="1414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71"/>
              <p:cNvSpPr>
                <a:spLocks noChangeShapeType="1"/>
              </p:cNvSpPr>
              <p:nvPr/>
            </p:nvSpPr>
            <p:spPr bwMode="auto">
              <a:xfrm>
                <a:off x="1719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272"/>
              <p:cNvSpPr>
                <a:spLocks noChangeShapeType="1"/>
              </p:cNvSpPr>
              <p:nvPr/>
            </p:nvSpPr>
            <p:spPr bwMode="auto">
              <a:xfrm>
                <a:off x="1727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273"/>
              <p:cNvSpPr>
                <a:spLocks noChangeArrowheads="1"/>
              </p:cNvSpPr>
              <p:nvPr/>
            </p:nvSpPr>
            <p:spPr bwMode="auto">
              <a:xfrm>
                <a:off x="1719" y="887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274"/>
              <p:cNvSpPr>
                <a:spLocks noChangeArrowheads="1"/>
              </p:cNvSpPr>
              <p:nvPr/>
            </p:nvSpPr>
            <p:spPr bwMode="auto">
              <a:xfrm>
                <a:off x="1110" y="193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275"/>
              <p:cNvSpPr>
                <a:spLocks noChangeShapeType="1"/>
              </p:cNvSpPr>
              <p:nvPr/>
            </p:nvSpPr>
            <p:spPr bwMode="auto">
              <a:xfrm>
                <a:off x="2024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276"/>
              <p:cNvSpPr>
                <a:spLocks noChangeShapeType="1"/>
              </p:cNvSpPr>
              <p:nvPr/>
            </p:nvSpPr>
            <p:spPr bwMode="auto">
              <a:xfrm>
                <a:off x="2032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77"/>
              <p:cNvSpPr>
                <a:spLocks noChangeShapeType="1"/>
              </p:cNvSpPr>
              <p:nvPr/>
            </p:nvSpPr>
            <p:spPr bwMode="auto">
              <a:xfrm>
                <a:off x="1876" y="101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78"/>
              <p:cNvSpPr>
                <a:spLocks noChangeShapeType="1"/>
              </p:cNvSpPr>
              <p:nvPr/>
            </p:nvSpPr>
            <p:spPr bwMode="auto">
              <a:xfrm>
                <a:off x="1883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279"/>
              <p:cNvSpPr>
                <a:spLocks noChangeArrowheads="1"/>
              </p:cNvSpPr>
              <p:nvPr/>
            </p:nvSpPr>
            <p:spPr bwMode="auto">
              <a:xfrm>
                <a:off x="1259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80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81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282"/>
              <p:cNvSpPr>
                <a:spLocks noChangeArrowheads="1"/>
              </p:cNvSpPr>
              <p:nvPr/>
            </p:nvSpPr>
            <p:spPr bwMode="auto">
              <a:xfrm>
                <a:off x="1719" y="1251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83"/>
              <p:cNvSpPr>
                <a:spLocks noChangeArrowheads="1"/>
              </p:cNvSpPr>
              <p:nvPr/>
            </p:nvSpPr>
            <p:spPr bwMode="auto">
              <a:xfrm>
                <a:off x="1110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84"/>
              <p:cNvSpPr>
                <a:spLocks noChangeShapeType="1"/>
              </p:cNvSpPr>
              <p:nvPr/>
            </p:nvSpPr>
            <p:spPr bwMode="auto">
              <a:xfrm>
                <a:off x="1719" y="111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85"/>
              <p:cNvSpPr>
                <a:spLocks noChangeShapeType="1"/>
              </p:cNvSpPr>
              <p:nvPr/>
            </p:nvSpPr>
            <p:spPr bwMode="auto">
              <a:xfrm>
                <a:off x="1727" y="11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286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287"/>
              <p:cNvSpPr>
                <a:spLocks noChangeArrowheads="1"/>
              </p:cNvSpPr>
              <p:nvPr/>
            </p:nvSpPr>
            <p:spPr bwMode="auto">
              <a:xfrm>
                <a:off x="1415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88"/>
              <p:cNvSpPr>
                <a:spLocks noChangeShapeType="1"/>
              </p:cNvSpPr>
              <p:nvPr/>
            </p:nvSpPr>
            <p:spPr bwMode="auto">
              <a:xfrm>
                <a:off x="1719" y="117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89"/>
              <p:cNvSpPr>
                <a:spLocks noChangeShapeType="1"/>
              </p:cNvSpPr>
              <p:nvPr/>
            </p:nvSpPr>
            <p:spPr bwMode="auto">
              <a:xfrm>
                <a:off x="1727" y="116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290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91"/>
              <p:cNvSpPr>
                <a:spLocks noChangeShapeType="1"/>
              </p:cNvSpPr>
              <p:nvPr/>
            </p:nvSpPr>
            <p:spPr bwMode="auto">
              <a:xfrm>
                <a:off x="1259" y="168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292"/>
              <p:cNvSpPr>
                <a:spLocks noChangeShapeType="1"/>
              </p:cNvSpPr>
              <p:nvPr/>
            </p:nvSpPr>
            <p:spPr bwMode="auto">
              <a:xfrm>
                <a:off x="1266" y="167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93"/>
              <p:cNvSpPr>
                <a:spLocks noChangeShapeType="1"/>
              </p:cNvSpPr>
              <p:nvPr/>
            </p:nvSpPr>
            <p:spPr bwMode="auto">
              <a:xfrm>
                <a:off x="1719" y="13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294"/>
              <p:cNvSpPr>
                <a:spLocks noChangeShapeType="1"/>
              </p:cNvSpPr>
              <p:nvPr/>
            </p:nvSpPr>
            <p:spPr bwMode="auto">
              <a:xfrm>
                <a:off x="1727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95"/>
              <p:cNvSpPr>
                <a:spLocks noChangeArrowheads="1"/>
              </p:cNvSpPr>
              <p:nvPr/>
            </p:nvSpPr>
            <p:spPr bwMode="auto">
              <a:xfrm>
                <a:off x="1876" y="85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6"/>
              <p:cNvSpPr>
                <a:spLocks noChangeShapeType="1"/>
              </p:cNvSpPr>
              <p:nvPr/>
            </p:nvSpPr>
            <p:spPr bwMode="auto">
              <a:xfrm>
                <a:off x="1876" y="99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97"/>
              <p:cNvSpPr>
                <a:spLocks noChangeShapeType="1"/>
              </p:cNvSpPr>
              <p:nvPr/>
            </p:nvSpPr>
            <p:spPr bwMode="auto">
              <a:xfrm>
                <a:off x="1883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98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99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300"/>
              <p:cNvSpPr>
                <a:spLocks noChangeShapeType="1"/>
              </p:cNvSpPr>
              <p:nvPr/>
            </p:nvSpPr>
            <p:spPr bwMode="auto">
              <a:xfrm>
                <a:off x="1571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301"/>
              <p:cNvSpPr>
                <a:spLocks noChangeShapeType="1"/>
              </p:cNvSpPr>
              <p:nvPr/>
            </p:nvSpPr>
            <p:spPr bwMode="auto">
              <a:xfrm>
                <a:off x="1578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302"/>
              <p:cNvSpPr>
                <a:spLocks noChangeShapeType="1"/>
              </p:cNvSpPr>
              <p:nvPr/>
            </p:nvSpPr>
            <p:spPr bwMode="auto">
              <a:xfrm>
                <a:off x="2024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303"/>
              <p:cNvSpPr>
                <a:spLocks noChangeShapeType="1"/>
              </p:cNvSpPr>
              <p:nvPr/>
            </p:nvSpPr>
            <p:spPr bwMode="auto">
              <a:xfrm>
                <a:off x="2032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304"/>
              <p:cNvSpPr>
                <a:spLocks noChangeArrowheads="1"/>
              </p:cNvSpPr>
              <p:nvPr/>
            </p:nvSpPr>
            <p:spPr bwMode="auto">
              <a:xfrm>
                <a:off x="1719" y="128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305"/>
              <p:cNvSpPr>
                <a:spLocks noChangeArrowheads="1"/>
              </p:cNvSpPr>
              <p:nvPr/>
            </p:nvSpPr>
            <p:spPr bwMode="auto">
              <a:xfrm>
                <a:off x="954" y="193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06"/>
              <p:cNvSpPr>
                <a:spLocks noChangeShapeType="1"/>
              </p:cNvSpPr>
              <p:nvPr/>
            </p:nvSpPr>
            <p:spPr bwMode="auto">
              <a:xfrm>
                <a:off x="1571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307"/>
              <p:cNvSpPr>
                <a:spLocks noChangeShapeType="1"/>
              </p:cNvSpPr>
              <p:nvPr/>
            </p:nvSpPr>
            <p:spPr bwMode="auto">
              <a:xfrm>
                <a:off x="1578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308"/>
              <p:cNvSpPr>
                <a:spLocks noChangeShapeType="1"/>
              </p:cNvSpPr>
              <p:nvPr/>
            </p:nvSpPr>
            <p:spPr bwMode="auto">
              <a:xfrm>
                <a:off x="1259" y="171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309"/>
              <p:cNvSpPr>
                <a:spLocks noChangeShapeType="1"/>
              </p:cNvSpPr>
              <p:nvPr/>
            </p:nvSpPr>
            <p:spPr bwMode="auto">
              <a:xfrm>
                <a:off x="1266" y="171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10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311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2"/>
              <p:cNvSpPr>
                <a:spLocks noChangeShapeType="1"/>
              </p:cNvSpPr>
              <p:nvPr/>
            </p:nvSpPr>
            <p:spPr bwMode="auto">
              <a:xfrm>
                <a:off x="2024" y="99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13"/>
              <p:cNvSpPr>
                <a:spLocks noChangeShapeType="1"/>
              </p:cNvSpPr>
              <p:nvPr/>
            </p:nvSpPr>
            <p:spPr bwMode="auto">
              <a:xfrm>
                <a:off x="2032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314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5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316"/>
              <p:cNvSpPr>
                <a:spLocks noChangeShapeType="1"/>
              </p:cNvSpPr>
              <p:nvPr/>
            </p:nvSpPr>
            <p:spPr bwMode="auto">
              <a:xfrm>
                <a:off x="2024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317"/>
              <p:cNvSpPr>
                <a:spLocks noChangeShapeType="1"/>
              </p:cNvSpPr>
              <p:nvPr/>
            </p:nvSpPr>
            <p:spPr bwMode="auto">
              <a:xfrm>
                <a:off x="2032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318"/>
              <p:cNvSpPr>
                <a:spLocks noChangeArrowheads="1"/>
              </p:cNvSpPr>
              <p:nvPr/>
            </p:nvSpPr>
            <p:spPr bwMode="auto">
              <a:xfrm>
                <a:off x="1571" y="133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319"/>
              <p:cNvSpPr>
                <a:spLocks noChangeShapeType="1"/>
              </p:cNvSpPr>
              <p:nvPr/>
            </p:nvSpPr>
            <p:spPr bwMode="auto">
              <a:xfrm>
                <a:off x="1571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320"/>
              <p:cNvSpPr>
                <a:spLocks noChangeShapeType="1"/>
              </p:cNvSpPr>
              <p:nvPr/>
            </p:nvSpPr>
            <p:spPr bwMode="auto">
              <a:xfrm>
                <a:off x="1578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321"/>
              <p:cNvSpPr>
                <a:spLocks noChangeShapeType="1"/>
              </p:cNvSpPr>
              <p:nvPr/>
            </p:nvSpPr>
            <p:spPr bwMode="auto">
              <a:xfrm>
                <a:off x="2024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322"/>
              <p:cNvSpPr>
                <a:spLocks noChangeShapeType="1"/>
              </p:cNvSpPr>
              <p:nvPr/>
            </p:nvSpPr>
            <p:spPr bwMode="auto">
              <a:xfrm>
                <a:off x="2032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323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324"/>
              <p:cNvSpPr>
                <a:spLocks noChangeArrowheads="1"/>
              </p:cNvSpPr>
              <p:nvPr/>
            </p:nvSpPr>
            <p:spPr bwMode="auto">
              <a:xfrm>
                <a:off x="1719" y="1251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325"/>
              <p:cNvSpPr>
                <a:spLocks noChangeShapeType="1"/>
              </p:cNvSpPr>
              <p:nvPr/>
            </p:nvSpPr>
            <p:spPr bwMode="auto">
              <a:xfrm>
                <a:off x="1415" y="14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326"/>
              <p:cNvSpPr>
                <a:spLocks noChangeShapeType="1"/>
              </p:cNvSpPr>
              <p:nvPr/>
            </p:nvSpPr>
            <p:spPr bwMode="auto">
              <a:xfrm>
                <a:off x="1422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327"/>
              <p:cNvSpPr>
                <a:spLocks noChangeArrowheads="1"/>
              </p:cNvSpPr>
              <p:nvPr/>
            </p:nvSpPr>
            <p:spPr bwMode="auto">
              <a:xfrm>
                <a:off x="1571" y="131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328"/>
              <p:cNvSpPr>
                <a:spLocks noChangeShapeType="1"/>
              </p:cNvSpPr>
              <p:nvPr/>
            </p:nvSpPr>
            <p:spPr bwMode="auto">
              <a:xfrm>
                <a:off x="1415" y="182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329"/>
              <p:cNvSpPr>
                <a:spLocks noChangeShapeType="1"/>
              </p:cNvSpPr>
              <p:nvPr/>
            </p:nvSpPr>
            <p:spPr bwMode="auto">
              <a:xfrm>
                <a:off x="1422" y="181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330"/>
              <p:cNvSpPr>
                <a:spLocks noChangeShapeType="1"/>
              </p:cNvSpPr>
              <p:nvPr/>
            </p:nvSpPr>
            <p:spPr bwMode="auto">
              <a:xfrm>
                <a:off x="1259" y="206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331"/>
              <p:cNvSpPr>
                <a:spLocks noChangeShapeType="1"/>
              </p:cNvSpPr>
              <p:nvPr/>
            </p:nvSpPr>
            <p:spPr bwMode="auto">
              <a:xfrm>
                <a:off x="1266" y="206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332"/>
              <p:cNvSpPr>
                <a:spLocks noChangeShapeType="1"/>
              </p:cNvSpPr>
              <p:nvPr/>
            </p:nvSpPr>
            <p:spPr bwMode="auto">
              <a:xfrm>
                <a:off x="1876" y="122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333"/>
              <p:cNvSpPr>
                <a:spLocks noChangeShapeType="1"/>
              </p:cNvSpPr>
              <p:nvPr/>
            </p:nvSpPr>
            <p:spPr bwMode="auto">
              <a:xfrm>
                <a:off x="1883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334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335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336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337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338"/>
              <p:cNvSpPr>
                <a:spLocks noChangeShapeType="1"/>
              </p:cNvSpPr>
              <p:nvPr/>
            </p:nvSpPr>
            <p:spPr bwMode="auto">
              <a:xfrm>
                <a:off x="1571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339"/>
              <p:cNvSpPr>
                <a:spLocks noChangeShapeType="1"/>
              </p:cNvSpPr>
              <p:nvPr/>
            </p:nvSpPr>
            <p:spPr bwMode="auto">
              <a:xfrm>
                <a:off x="1578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340"/>
              <p:cNvSpPr>
                <a:spLocks noChangeShapeType="1"/>
              </p:cNvSpPr>
              <p:nvPr/>
            </p:nvSpPr>
            <p:spPr bwMode="auto">
              <a:xfrm>
                <a:off x="1876" y="12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341"/>
              <p:cNvSpPr>
                <a:spLocks noChangeShapeType="1"/>
              </p:cNvSpPr>
              <p:nvPr/>
            </p:nvSpPr>
            <p:spPr bwMode="auto">
              <a:xfrm>
                <a:off x="1883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342"/>
              <p:cNvSpPr>
                <a:spLocks noChangeShapeType="1"/>
              </p:cNvSpPr>
              <p:nvPr/>
            </p:nvSpPr>
            <p:spPr bwMode="auto">
              <a:xfrm>
                <a:off x="1719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343"/>
              <p:cNvSpPr>
                <a:spLocks noChangeShapeType="1"/>
              </p:cNvSpPr>
              <p:nvPr/>
            </p:nvSpPr>
            <p:spPr bwMode="auto">
              <a:xfrm>
                <a:off x="1727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344"/>
              <p:cNvSpPr>
                <a:spLocks noChangeArrowheads="1"/>
              </p:cNvSpPr>
              <p:nvPr/>
            </p:nvSpPr>
            <p:spPr bwMode="auto">
              <a:xfrm>
                <a:off x="2180" y="102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345"/>
              <p:cNvSpPr>
                <a:spLocks noChangeShapeType="1"/>
              </p:cNvSpPr>
              <p:nvPr/>
            </p:nvSpPr>
            <p:spPr bwMode="auto">
              <a:xfrm>
                <a:off x="1719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346"/>
              <p:cNvSpPr>
                <a:spLocks noChangeShapeType="1"/>
              </p:cNvSpPr>
              <p:nvPr/>
            </p:nvSpPr>
            <p:spPr bwMode="auto">
              <a:xfrm>
                <a:off x="1727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347"/>
              <p:cNvSpPr>
                <a:spLocks noChangeShapeType="1"/>
              </p:cNvSpPr>
              <p:nvPr/>
            </p:nvSpPr>
            <p:spPr bwMode="auto">
              <a:xfrm>
                <a:off x="1876" y="119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348"/>
              <p:cNvSpPr>
                <a:spLocks noChangeShapeType="1"/>
              </p:cNvSpPr>
              <p:nvPr/>
            </p:nvSpPr>
            <p:spPr bwMode="auto">
              <a:xfrm>
                <a:off x="1883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349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350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351"/>
              <p:cNvSpPr>
                <a:spLocks noChangeArrowheads="1"/>
              </p:cNvSpPr>
              <p:nvPr/>
            </p:nvSpPr>
            <p:spPr bwMode="auto">
              <a:xfrm>
                <a:off x="1415" y="16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352"/>
              <p:cNvSpPr>
                <a:spLocks noChangeShapeType="1"/>
              </p:cNvSpPr>
              <p:nvPr/>
            </p:nvSpPr>
            <p:spPr bwMode="auto">
              <a:xfrm>
                <a:off x="1719" y="143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353"/>
              <p:cNvSpPr>
                <a:spLocks noChangeShapeType="1"/>
              </p:cNvSpPr>
              <p:nvPr/>
            </p:nvSpPr>
            <p:spPr bwMode="auto">
              <a:xfrm>
                <a:off x="1727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354"/>
              <p:cNvSpPr>
                <a:spLocks noChangeShapeType="1"/>
              </p:cNvSpPr>
              <p:nvPr/>
            </p:nvSpPr>
            <p:spPr bwMode="auto">
              <a:xfrm>
                <a:off x="1719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355"/>
              <p:cNvSpPr>
                <a:spLocks noChangeShapeType="1"/>
              </p:cNvSpPr>
              <p:nvPr/>
            </p:nvSpPr>
            <p:spPr bwMode="auto">
              <a:xfrm>
                <a:off x="1727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356"/>
              <p:cNvSpPr>
                <a:spLocks noChangeArrowheads="1"/>
              </p:cNvSpPr>
              <p:nvPr/>
            </p:nvSpPr>
            <p:spPr bwMode="auto">
              <a:xfrm>
                <a:off x="1719" y="1273"/>
                <a:ext cx="23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357"/>
              <p:cNvSpPr>
                <a:spLocks noChangeArrowheads="1"/>
              </p:cNvSpPr>
              <p:nvPr/>
            </p:nvSpPr>
            <p:spPr bwMode="auto">
              <a:xfrm>
                <a:off x="1571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358"/>
              <p:cNvSpPr>
                <a:spLocks noChangeShapeType="1"/>
              </p:cNvSpPr>
              <p:nvPr/>
            </p:nvSpPr>
            <p:spPr bwMode="auto">
              <a:xfrm>
                <a:off x="2180" y="11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359"/>
              <p:cNvSpPr>
                <a:spLocks noChangeShapeType="1"/>
              </p:cNvSpPr>
              <p:nvPr/>
            </p:nvSpPr>
            <p:spPr bwMode="auto">
              <a:xfrm>
                <a:off x="2188" y="113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360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361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362"/>
              <p:cNvSpPr>
                <a:spLocks noChangeShapeType="1"/>
              </p:cNvSpPr>
              <p:nvPr/>
            </p:nvSpPr>
            <p:spPr bwMode="auto">
              <a:xfrm>
                <a:off x="1259" y="192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363"/>
              <p:cNvSpPr>
                <a:spLocks noChangeShapeType="1"/>
              </p:cNvSpPr>
              <p:nvPr/>
            </p:nvSpPr>
            <p:spPr bwMode="auto">
              <a:xfrm>
                <a:off x="1266" y="192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364"/>
              <p:cNvSpPr>
                <a:spLocks noChangeShapeType="1"/>
              </p:cNvSpPr>
              <p:nvPr/>
            </p:nvSpPr>
            <p:spPr bwMode="auto">
              <a:xfrm>
                <a:off x="1876" y="137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65"/>
              <p:cNvSpPr>
                <a:spLocks noChangeShapeType="1"/>
              </p:cNvSpPr>
              <p:nvPr/>
            </p:nvSpPr>
            <p:spPr bwMode="auto">
              <a:xfrm>
                <a:off x="1883" y="13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66"/>
              <p:cNvSpPr>
                <a:spLocks noChangeArrowheads="1"/>
              </p:cNvSpPr>
              <p:nvPr/>
            </p:nvSpPr>
            <p:spPr bwMode="auto">
              <a:xfrm>
                <a:off x="1259" y="1429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367"/>
              <p:cNvSpPr>
                <a:spLocks noChangeShapeType="1"/>
              </p:cNvSpPr>
              <p:nvPr/>
            </p:nvSpPr>
            <p:spPr bwMode="auto">
              <a:xfrm>
                <a:off x="1876" y="12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368"/>
              <p:cNvSpPr>
                <a:spLocks noChangeShapeType="1"/>
              </p:cNvSpPr>
              <p:nvPr/>
            </p:nvSpPr>
            <p:spPr bwMode="auto">
              <a:xfrm>
                <a:off x="1883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369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370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71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372"/>
              <p:cNvSpPr>
                <a:spLocks noChangeShapeType="1"/>
              </p:cNvSpPr>
              <p:nvPr/>
            </p:nvSpPr>
            <p:spPr bwMode="auto">
              <a:xfrm>
                <a:off x="1719" y="171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373"/>
              <p:cNvSpPr>
                <a:spLocks noChangeShapeType="1"/>
              </p:cNvSpPr>
              <p:nvPr/>
            </p:nvSpPr>
            <p:spPr bwMode="auto">
              <a:xfrm>
                <a:off x="1727" y="171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374"/>
              <p:cNvSpPr>
                <a:spLocks noChangeShapeType="1"/>
              </p:cNvSpPr>
              <p:nvPr/>
            </p:nvSpPr>
            <p:spPr bwMode="auto">
              <a:xfrm>
                <a:off x="2024" y="99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375"/>
              <p:cNvSpPr>
                <a:spLocks noChangeShapeType="1"/>
              </p:cNvSpPr>
              <p:nvPr/>
            </p:nvSpPr>
            <p:spPr bwMode="auto">
              <a:xfrm>
                <a:off x="2032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376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77"/>
              <p:cNvSpPr>
                <a:spLocks noChangeShapeType="1"/>
              </p:cNvSpPr>
              <p:nvPr/>
            </p:nvSpPr>
            <p:spPr bwMode="auto">
              <a:xfrm>
                <a:off x="1259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378"/>
              <p:cNvSpPr>
                <a:spLocks noChangeShapeType="1"/>
              </p:cNvSpPr>
              <p:nvPr/>
            </p:nvSpPr>
            <p:spPr bwMode="auto">
              <a:xfrm>
                <a:off x="1266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379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380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381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382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383"/>
              <p:cNvSpPr>
                <a:spLocks noChangeArrowheads="1"/>
              </p:cNvSpPr>
              <p:nvPr/>
            </p:nvSpPr>
            <p:spPr bwMode="auto">
              <a:xfrm>
                <a:off x="1259" y="1756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384"/>
              <p:cNvSpPr>
                <a:spLocks noChangeArrowheads="1"/>
              </p:cNvSpPr>
              <p:nvPr/>
            </p:nvSpPr>
            <p:spPr bwMode="auto">
              <a:xfrm>
                <a:off x="1415" y="1652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385"/>
              <p:cNvSpPr>
                <a:spLocks noChangeShapeType="1"/>
              </p:cNvSpPr>
              <p:nvPr/>
            </p:nvSpPr>
            <p:spPr bwMode="auto">
              <a:xfrm>
                <a:off x="1571" y="137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386"/>
              <p:cNvSpPr>
                <a:spLocks noChangeShapeType="1"/>
              </p:cNvSpPr>
              <p:nvPr/>
            </p:nvSpPr>
            <p:spPr bwMode="auto">
              <a:xfrm>
                <a:off x="1578" y="13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387"/>
              <p:cNvSpPr>
                <a:spLocks noChangeShapeType="1"/>
              </p:cNvSpPr>
              <p:nvPr/>
            </p:nvSpPr>
            <p:spPr bwMode="auto">
              <a:xfrm>
                <a:off x="1571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388"/>
              <p:cNvSpPr>
                <a:spLocks noChangeShapeType="1"/>
              </p:cNvSpPr>
              <p:nvPr/>
            </p:nvSpPr>
            <p:spPr bwMode="auto">
              <a:xfrm>
                <a:off x="1578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389"/>
              <p:cNvSpPr>
                <a:spLocks noChangeShapeType="1"/>
              </p:cNvSpPr>
              <p:nvPr/>
            </p:nvSpPr>
            <p:spPr bwMode="auto">
              <a:xfrm>
                <a:off x="1876" y="117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90"/>
              <p:cNvSpPr>
                <a:spLocks noChangeShapeType="1"/>
              </p:cNvSpPr>
              <p:nvPr/>
            </p:nvSpPr>
            <p:spPr bwMode="auto">
              <a:xfrm>
                <a:off x="1883" y="116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391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392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393"/>
              <p:cNvSpPr>
                <a:spLocks noChangeShapeType="1"/>
              </p:cNvSpPr>
              <p:nvPr/>
            </p:nvSpPr>
            <p:spPr bwMode="auto">
              <a:xfrm>
                <a:off x="1876" y="108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394"/>
              <p:cNvSpPr>
                <a:spLocks noChangeShapeType="1"/>
              </p:cNvSpPr>
              <p:nvPr/>
            </p:nvSpPr>
            <p:spPr bwMode="auto">
              <a:xfrm>
                <a:off x="1883" y="10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395"/>
              <p:cNvSpPr>
                <a:spLocks/>
              </p:cNvSpPr>
              <p:nvPr/>
            </p:nvSpPr>
            <p:spPr bwMode="auto">
              <a:xfrm>
                <a:off x="961" y="894"/>
                <a:ext cx="1227" cy="1011"/>
              </a:xfrm>
              <a:custGeom>
                <a:avLst/>
                <a:gdLst>
                  <a:gd name="T0" fmla="*/ 0 w 1227"/>
                  <a:gd name="T1" fmla="*/ 1011 h 1011"/>
                  <a:gd name="T2" fmla="*/ 305 w 1227"/>
                  <a:gd name="T3" fmla="*/ 758 h 1011"/>
                  <a:gd name="T4" fmla="*/ 617 w 1227"/>
                  <a:gd name="T5" fmla="*/ 506 h 1011"/>
                  <a:gd name="T6" fmla="*/ 922 w 1227"/>
                  <a:gd name="T7" fmla="*/ 253 h 1011"/>
                  <a:gd name="T8" fmla="*/ 1227 w 1227"/>
                  <a:gd name="T9" fmla="*/ 0 h 10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011"/>
                  <a:gd name="T17" fmla="*/ 1227 w 1227"/>
                  <a:gd name="T18" fmla="*/ 1011 h 10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011">
                    <a:moveTo>
                      <a:pt x="0" y="1011"/>
                    </a:moveTo>
                    <a:lnTo>
                      <a:pt x="305" y="758"/>
                    </a:lnTo>
                    <a:lnTo>
                      <a:pt x="617" y="506"/>
                    </a:lnTo>
                    <a:lnTo>
                      <a:pt x="922" y="253"/>
                    </a:lnTo>
                    <a:lnTo>
                      <a:pt x="1227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396"/>
              <p:cNvSpPr>
                <a:spLocks/>
              </p:cNvSpPr>
              <p:nvPr/>
            </p:nvSpPr>
            <p:spPr bwMode="auto">
              <a:xfrm>
                <a:off x="961" y="991"/>
                <a:ext cx="1227" cy="966"/>
              </a:xfrm>
              <a:custGeom>
                <a:avLst/>
                <a:gdLst>
                  <a:gd name="T0" fmla="*/ 0 w 1227"/>
                  <a:gd name="T1" fmla="*/ 966 h 966"/>
                  <a:gd name="T2" fmla="*/ 305 w 1227"/>
                  <a:gd name="T3" fmla="*/ 721 h 966"/>
                  <a:gd name="T4" fmla="*/ 617 w 1227"/>
                  <a:gd name="T5" fmla="*/ 483 h 966"/>
                  <a:gd name="T6" fmla="*/ 922 w 1227"/>
                  <a:gd name="T7" fmla="*/ 245 h 966"/>
                  <a:gd name="T8" fmla="*/ 1227 w 1227"/>
                  <a:gd name="T9" fmla="*/ 0 h 9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966"/>
                  <a:gd name="T17" fmla="*/ 1227 w 1227"/>
                  <a:gd name="T18" fmla="*/ 966 h 9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966">
                    <a:moveTo>
                      <a:pt x="0" y="966"/>
                    </a:moveTo>
                    <a:lnTo>
                      <a:pt x="305" y="721"/>
                    </a:lnTo>
                    <a:lnTo>
                      <a:pt x="617" y="483"/>
                    </a:lnTo>
                    <a:lnTo>
                      <a:pt x="922" y="245"/>
                    </a:lnTo>
                    <a:lnTo>
                      <a:pt x="1227" y="0"/>
                    </a:lnTo>
                  </a:path>
                </a:pathLst>
              </a:custGeom>
              <a:noFill/>
              <a:ln w="11113">
                <a:solidFill>
                  <a:srgbClr val="00D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397"/>
              <p:cNvSpPr>
                <a:spLocks noChangeShapeType="1"/>
              </p:cNvSpPr>
              <p:nvPr/>
            </p:nvSpPr>
            <p:spPr bwMode="auto">
              <a:xfrm>
                <a:off x="812" y="790"/>
                <a:ext cx="15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398"/>
              <p:cNvSpPr>
                <a:spLocks noChangeShapeType="1"/>
              </p:cNvSpPr>
              <p:nvPr/>
            </p:nvSpPr>
            <p:spPr bwMode="auto">
              <a:xfrm>
                <a:off x="2344" y="790"/>
                <a:ext cx="1" cy="14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399"/>
              <p:cNvSpPr>
                <a:spLocks noChangeShapeType="1"/>
              </p:cNvSpPr>
              <p:nvPr/>
            </p:nvSpPr>
            <p:spPr bwMode="auto">
              <a:xfrm flipH="1">
                <a:off x="812" y="2202"/>
                <a:ext cx="15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400"/>
              <p:cNvSpPr>
                <a:spLocks noChangeShapeType="1"/>
              </p:cNvSpPr>
              <p:nvPr/>
            </p:nvSpPr>
            <p:spPr bwMode="auto">
              <a:xfrm flipV="1">
                <a:off x="812" y="790"/>
                <a:ext cx="1" cy="14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401"/>
              <p:cNvSpPr>
                <a:spLocks noChangeShapeType="1"/>
              </p:cNvSpPr>
              <p:nvPr/>
            </p:nvSpPr>
            <p:spPr bwMode="auto">
              <a:xfrm>
                <a:off x="812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02"/>
              <p:cNvSpPr>
                <a:spLocks noChangeArrowheads="1"/>
              </p:cNvSpPr>
              <p:nvPr/>
            </p:nvSpPr>
            <p:spPr bwMode="auto">
              <a:xfrm>
                <a:off x="768" y="2284"/>
                <a:ext cx="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0</a:t>
                </a:r>
                <a:endParaRPr lang="en-US"/>
              </a:p>
            </p:txBody>
          </p:sp>
          <p:sp>
            <p:nvSpPr>
              <p:cNvPr id="222" name="Line 403"/>
              <p:cNvSpPr>
                <a:spLocks noChangeShapeType="1"/>
              </p:cNvSpPr>
              <p:nvPr/>
            </p:nvSpPr>
            <p:spPr bwMode="auto">
              <a:xfrm>
                <a:off x="969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04"/>
              <p:cNvSpPr>
                <a:spLocks noChangeArrowheads="1"/>
              </p:cNvSpPr>
              <p:nvPr/>
            </p:nvSpPr>
            <p:spPr bwMode="auto">
              <a:xfrm>
                <a:off x="923" y="2284"/>
                <a:ext cx="51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/>
              </a:p>
            </p:txBody>
          </p:sp>
          <p:sp>
            <p:nvSpPr>
              <p:cNvPr id="224" name="Line 405"/>
              <p:cNvSpPr>
                <a:spLocks noChangeShapeType="1"/>
              </p:cNvSpPr>
              <p:nvPr/>
            </p:nvSpPr>
            <p:spPr bwMode="auto">
              <a:xfrm>
                <a:off x="1117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406"/>
            <p:cNvSpPr>
              <a:spLocks noChangeArrowheads="1"/>
            </p:cNvSpPr>
            <p:nvPr/>
          </p:nvSpPr>
          <p:spPr bwMode="auto">
            <a:xfrm>
              <a:off x="1073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8" name="Line 407"/>
            <p:cNvSpPr>
              <a:spLocks noChangeShapeType="1"/>
            </p:cNvSpPr>
            <p:nvPr/>
          </p:nvSpPr>
          <p:spPr bwMode="auto">
            <a:xfrm>
              <a:off x="1273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08"/>
            <p:cNvSpPr>
              <a:spLocks noChangeArrowheads="1"/>
            </p:cNvSpPr>
            <p:nvPr/>
          </p:nvSpPr>
          <p:spPr bwMode="auto">
            <a:xfrm>
              <a:off x="1229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10" name="Line 409"/>
            <p:cNvSpPr>
              <a:spLocks noChangeShapeType="1"/>
            </p:cNvSpPr>
            <p:nvPr/>
          </p:nvSpPr>
          <p:spPr bwMode="auto">
            <a:xfrm>
              <a:off x="1422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10"/>
            <p:cNvSpPr>
              <a:spLocks noChangeArrowheads="1"/>
            </p:cNvSpPr>
            <p:nvPr/>
          </p:nvSpPr>
          <p:spPr bwMode="auto">
            <a:xfrm>
              <a:off x="1377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12" name="Line 411"/>
            <p:cNvSpPr>
              <a:spLocks noChangeShapeType="1"/>
            </p:cNvSpPr>
            <p:nvPr/>
          </p:nvSpPr>
          <p:spPr bwMode="auto">
            <a:xfrm>
              <a:off x="1578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12"/>
            <p:cNvSpPr>
              <a:spLocks noChangeArrowheads="1"/>
            </p:cNvSpPr>
            <p:nvPr/>
          </p:nvSpPr>
          <p:spPr bwMode="auto">
            <a:xfrm>
              <a:off x="1534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14" name="Line 413"/>
            <p:cNvSpPr>
              <a:spLocks noChangeShapeType="1"/>
            </p:cNvSpPr>
            <p:nvPr/>
          </p:nvSpPr>
          <p:spPr bwMode="auto">
            <a:xfrm>
              <a:off x="1734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14"/>
            <p:cNvSpPr>
              <a:spLocks noChangeArrowheads="1"/>
            </p:cNvSpPr>
            <p:nvPr/>
          </p:nvSpPr>
          <p:spPr bwMode="auto">
            <a:xfrm>
              <a:off x="1690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lang="en-US"/>
            </a:p>
          </p:txBody>
        </p:sp>
        <p:sp>
          <p:nvSpPr>
            <p:cNvPr id="16" name="Line 415"/>
            <p:cNvSpPr>
              <a:spLocks noChangeShapeType="1"/>
            </p:cNvSpPr>
            <p:nvPr/>
          </p:nvSpPr>
          <p:spPr bwMode="auto">
            <a:xfrm>
              <a:off x="1883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416"/>
            <p:cNvSpPr>
              <a:spLocks noChangeArrowheads="1"/>
            </p:cNvSpPr>
            <p:nvPr/>
          </p:nvSpPr>
          <p:spPr bwMode="auto">
            <a:xfrm>
              <a:off x="1838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/>
            </a:p>
          </p:txBody>
        </p:sp>
        <p:sp>
          <p:nvSpPr>
            <p:cNvPr id="18" name="Line 417"/>
            <p:cNvSpPr>
              <a:spLocks noChangeShapeType="1"/>
            </p:cNvSpPr>
            <p:nvPr/>
          </p:nvSpPr>
          <p:spPr bwMode="auto">
            <a:xfrm>
              <a:off x="2039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418"/>
            <p:cNvSpPr>
              <a:spLocks noChangeArrowheads="1"/>
            </p:cNvSpPr>
            <p:nvPr/>
          </p:nvSpPr>
          <p:spPr bwMode="auto">
            <a:xfrm>
              <a:off x="1995" y="2284"/>
              <a:ext cx="5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lang="en-US"/>
            </a:p>
          </p:txBody>
        </p:sp>
        <p:sp>
          <p:nvSpPr>
            <p:cNvPr id="20" name="Line 419"/>
            <p:cNvSpPr>
              <a:spLocks noChangeShapeType="1"/>
            </p:cNvSpPr>
            <p:nvPr/>
          </p:nvSpPr>
          <p:spPr bwMode="auto">
            <a:xfrm>
              <a:off x="2188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420"/>
            <p:cNvSpPr>
              <a:spLocks noChangeArrowheads="1"/>
            </p:cNvSpPr>
            <p:nvPr/>
          </p:nvSpPr>
          <p:spPr bwMode="auto">
            <a:xfrm>
              <a:off x="2143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9</a:t>
              </a:r>
              <a:endParaRPr lang="en-US"/>
            </a:p>
          </p:txBody>
        </p:sp>
        <p:sp>
          <p:nvSpPr>
            <p:cNvPr id="22" name="Line 421"/>
            <p:cNvSpPr>
              <a:spLocks noChangeShapeType="1"/>
            </p:cNvSpPr>
            <p:nvPr/>
          </p:nvSpPr>
          <p:spPr bwMode="auto">
            <a:xfrm>
              <a:off x="2344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2"/>
            <p:cNvSpPr>
              <a:spLocks noChangeArrowheads="1"/>
            </p:cNvSpPr>
            <p:nvPr/>
          </p:nvSpPr>
          <p:spPr bwMode="auto">
            <a:xfrm>
              <a:off x="2262" y="2284"/>
              <a:ext cx="10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/>
            </a:p>
          </p:txBody>
        </p:sp>
        <p:sp>
          <p:nvSpPr>
            <p:cNvPr id="24" name="Rectangle 423"/>
            <p:cNvSpPr>
              <a:spLocks noChangeArrowheads="1"/>
            </p:cNvSpPr>
            <p:nvPr/>
          </p:nvSpPr>
          <p:spPr bwMode="auto">
            <a:xfrm>
              <a:off x="1311" y="2455"/>
              <a:ext cx="32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Position</a:t>
              </a:r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151401" y="1580739"/>
            <a:ext cx="9243884" cy="3070274"/>
            <a:chOff x="151401" y="1961031"/>
            <a:chExt cx="9243884" cy="3070274"/>
          </a:xfrm>
        </p:grpSpPr>
        <p:sp>
          <p:nvSpPr>
            <p:cNvPr id="426" name="Text Box 424"/>
            <p:cNvSpPr txBox="1">
              <a:spLocks noChangeArrowheads="1"/>
            </p:cNvSpPr>
            <p:nvPr/>
          </p:nvSpPr>
          <p:spPr bwMode="auto">
            <a:xfrm>
              <a:off x="151401" y="4545991"/>
              <a:ext cx="510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Interaction between gender and position</a:t>
              </a:r>
            </a:p>
          </p:txBody>
        </p:sp>
        <p:sp>
          <p:nvSpPr>
            <p:cNvPr id="427" name="Text Box 425"/>
            <p:cNvSpPr txBox="1">
              <a:spLocks noChangeArrowheads="1"/>
            </p:cNvSpPr>
            <p:nvPr/>
          </p:nvSpPr>
          <p:spPr bwMode="auto">
            <a:xfrm>
              <a:off x="5356685" y="4574105"/>
              <a:ext cx="403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Interaction is not significant</a:t>
              </a:r>
            </a:p>
          </p:txBody>
        </p:sp>
        <p:pic>
          <p:nvPicPr>
            <p:cNvPr id="428" name="Picture 4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01" y="1961031"/>
              <a:ext cx="5334000" cy="218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9" name="Straight Arrow Connector 428"/>
            <p:cNvCxnSpPr/>
            <p:nvPr/>
          </p:nvCxnSpPr>
          <p:spPr bwMode="auto">
            <a:xfrm flipV="1">
              <a:off x="1464816" y="3936206"/>
              <a:ext cx="691758" cy="6097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30" name="Straight Arrow Connector 429"/>
          <p:cNvCxnSpPr/>
          <p:nvPr/>
        </p:nvCxnSpPr>
        <p:spPr bwMode="auto">
          <a:xfrm flipH="1" flipV="1">
            <a:off x="5449288" y="3565737"/>
            <a:ext cx="816969" cy="686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1" name="Slide Number Placeholder 4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1591" y="4779736"/>
            <a:ext cx="7696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Procedure:  Add interaction terms.  Check for significance of coefficients.</a:t>
            </a:r>
          </a:p>
          <a:p>
            <a:r>
              <a:rPr lang="en-US" dirty="0"/>
              <a:t>Significant </a:t>
            </a:r>
            <a:r>
              <a:rPr lang="en-US" dirty="0" err="1"/>
              <a:t>coeffs</a:t>
            </a:r>
            <a:r>
              <a:rPr lang="en-US" dirty="0"/>
              <a:t> in this example are Intercept and Position.</a:t>
            </a:r>
            <a:br>
              <a:rPr lang="en-US" dirty="0"/>
            </a:br>
            <a:r>
              <a:rPr lang="en-US" dirty="0"/>
              <a:t>Since gender-position interactions are not significant, no reason to reject</a:t>
            </a:r>
            <a:br>
              <a:rPr lang="en-US" dirty="0"/>
            </a:br>
            <a:r>
              <a:rPr lang="en-US" dirty="0"/>
              <a:t>parallel lines as a reasonable assumption in this example</a:t>
            </a:r>
          </a:p>
          <a:p>
            <a:r>
              <a:rPr lang="en-US" b="1" dirty="0"/>
              <a:t>Interpretation:  income increase due to promotions does not depend on gender (in this example)</a:t>
            </a:r>
          </a:p>
        </p:txBody>
      </p:sp>
    </p:spTree>
    <p:extLst>
      <p:ext uri="{BB962C8B-B14F-4D97-AF65-F5344CB8AC3E}">
        <p14:creationId xmlns:p14="http://schemas.microsoft.com/office/powerpoint/2010/main" val="195080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Least Squares Model Fitting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Coding Features in Regression Models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Linear vs. KNN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Two-way Qualitative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the data includes “gender”.  This needs to converted such that “male” and “female” (category listings) are represented numerically before the values can be used in a regression equation.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Option 1:  </a:t>
            </a:r>
            <a:br>
              <a:rPr lang="en-US" dirty="0"/>
            </a:br>
            <a:r>
              <a:rPr lang="en-US" dirty="0"/>
              <a:t>Code them as indicator variables (“dummy” variables)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For example we can “code” Males=0 and Females= 1.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Option 2:  </a:t>
            </a:r>
            <a:br>
              <a:rPr lang="en-US" dirty="0"/>
            </a:br>
            <a:r>
              <a:rPr lang="en-US" dirty="0"/>
              <a:t>Code them as +1/-1 variables For example:</a:t>
            </a:r>
            <a:br>
              <a:rPr lang="en-US" dirty="0"/>
            </a:br>
            <a:r>
              <a:rPr lang="en-US" dirty="0"/>
              <a:t>Males= -1 and Females= 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9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Qualitative: Zero-One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432"/>
            <a:ext cx="8229600" cy="48768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want to include income and gender to determine bank balance.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Interpretation of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:</a:t>
            </a:r>
            <a:r>
              <a:rPr lang="en-US" dirty="0"/>
              <a:t> The average </a:t>
            </a:r>
            <a:r>
              <a:rPr lang="en-US" i="1" dirty="0"/>
              <a:t>extra</a:t>
            </a:r>
            <a:r>
              <a:rPr lang="en-US" dirty="0"/>
              <a:t> balance each month that females have for given income level. Males are the “baseline”.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23835"/>
              </p:ext>
            </p:extLst>
          </p:nvPr>
        </p:nvGraphicFramePr>
        <p:xfrm>
          <a:off x="5825885" y="2037123"/>
          <a:ext cx="22050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4" imgW="1485720" imgH="457200" progId="Equation.DSMT4">
                  <p:embed/>
                </p:oleObj>
              </mc:Choice>
              <mc:Fallback>
                <p:oleObj name="Equation" r:id="rId4" imgW="1485720" imgH="4572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885" y="2037123"/>
                        <a:ext cx="2205038" cy="6937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70200"/>
              </p:ext>
            </p:extLst>
          </p:nvPr>
        </p:nvGraphicFramePr>
        <p:xfrm>
          <a:off x="481583" y="3508892"/>
          <a:ext cx="79232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6" imgW="4698720" imgH="482400" progId="Equation.DSMT4">
                  <p:embed/>
                </p:oleObj>
              </mc:Choice>
              <mc:Fallback>
                <p:oleObj name="Equation" r:id="rId6" imgW="469872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83" y="3508892"/>
                        <a:ext cx="7923212" cy="831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9" y="5462640"/>
            <a:ext cx="7543800" cy="129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Qualitative: Other 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There are different ways to code categorical variables.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Interpretation of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:</a:t>
            </a:r>
            <a:r>
              <a:rPr lang="en-US" dirty="0"/>
              <a:t> The average amount that females are above the average, for any given income level.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also the average amount that males are below the average, for any given income level. 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48711"/>
              </p:ext>
            </p:extLst>
          </p:nvPr>
        </p:nvGraphicFramePr>
        <p:xfrm>
          <a:off x="2957513" y="2532063"/>
          <a:ext cx="262096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2532063"/>
                        <a:ext cx="2620962" cy="6937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855417"/>
              </p:ext>
            </p:extLst>
          </p:nvPr>
        </p:nvGraphicFramePr>
        <p:xfrm>
          <a:off x="596900" y="3748088"/>
          <a:ext cx="77993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Equation" r:id="rId6" imgW="4483080" imgH="482400" progId="Equation.DSMT4">
                  <p:embed/>
                </p:oleObj>
              </mc:Choice>
              <mc:Fallback>
                <p:oleObj name="Equation" r:id="rId6" imgW="4483080" imgH="482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748088"/>
                        <a:ext cx="7799388" cy="8588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Qualitative:  Other 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How would you code if there were more than 2 classes of a categorical variable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Example:  color = {Red, Green, or Blue}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most common method is one-hot encoding:  A new set of features is developed {</a:t>
            </a:r>
            <a:r>
              <a:rPr lang="en-US" dirty="0" err="1"/>
              <a:t>isRed</a:t>
            </a:r>
            <a:r>
              <a:rPr lang="en-US" dirty="0"/>
              <a:t>, </a:t>
            </a:r>
            <a:r>
              <a:rPr lang="en-US" dirty="0" err="1"/>
              <a:t>isGreen</a:t>
            </a:r>
            <a:r>
              <a:rPr lang="en-US" dirty="0"/>
              <a:t>, </a:t>
            </a:r>
            <a:r>
              <a:rPr lang="en-US" dirty="0" err="1"/>
              <a:t>isBlue</a:t>
            </a:r>
            <a:r>
              <a:rPr lang="en-US" dirty="0"/>
              <a:t>} and populated with exactly one 1 (hot) and the rest 0.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Caution:  This method increases the number of features, leading to higher likelihood of overfitting – more data may be needed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1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Effects and Interaction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The effect on Y of increasing X</a:t>
            </a:r>
            <a:r>
              <a:rPr lang="en-US" sz="2800" baseline="-25000" dirty="0"/>
              <a:t>1</a:t>
            </a:r>
            <a:r>
              <a:rPr lang="en-US" sz="2800" dirty="0"/>
              <a:t> might depend on another data feature (e.g. X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Example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The effect on Salary (Y) when increasing Position (X</a:t>
            </a:r>
            <a:r>
              <a:rPr lang="en-US" sz="2400" baseline="-25000" dirty="0"/>
              <a:t>1</a:t>
            </a:r>
            <a:r>
              <a:rPr lang="en-US" sz="2400" dirty="0"/>
              <a:t>) also depends on gender (X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Maybe as they get promoted, Male salaries go up faster (or slower) than Females.</a:t>
            </a:r>
          </a:p>
          <a:p>
            <a:pPr marL="274320" lvl="1" indent="0">
              <a:buNone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800" dirty="0"/>
              <a:t>Advertising example: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TV and radio advertising both increase sales.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Perhaps due to synergy, spending money on both of them may increase sales more than spending the same amount on one alone?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in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60" y="2396499"/>
            <a:ext cx="5894340" cy="202041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TV increases average sales by 0.0191 + 0.0011×Radio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Radio increases average sales by 0.0289 + 0.0011×TV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6" y="4724400"/>
            <a:ext cx="5302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80200" y="261162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Term</a:t>
            </a:r>
            <a:br>
              <a:rPr lang="en-US" dirty="0"/>
            </a:br>
            <a:r>
              <a:rPr lang="en-US" dirty="0"/>
              <a:t>TV &amp; Radio together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559289" y="1951947"/>
            <a:ext cx="0" cy="649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696647"/>
              </p:ext>
            </p:extLst>
          </p:nvPr>
        </p:nvGraphicFramePr>
        <p:xfrm>
          <a:off x="1363589" y="1524000"/>
          <a:ext cx="6082356" cy="42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6" imgW="3071880" imgH="200880" progId="Equation.3">
                  <p:embed/>
                </p:oleObj>
              </mc:Choice>
              <mc:Fallback>
                <p:oleObj name="Equation" r:id="rId6" imgW="3071880" imgH="20088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589" y="1524000"/>
                        <a:ext cx="6082356" cy="4279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61849"/>
              </p:ext>
            </p:extLst>
          </p:nvPr>
        </p:nvGraphicFramePr>
        <p:xfrm>
          <a:off x="666414" y="2372036"/>
          <a:ext cx="3583079" cy="27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8" imgW="2861640" imgH="200880" progId="Equation.3">
                  <p:embed/>
                </p:oleObj>
              </mc:Choice>
              <mc:Fallback>
                <p:oleObj name="Equation" r:id="rId8" imgW="2861640" imgH="2008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14" y="2372036"/>
                        <a:ext cx="3583079" cy="2715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83063"/>
              </p:ext>
            </p:extLst>
          </p:nvPr>
        </p:nvGraphicFramePr>
        <p:xfrm>
          <a:off x="673099" y="3346450"/>
          <a:ext cx="3592369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10" imgW="2706120" imgH="200880" progId="Equation.3">
                  <p:embed/>
                </p:oleObj>
              </mc:Choice>
              <mc:Fallback>
                <p:oleObj name="Equation" r:id="rId10" imgW="2706120" imgH="2008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99" y="3346450"/>
                        <a:ext cx="3592369" cy="271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69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Should we consider interaction effects?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Example:  Relationship between job position and salary for men and women.</a:t>
            </a:r>
          </a:p>
          <a:p>
            <a:pPr>
              <a:buFont typeface="Wingdings" charset="2"/>
              <a:buChar char="Ø"/>
            </a:pPr>
            <a:r>
              <a:rPr lang="en-US" dirty="0"/>
              <a:t>Because we used a +1 / -1 dummy variable (gender), and did not include interaction terms, our model has forced the line for men and the line for women to be parallel.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Parallel lines might misleadingly suggest that promotions have the same salary benefit for men as for women (even if that is not true in reality).</a:t>
            </a:r>
          </a:p>
          <a:p>
            <a:pPr>
              <a:buFont typeface="Wingdings" charset="2"/>
              <a:buChar char="Ø"/>
            </a:pPr>
            <a:r>
              <a:rPr lang="en-US" dirty="0"/>
              <a:t>Non-parallel lines would suggest promotions affect men’s and women’s salaries differently… perhaps exploration is warranted – using interaction term between position and gender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7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12591</TotalTime>
  <Words>773</Words>
  <Application>Microsoft Office PowerPoint</Application>
  <PresentationFormat>On-screen Show (4:3)</PresentationFormat>
  <Paragraphs>124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Clarity</vt:lpstr>
      <vt:lpstr>Equation</vt:lpstr>
      <vt:lpstr>Linear Regression</vt:lpstr>
      <vt:lpstr>Outline</vt:lpstr>
      <vt:lpstr>Two-way Qualitative Predictors</vt:lpstr>
      <vt:lpstr>Two-way Qualitative: Zero-One Coding</vt:lpstr>
      <vt:lpstr>Two-way Qualitative: Other Coding Schemes</vt:lpstr>
      <vt:lpstr>Multi-way Qualitative:  Other Coding Schemes</vt:lpstr>
      <vt:lpstr>Interaction Effects and Interaction Terms</vt:lpstr>
      <vt:lpstr>Interaction in advertising</vt:lpstr>
      <vt:lpstr>Should we consider interaction effects?</vt:lpstr>
      <vt:lpstr>Parallel Regression Lines</vt:lpstr>
      <vt:lpstr>Should the Lines be Parallel?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151</cp:revision>
  <cp:lastPrinted>2013-09-10T02:43:54Z</cp:lastPrinted>
  <dcterms:created xsi:type="dcterms:W3CDTF">2013-08-14T17:09:52Z</dcterms:created>
  <dcterms:modified xsi:type="dcterms:W3CDTF">2020-04-28T19:06:29Z</dcterms:modified>
</cp:coreProperties>
</file>