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7" r:id="rId3"/>
    <p:sldId id="278" r:id="rId4"/>
    <p:sldId id="288" r:id="rId5"/>
    <p:sldId id="279" r:id="rId6"/>
    <p:sldId id="280" r:id="rId7"/>
    <p:sldId id="281" r:id="rId8"/>
    <p:sldId id="282" r:id="rId9"/>
    <p:sldId id="283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21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76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2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59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184C-EF48-0B46-A9DF-58ECA10D5B66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IOM 530: Intro. to Statistical Learning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IOM 530: Intro. to Statistical Learning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/>
              <a:t>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03</a:t>
            </a:r>
          </a:p>
          <a:p>
            <a:r>
              <a:rPr lang="en-US" dirty="0"/>
              <a:t>Part 3:  Potential Fit Problems and Alternatives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KNN is Not So Good in High Dimensional Situations</a:t>
            </a:r>
          </a:p>
        </p:txBody>
      </p:sp>
      <p:pic>
        <p:nvPicPr>
          <p:cNvPr id="3" name="Picture 2" descr="3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4" y="2432788"/>
            <a:ext cx="8050886" cy="293107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5176000"/>
            <a:ext cx="7890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Concept Check:  Why does KNN perform ever worse than linear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regression as we increase the number of (irrelevant) features?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783" y="1682036"/>
            <a:ext cx="671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feature is relevant &amp; nonlinear,</a:t>
            </a:r>
            <a:br>
              <a:rPr lang="en-US" dirty="0"/>
            </a:br>
            <a:r>
              <a:rPr lang="en-US" dirty="0"/>
              <a:t>but adding irrelevant (noisy) features induce worse performance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52412" r="52059"/>
          <a:stretch/>
        </p:blipFill>
        <p:spPr>
          <a:xfrm>
            <a:off x="203713" y="1577615"/>
            <a:ext cx="1201784" cy="111622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1405497" y="1873180"/>
            <a:ext cx="430286" cy="13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20640" y="5997097"/>
            <a:ext cx="5878532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This behavior is evidence of the phenomenon known as</a:t>
            </a:r>
            <a:br>
              <a:rPr lang="en-US" dirty="0"/>
            </a:br>
            <a:r>
              <a:rPr lang="en-US" dirty="0"/>
              <a:t> “The Curse of Dimensionality”</a:t>
            </a:r>
          </a:p>
        </p:txBody>
      </p:sp>
    </p:spTree>
    <p:extLst>
      <p:ext uri="{BB962C8B-B14F-4D97-AF65-F5344CB8AC3E}">
        <p14:creationId xmlns:p14="http://schemas.microsoft.com/office/powerpoint/2010/main" val="296149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Linear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Least Squares Model Fitting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Measures of Fit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Inference in Regression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Other Considerations in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Qualitative Predictors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Interaction Terms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Potential Fit Problems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Linear vs. KNN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4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Fit Problems Worksheet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a number of possible problems that one may encounter when fitting the linear regression model.  Fill out the second side of the handout per the instructions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Non-linearity of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Dependence of the error terms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Non-constant variance of error terms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Outliers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High leverage points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Collinearity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challenges will be explored in a Learning Activity</a:t>
            </a:r>
          </a:p>
          <a:p>
            <a:pPr marL="0" indent="0">
              <a:buNone/>
            </a:pPr>
            <a:r>
              <a:rPr lang="en-US" dirty="0"/>
              <a:t>(Reference: ISLR Section 3.3.3)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Linear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Least Squares Model Fitting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Measures of Fit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Inference in Regression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Other Considerations in Regression Model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Qualitative Predictors</a:t>
            </a:r>
          </a:p>
          <a:p>
            <a:pPr lvl="1"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Interaction Terms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Potential Fit Problems</a:t>
            </a:r>
          </a:p>
          <a:p>
            <a:pPr>
              <a:buFont typeface="Wingdings" charset="2"/>
              <a:buChar char="Ø"/>
            </a:pPr>
            <a:r>
              <a:rPr lang="en-US" dirty="0">
                <a:solidFill>
                  <a:srgbClr val="D2533C"/>
                </a:solidFill>
              </a:rPr>
              <a:t>Linear vs. KNN Regression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4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KNN Regression is similar to the KNN classifier.</a:t>
            </a:r>
          </a:p>
          <a:p>
            <a:pPr>
              <a:buFont typeface="Wingdings" charset="2"/>
              <a:buChar char="Ø"/>
            </a:pPr>
            <a:r>
              <a:rPr lang="en-US" dirty="0"/>
              <a:t>To predict Y for a given value of X, consider k closest points to X in training data and take the average of the responses. i.e.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If k is small KNN is much more flexible than linear regression.</a:t>
            </a:r>
          </a:p>
          <a:p>
            <a:pPr>
              <a:buFont typeface="Wingdings" charset="2"/>
              <a:buChar char="Ø"/>
            </a:pPr>
            <a:r>
              <a:rPr lang="en-US" dirty="0"/>
              <a:t>Is that better?</a:t>
            </a:r>
          </a:p>
          <a:p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95075"/>
              </p:ext>
            </p:extLst>
          </p:nvPr>
        </p:nvGraphicFramePr>
        <p:xfrm>
          <a:off x="2899883" y="3209268"/>
          <a:ext cx="1862617" cy="85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4" imgW="978120" imgH="447840" progId="Equation.3">
                  <p:embed/>
                </p:oleObj>
              </mc:Choice>
              <mc:Fallback>
                <p:oleObj name="Equation" r:id="rId4" imgW="978120" imgH="44784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883" y="3209268"/>
                        <a:ext cx="1862617" cy="8591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4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.16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3" b="18628"/>
          <a:stretch/>
        </p:blipFill>
        <p:spPr>
          <a:xfrm>
            <a:off x="879566" y="1524000"/>
            <a:ext cx="7612641" cy="36837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Fits for k =1 and k =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8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One-dimensional KNN Regression</a:t>
            </a:r>
            <a:br>
              <a:rPr lang="en-US" dirty="0"/>
            </a:br>
            <a:r>
              <a:rPr lang="en-US" dirty="0"/>
              <a:t>on noisy datapoints</a:t>
            </a:r>
          </a:p>
        </p:txBody>
      </p:sp>
      <p:pic>
        <p:nvPicPr>
          <p:cNvPr id="3" name="Picture 2" descr="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59" y="1917699"/>
            <a:ext cx="7487909" cy="409261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8971" y="1548367"/>
            <a:ext cx="299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phenomenon is Linear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649916" y="1917699"/>
            <a:ext cx="230521" cy="1186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5919335" y="1893332"/>
            <a:ext cx="1080820" cy="1595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B55BC4-172A-46D8-AD8F-89D504EC71CD}"/>
              </a:ext>
            </a:extLst>
          </p:cNvPr>
          <p:cNvSpPr txBox="1"/>
          <p:nvPr/>
        </p:nvSpPr>
        <p:spPr>
          <a:xfrm>
            <a:off x="2566467" y="59552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EC27C-C643-4E92-98B1-C517E6A1DC6C}"/>
              </a:ext>
            </a:extLst>
          </p:cNvPr>
          <p:cNvSpPr txBox="1"/>
          <p:nvPr/>
        </p:nvSpPr>
        <p:spPr>
          <a:xfrm>
            <a:off x="6331643" y="59552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K=9</a:t>
            </a:r>
          </a:p>
        </p:txBody>
      </p:sp>
    </p:spTree>
    <p:extLst>
      <p:ext uri="{BB962C8B-B14F-4D97-AF65-F5344CB8AC3E}">
        <p14:creationId xmlns:p14="http://schemas.microsoft.com/office/powerpoint/2010/main" val="384629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 Phenomenon:</a:t>
            </a:r>
            <a:br>
              <a:rPr lang="en-US" dirty="0"/>
            </a:br>
            <a:r>
              <a:rPr lang="en-US" dirty="0"/>
              <a:t>Linear Regression Fit vs. KNN</a:t>
            </a:r>
          </a:p>
        </p:txBody>
      </p:sp>
      <p:pic>
        <p:nvPicPr>
          <p:cNvPr id="3" name="Picture 2" descr="3.1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96" y="1917699"/>
            <a:ext cx="7356827" cy="40209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67913" y="3746068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Error</a:t>
            </a:r>
          </a:p>
        </p:txBody>
      </p:sp>
      <p:sp>
        <p:nvSpPr>
          <p:cNvPr id="5" name="TextBox 4"/>
          <p:cNvSpPr txBox="1"/>
          <p:nvPr/>
        </p:nvSpPr>
        <p:spPr>
          <a:xfrm rot="20700000">
            <a:off x="5960410" y="291339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KNN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4577" y="5761233"/>
            <a:ext cx="6590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Concept Check:</a:t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Why is KNN getting worse as k goes from big to small?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3679" y="2053208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 Error</a:t>
            </a:r>
          </a:p>
        </p:txBody>
      </p:sp>
    </p:spTree>
    <p:extLst>
      <p:ext uri="{BB962C8B-B14F-4D97-AF65-F5344CB8AC3E}">
        <p14:creationId xmlns:p14="http://schemas.microsoft.com/office/powerpoint/2010/main" val="391884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 phenomenon:</a:t>
            </a:r>
            <a:br>
              <a:rPr lang="en-US" dirty="0"/>
            </a:br>
            <a:r>
              <a:rPr lang="en-US" dirty="0"/>
              <a:t>KNN vs. Linear Regression</a:t>
            </a:r>
          </a:p>
        </p:txBody>
      </p:sp>
      <p:pic>
        <p:nvPicPr>
          <p:cNvPr id="3" name="Picture 2" descr="3.1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5"/>
          <a:stretch/>
        </p:blipFill>
        <p:spPr>
          <a:xfrm>
            <a:off x="2598180" y="1706880"/>
            <a:ext cx="5498226" cy="51433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0700000">
            <a:off x="6091445" y="191568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kNN</a:t>
            </a:r>
            <a:r>
              <a:rPr lang="en-US" dirty="0">
                <a:solidFill>
                  <a:srgbClr val="00B050"/>
                </a:solidFill>
              </a:rPr>
              <a:t> Error</a:t>
            </a:r>
          </a:p>
        </p:txBody>
      </p:sp>
      <p:sp>
        <p:nvSpPr>
          <p:cNvPr id="9" name="TextBox 8"/>
          <p:cNvSpPr txBox="1"/>
          <p:nvPr/>
        </p:nvSpPr>
        <p:spPr>
          <a:xfrm rot="20700000">
            <a:off x="6528063" y="547547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kNN</a:t>
            </a:r>
            <a:r>
              <a:rPr lang="en-US" dirty="0">
                <a:solidFill>
                  <a:srgbClr val="00B050"/>
                </a:solidFill>
              </a:rPr>
              <a:t>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6840" y="1321324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 Error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8288" y="4093890"/>
            <a:ext cx="159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74931-99AF-4109-A765-CB829C83E9FA}"/>
              </a:ext>
            </a:extLst>
          </p:cNvPr>
          <p:cNvSpPr txBox="1"/>
          <p:nvPr/>
        </p:nvSpPr>
        <p:spPr>
          <a:xfrm>
            <a:off x="457200" y="2581835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Slightly nonlinear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2A975-B1D9-4BA2-B2EB-9AFB97BF82E5}"/>
              </a:ext>
            </a:extLst>
          </p:cNvPr>
          <p:cNvSpPr txBox="1"/>
          <p:nvPr/>
        </p:nvSpPr>
        <p:spPr>
          <a:xfrm>
            <a:off x="457200" y="5178019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nonlinear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C4EA27-8EEB-412E-B96F-7A98DE108CFE}"/>
              </a:ext>
            </a:extLst>
          </p:cNvPr>
          <p:cNvSpPr txBox="1"/>
          <p:nvPr/>
        </p:nvSpPr>
        <p:spPr>
          <a:xfrm>
            <a:off x="6701038" y="2346387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dirty="0"/>
              <a:t>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B99D8-2301-47D4-BFD0-8709D39A2775}"/>
              </a:ext>
            </a:extLst>
          </p:cNvPr>
          <p:cNvSpPr txBox="1"/>
          <p:nvPr/>
        </p:nvSpPr>
        <p:spPr>
          <a:xfrm>
            <a:off x="5519346" y="4642710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Error</a:t>
            </a:r>
          </a:p>
        </p:txBody>
      </p:sp>
    </p:spTree>
    <p:extLst>
      <p:ext uri="{BB962C8B-B14F-4D97-AF65-F5344CB8AC3E}">
        <p14:creationId xmlns:p14="http://schemas.microsoft.com/office/powerpoint/2010/main" val="1396792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12600</TotalTime>
  <Words>383</Words>
  <Application>Microsoft Office PowerPoint</Application>
  <PresentationFormat>On-screen Show (4:3)</PresentationFormat>
  <Paragraphs>84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Clarity</vt:lpstr>
      <vt:lpstr>Equation</vt:lpstr>
      <vt:lpstr>Linear Regression</vt:lpstr>
      <vt:lpstr>Outline</vt:lpstr>
      <vt:lpstr>Potential Fit Problems Worksheet</vt:lpstr>
      <vt:lpstr>Outline</vt:lpstr>
      <vt:lpstr>KNN Regression</vt:lpstr>
      <vt:lpstr>KNN Fits for k =1 and k = 9</vt:lpstr>
      <vt:lpstr>One-dimensional KNN Regression on noisy datapoints</vt:lpstr>
      <vt:lpstr>Linear Phenomenon: Linear Regression Fit vs. KNN</vt:lpstr>
      <vt:lpstr>Nonlinear phenomenon: KNN vs. Linear Regression</vt:lpstr>
      <vt:lpstr>KNN is Not So Good in High Dimensional Situations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Brett Borghetti</cp:lastModifiedBy>
  <cp:revision>151</cp:revision>
  <cp:lastPrinted>2013-09-10T02:43:54Z</cp:lastPrinted>
  <dcterms:created xsi:type="dcterms:W3CDTF">2013-08-14T17:09:52Z</dcterms:created>
  <dcterms:modified xsi:type="dcterms:W3CDTF">2020-04-28T19:28:35Z</dcterms:modified>
</cp:coreProperties>
</file>