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9" r:id="rId2"/>
    <p:sldId id="285" r:id="rId3"/>
    <p:sldId id="313" r:id="rId4"/>
    <p:sldId id="291" r:id="rId5"/>
    <p:sldId id="292" r:id="rId6"/>
    <p:sldId id="295" r:id="rId7"/>
    <p:sldId id="293" r:id="rId8"/>
    <p:sldId id="297" r:id="rId9"/>
    <p:sldId id="312" r:id="rId10"/>
    <p:sldId id="300" r:id="rId11"/>
    <p:sldId id="303" r:id="rId12"/>
    <p:sldId id="304" r:id="rId13"/>
    <p:sldId id="305" r:id="rId14"/>
    <p:sldId id="309" r:id="rId15"/>
    <p:sldId id="306" r:id="rId16"/>
    <p:sldId id="308" r:id="rId17"/>
    <p:sldId id="307" r:id="rId18"/>
    <p:sldId id="310" r:id="rId19"/>
    <p:sldId id="314" r:id="rId20"/>
    <p:sldId id="30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FF"/>
    <a:srgbClr val="CF6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6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Classification </a:t>
            </a:r>
            <a:r>
              <a:rPr lang="en-US" sz="4600" dirty="0" err="1"/>
              <a:t>MEthods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04 (part 01) –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Function on Bank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8080" cy="426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probability of default is close to, but not less than zero for low balances. </a:t>
            </a:r>
          </a:p>
          <a:p>
            <a:pPr marL="0" indent="0">
              <a:buNone/>
            </a:pPr>
            <a:r>
              <a:rPr lang="en-US" dirty="0"/>
              <a:t>… and close to, but not above 1 for high balances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5" t="37695" r="6046" b="32867"/>
          <a:stretch/>
        </p:blipFill>
        <p:spPr bwMode="auto">
          <a:xfrm>
            <a:off x="4419600" y="1819976"/>
            <a:ext cx="4436143" cy="37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8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Assessment:</a:t>
            </a:r>
            <a:br>
              <a:rPr lang="en-US" dirty="0"/>
            </a:br>
            <a:r>
              <a:rPr lang="en-US" dirty="0"/>
              <a:t>Are the coefficients significant?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still want to perform a hypothesis test to see whether we can be sure that are </a:t>
                </a:r>
                <a:r>
                  <a:rPr lang="en-US" i="1" dirty="0">
                    <a:sym typeface="Symbol" pitchFamily="18" charset="2"/>
                  </a:rPr>
                  <a:t></a:t>
                </a:r>
                <a:r>
                  <a:rPr lang="en-US" baseline="-25000" dirty="0">
                    <a:sym typeface="Symbol" pitchFamily="18" charset="2"/>
                  </a:rPr>
                  <a:t>0</a:t>
                </a:r>
                <a:r>
                  <a:rPr lang="en-US" dirty="0"/>
                  <a:t> and </a:t>
                </a:r>
                <a:r>
                  <a:rPr lang="en-US" i="1" dirty="0">
                    <a:sym typeface="Symbol" pitchFamily="18" charset="2"/>
                  </a:rPr>
                  <a:t></a:t>
                </a:r>
                <a:r>
                  <a:rPr lang="en-US" baseline="-25000" dirty="0"/>
                  <a:t>1</a:t>
                </a:r>
                <a:r>
                  <a:rPr lang="en-US" dirty="0"/>
                  <a:t> significantly different from zero. </a:t>
                </a:r>
              </a:p>
              <a:p>
                <a:r>
                  <a:rPr lang="en-US" dirty="0"/>
                  <a:t>We use a Z test instead of a T test  (due to the process used to compute the coefficients), but that doesn’t change the way we interpret the </a:t>
                </a:r>
                <a:r>
                  <a:rPr lang="en-US" i="1" dirty="0"/>
                  <a:t>p</a:t>
                </a:r>
                <a:r>
                  <a:rPr lang="en-US" dirty="0"/>
                  <a:t>-value</a:t>
                </a:r>
              </a:p>
              <a:p>
                <a:r>
                  <a:rPr lang="en-US" dirty="0"/>
                  <a:t>Here the </a:t>
                </a:r>
                <a:r>
                  <a:rPr lang="en-US" i="1" dirty="0"/>
                  <a:t>p</a:t>
                </a:r>
                <a:r>
                  <a:rPr lang="en-US" dirty="0"/>
                  <a:t>-value for balance is very small,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positive</a:t>
                </a:r>
                <a:r>
                  <a:rPr lang="en-US" dirty="0"/>
                  <a:t>, so we conclude that if the credit balance increases, then the probability of default will increase as well.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able4.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86" y="5239082"/>
            <a:ext cx="5999177" cy="10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Logistic Regression </a:t>
            </a:r>
            <a:br>
              <a:rPr lang="en-US" dirty="0"/>
            </a:br>
            <a:r>
              <a:rPr lang="en-US" dirty="0"/>
              <a:t>to 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individual has an average balance of $1000. What is their probability of default?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predicted probability of default for an individual with a balance of $1000 is less than 1%. </a:t>
            </a:r>
          </a:p>
          <a:p>
            <a:endParaRPr lang="en-US" dirty="0"/>
          </a:p>
          <a:p>
            <a:r>
              <a:rPr lang="en-US" dirty="0"/>
              <a:t>For a balance of $2000, the probability is much higher, and equals to 0.586 (58.6%).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0" y="2685715"/>
            <a:ext cx="6344120" cy="9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Encoding Qualitative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predict if an individual will default by checking if she is a student or not. Thus we can use a qualitative variable “Student” coded as </a:t>
                </a:r>
                <a:br>
                  <a:rPr lang="en-US" dirty="0"/>
                </a:br>
                <a:r>
                  <a:rPr lang="en-US" dirty="0"/>
                  <a:t>(Student = 1, Non-student =0).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positive: This indicates students tend to have higher default probabilities than non-students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table4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3" y="3959058"/>
            <a:ext cx="5790553" cy="925763"/>
          </a:xfrm>
          <a:prstGeom prst="rect">
            <a:avLst/>
          </a:prstGeom>
        </p:spPr>
      </p:pic>
      <p:pic>
        <p:nvPicPr>
          <p:cNvPr id="7" name="Picture 6" descr="predictions-stud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3" y="4961021"/>
            <a:ext cx="6244557" cy="1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1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Multiple-Feature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method for multiple linear regression, we can fit multiple logistic regression coefficients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9" y="3094120"/>
            <a:ext cx="5611015" cy="13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Feature Logistic Regression Credit Card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Default using:</a:t>
            </a:r>
          </a:p>
          <a:p>
            <a:pPr lvl="1"/>
            <a:r>
              <a:rPr lang="en-US" dirty="0"/>
              <a:t>Balance (quantitative)</a:t>
            </a:r>
          </a:p>
          <a:p>
            <a:pPr lvl="1"/>
            <a:r>
              <a:rPr lang="en-US" dirty="0"/>
              <a:t>Income (quantitative)</a:t>
            </a:r>
          </a:p>
          <a:p>
            <a:pPr lvl="1"/>
            <a:r>
              <a:rPr lang="en-US" dirty="0"/>
              <a:t>Student (qualitative)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Predictions </a:t>
            </a:r>
            <a:br>
              <a:rPr lang="en-US" dirty="0"/>
            </a:br>
            <a:r>
              <a:rPr lang="en-US" dirty="0"/>
              <a:t>with multiple-feature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with a credit card balance of $1,500 and an income of $40,000 has an estimated probability of default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prediction-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2" y="3187700"/>
            <a:ext cx="7716892" cy="10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533400"/>
            <a:ext cx="8839200" cy="990600"/>
          </a:xfrm>
        </p:spPr>
        <p:txBody>
          <a:bodyPr>
            <a:noAutofit/>
          </a:bodyPr>
          <a:lstStyle/>
          <a:p>
            <a:r>
              <a:rPr lang="en-US" sz="3200" dirty="0"/>
              <a:t>Interpreting multiple-feature Logistic Regression</a:t>
            </a:r>
            <a:br>
              <a:rPr lang="en-US" sz="3200" dirty="0"/>
            </a:br>
            <a:r>
              <a:rPr lang="en-US" sz="3200" dirty="0"/>
              <a:t>Explain what happened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 of the student coefficient changes when fitting a model with more features – 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  <p:pic>
        <p:nvPicPr>
          <p:cNvPr id="8" name="Picture 7" descr="table4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2379244"/>
            <a:ext cx="5790553" cy="925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315" y="3507687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347" y="5954294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1" name="Line 1542"/>
          <p:cNvSpPr>
            <a:spLocks noChangeShapeType="1"/>
          </p:cNvSpPr>
          <p:nvPr/>
        </p:nvSpPr>
        <p:spPr bwMode="auto">
          <a:xfrm flipH="1" flipV="1">
            <a:off x="3717754" y="3258669"/>
            <a:ext cx="176463" cy="369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2" name="Line 1542"/>
          <p:cNvSpPr>
            <a:spLocks noChangeShapeType="1"/>
          </p:cNvSpPr>
          <p:nvPr/>
        </p:nvSpPr>
        <p:spPr bwMode="auto">
          <a:xfrm flipH="1" flipV="1">
            <a:off x="3505194" y="5516938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11202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Interpreting multiple-feature Logistic Regression</a:t>
            </a:r>
            <a:br>
              <a:rPr lang="en-US" sz="3200" dirty="0"/>
            </a:br>
            <a:r>
              <a:rPr lang="en-US" sz="3200" dirty="0"/>
              <a:t>To whom should credit be offered?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4.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2" r="2654" b="3048"/>
          <a:stretch/>
        </p:blipFill>
        <p:spPr>
          <a:xfrm>
            <a:off x="641350" y="2105026"/>
            <a:ext cx="7861300" cy="33464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1350" y="15113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student (</a:t>
            </a:r>
            <a:r>
              <a:rPr lang="en-US" dirty="0">
                <a:solidFill>
                  <a:srgbClr val="CF601C"/>
                </a:solidFill>
              </a:rPr>
              <a:t>orange</a:t>
            </a:r>
            <a:r>
              <a:rPr lang="en-US" dirty="0"/>
              <a:t>) is risker than non students (</a:t>
            </a:r>
            <a:r>
              <a:rPr lang="en-US" dirty="0">
                <a:solidFill>
                  <a:srgbClr val="32B5FF"/>
                </a:solidFill>
              </a:rPr>
              <a:t>blue</a:t>
            </a:r>
            <a:r>
              <a:rPr lang="en-US" dirty="0"/>
              <a:t>) </a:t>
            </a:r>
            <a:br>
              <a:rPr lang="en-US" dirty="0"/>
            </a:br>
            <a:r>
              <a:rPr lang="en-US" sz="2000" i="1" dirty="0"/>
              <a:t>when no information about the credit card balance is available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for two individuals </a:t>
            </a:r>
            <a:r>
              <a:rPr lang="en-US" i="1" dirty="0"/>
              <a:t>with the same credit card balance</a:t>
            </a:r>
            <a:r>
              <a:rPr lang="en-US" dirty="0"/>
              <a:t>, </a:t>
            </a:r>
            <a:r>
              <a:rPr lang="en-US" i="1" dirty="0"/>
              <a:t>the student is less risky </a:t>
            </a:r>
            <a:r>
              <a:rPr lang="en-US" dirty="0"/>
              <a:t>than a non student</a:t>
            </a:r>
          </a:p>
        </p:txBody>
      </p:sp>
    </p:spTree>
    <p:extLst>
      <p:ext uri="{BB962C8B-B14F-4D97-AF65-F5344CB8AC3E}">
        <p14:creationId xmlns:p14="http://schemas.microsoft.com/office/powerpoint/2010/main" val="383560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Logistic Function:</a:t>
            </a:r>
            <a:br>
              <a:rPr lang="en-US" b="1" dirty="0"/>
            </a:br>
            <a:r>
              <a:rPr lang="en-US" b="1" dirty="0"/>
              <a:t>Thinking &amp; Coding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 you think happens to the shape of the curve as you alter the size and sign of </a:t>
            </a:r>
            <a:r>
              <a:rPr lang="el-GR" i="1" dirty="0"/>
              <a:t>β</a:t>
            </a:r>
            <a:r>
              <a:rPr lang="en-US" baseline="-25000" dirty="0"/>
              <a:t>0</a:t>
            </a:r>
            <a:r>
              <a:rPr lang="en-US" dirty="0"/>
              <a:t>?   </a:t>
            </a:r>
            <a:r>
              <a:rPr lang="el-GR" i="1" dirty="0"/>
              <a:t>β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Write a function which accepts</a:t>
            </a:r>
            <a:br>
              <a:rPr lang="en-US" dirty="0"/>
            </a:br>
            <a:r>
              <a:rPr lang="el-GR" i="1" dirty="0"/>
              <a:t>β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l-GR" i="1" dirty="0"/>
              <a:t>β</a:t>
            </a:r>
            <a:r>
              <a:rPr lang="en-US" baseline="-25000" dirty="0"/>
              <a:t>1</a:t>
            </a:r>
            <a:r>
              <a:rPr lang="en-US" dirty="0"/>
              <a:t>, and X and returns P(Y=1)  </a:t>
            </a:r>
          </a:p>
          <a:p>
            <a:pPr lvl="1"/>
            <a:r>
              <a:rPr lang="el-GR" i="1" dirty="0"/>
              <a:t>β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l-GR" i="1" dirty="0"/>
              <a:t>β</a:t>
            </a:r>
            <a:r>
              <a:rPr lang="en-US" baseline="-25000" dirty="0"/>
              <a:t>1</a:t>
            </a:r>
            <a:r>
              <a:rPr lang="en-US" dirty="0"/>
              <a:t> are scalars </a:t>
            </a:r>
          </a:p>
          <a:p>
            <a:pPr lvl="1"/>
            <a:r>
              <a:rPr lang="en-US" dirty="0"/>
              <a:t>X is a (n x 1) matrix.</a:t>
            </a:r>
          </a:p>
          <a:p>
            <a:pPr lvl="1"/>
            <a:r>
              <a:rPr lang="en-US" dirty="0"/>
              <a:t>P(Y=1) is a (n x 1) matrix</a:t>
            </a:r>
          </a:p>
          <a:p>
            <a:r>
              <a:rPr lang="en-US" dirty="0"/>
              <a:t>Plot the results and see what happens when you alter the betas.  Does it match your intuition?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1333" r="3250" b="3227"/>
          <a:stretch/>
        </p:blipFill>
        <p:spPr bwMode="auto">
          <a:xfrm>
            <a:off x="5294299" y="2905125"/>
            <a:ext cx="3436951" cy="27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57607"/>
              </p:ext>
            </p:extLst>
          </p:nvPr>
        </p:nvGraphicFramePr>
        <p:xfrm>
          <a:off x="5605565" y="1600200"/>
          <a:ext cx="3243159" cy="86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1574640" imgH="419040" progId="Equation.DSMT4">
                  <p:embed/>
                </p:oleObj>
              </mc:Choice>
              <mc:Fallback>
                <p:oleObj name="Equation" r:id="rId4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565" y="1600200"/>
                        <a:ext cx="3243159" cy="860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9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Classification problem examples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What’s wrong with using Linear Regression for classification?</a:t>
            </a:r>
          </a:p>
          <a:p>
            <a:pPr>
              <a:buFont typeface="Wingdings" charset="2"/>
              <a:buChar char="Ø"/>
            </a:pPr>
            <a:r>
              <a:rPr lang="en-US" dirty="0"/>
              <a:t>Simple Logistic Regression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Logistic Function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Interpreting the coefficients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Making Predictions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Adding Qualitative Predictors</a:t>
            </a:r>
          </a:p>
          <a:p>
            <a:pPr>
              <a:buFont typeface="Wingdings" charset="2"/>
              <a:buChar char="Ø"/>
            </a:pPr>
            <a:r>
              <a:rPr lang="en-US" dirty="0"/>
              <a:t>Multiple Logistic Regression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82101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Interpreting what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means is not very easy with logistic regression, simply because we are predicting P(Y) and not Y</a:t>
            </a:r>
          </a:p>
          <a:p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=0, no relationship between Y and X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&gt;0, when X gets larger Y approaches 1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&lt;0, when X gets larger Y approaches 0</a:t>
            </a:r>
          </a:p>
          <a:p>
            <a:endParaRPr lang="en-US" dirty="0"/>
          </a:p>
          <a:p>
            <a:r>
              <a:rPr lang="en-US" dirty="0"/>
              <a:t>But how much bigger or smaller depends on where we are on the slope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Concept Check: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How is the logistic line altered by changing </a:t>
            </a:r>
            <a:r>
              <a:rPr lang="en-US" b="1" i="1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1" t="4899" r="3826" b="27209"/>
          <a:stretch/>
        </p:blipFill>
        <p:spPr bwMode="auto">
          <a:xfrm flipV="1">
            <a:off x="6256069" y="3799491"/>
            <a:ext cx="783231" cy="61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1" t="4899" r="3826" b="27209"/>
          <a:stretch/>
        </p:blipFill>
        <p:spPr bwMode="auto">
          <a:xfrm>
            <a:off x="6256070" y="3042746"/>
            <a:ext cx="783231" cy="61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4992"/>
              </p:ext>
            </p:extLst>
          </p:nvPr>
        </p:nvGraphicFramePr>
        <p:xfrm>
          <a:off x="4980482" y="611965"/>
          <a:ext cx="3706318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574640" imgH="419040" progId="Equation.DSMT4">
                  <p:embed/>
                </p:oleObj>
              </mc:Choice>
              <mc:Fallback>
                <p:oleObj name="Equation" r:id="rId4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482" y="611965"/>
                        <a:ext cx="3706318" cy="98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48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in the regression problem our goal is to estimate the (real) number based on observed features</a:t>
            </a:r>
          </a:p>
          <a:p>
            <a:pPr lvl="1"/>
            <a:r>
              <a:rPr lang="en-US" dirty="0"/>
              <a:t>Output Type = Cardinal </a:t>
            </a:r>
          </a:p>
          <a:p>
            <a:endParaRPr lang="en-US" dirty="0"/>
          </a:p>
          <a:p>
            <a:r>
              <a:rPr lang="en-US" dirty="0"/>
              <a:t>Classification: Estimating the category (class) to which something belongs</a:t>
            </a:r>
          </a:p>
          <a:p>
            <a:r>
              <a:rPr lang="en-US" dirty="0"/>
              <a:t>Classes often have no direct underlying numerical relationship but we might use numbers as output values</a:t>
            </a:r>
          </a:p>
          <a:p>
            <a:pPr lvl="1"/>
            <a:r>
              <a:rPr lang="en-US" dirty="0"/>
              <a:t>Output Type = Categorical  </a:t>
            </a:r>
          </a:p>
          <a:p>
            <a:pPr lvl="1"/>
            <a:r>
              <a:rPr lang="en-US" dirty="0"/>
              <a:t>Example:  Tank, Non-Tank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Example:</a:t>
            </a:r>
            <a:br>
              <a:rPr lang="en-US" dirty="0"/>
            </a:br>
            <a:r>
              <a:rPr lang="en-US" dirty="0"/>
              <a:t>Credit Card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We would like to be able to predict customers that are likely to default (not pay off their credit card)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Possible X variables are: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Annual Income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Monthly credit card balance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 Y variable (Default) is </a:t>
            </a:r>
            <a:r>
              <a:rPr lang="en-US" u="sng" dirty="0"/>
              <a:t>categorical</a:t>
            </a:r>
            <a:r>
              <a:rPr lang="en-US" dirty="0"/>
              <a:t>: Yes or No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How do we check the relationship between Y and X?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69405" y="1524000"/>
            <a:ext cx="3991415" cy="4302657"/>
            <a:chOff x="2066485" y="1247779"/>
            <a:chExt cx="3991415" cy="4302657"/>
          </a:xfrm>
        </p:grpSpPr>
        <p:pic>
          <p:nvPicPr>
            <p:cNvPr id="6" name="Picture 5" descr="4.1a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60"/>
            <a:stretch/>
          </p:blipFill>
          <p:spPr>
            <a:xfrm>
              <a:off x="2740255" y="2467175"/>
              <a:ext cx="3317645" cy="3083261"/>
            </a:xfrm>
            <a:prstGeom prst="rect">
              <a:avLst/>
            </a:prstGeom>
          </p:spPr>
        </p:pic>
        <p:pic>
          <p:nvPicPr>
            <p:cNvPr id="7" name="Picture 6" descr="4.1b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" r="53450"/>
            <a:stretch/>
          </p:blipFill>
          <p:spPr>
            <a:xfrm rot="5400000">
              <a:off x="3708989" y="315329"/>
              <a:ext cx="1268824" cy="3133724"/>
            </a:xfrm>
            <a:prstGeom prst="rect">
              <a:avLst/>
            </a:prstGeom>
          </p:spPr>
        </p:pic>
        <p:pic>
          <p:nvPicPr>
            <p:cNvPr id="9" name="Picture 8" descr="4.1b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55" t="2490" r="3364"/>
            <a:stretch/>
          </p:blipFill>
          <p:spPr>
            <a:xfrm>
              <a:off x="2066485" y="2476500"/>
              <a:ext cx="1240596" cy="298310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2700" dirty="0"/>
              <a:t>Finding good features for the (credit card) Default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1160" y="5525613"/>
            <a:ext cx="8428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Concept Check: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Is there a meaningful relationship between Balance and Defaulting?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Is there a meaningful relationship between Income and defaulting?</a:t>
            </a:r>
          </a:p>
        </p:txBody>
      </p:sp>
    </p:spTree>
    <p:extLst>
      <p:ext uri="{BB962C8B-B14F-4D97-AF65-F5344CB8AC3E}">
        <p14:creationId xmlns:p14="http://schemas.microsoft.com/office/powerpoint/2010/main" val="29328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card default prediction using card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whether credit card holders will default </a:t>
            </a:r>
            <a:br>
              <a:rPr lang="en-US" dirty="0"/>
            </a:br>
            <a:r>
              <a:rPr lang="en-US" dirty="0"/>
              <a:t>based on their current balance on the card</a:t>
            </a:r>
          </a:p>
          <a:p>
            <a:pPr lvl="1"/>
            <a:r>
              <a:rPr lang="en-US" dirty="0"/>
              <a:t>Y (Label: defaulted?) is </a:t>
            </a:r>
            <a:r>
              <a:rPr lang="en-US" u="sng" dirty="0"/>
              <a:t>categorical</a:t>
            </a:r>
            <a:r>
              <a:rPr lang="en-US" dirty="0"/>
              <a:t>: 0 (no) or 1 (yes)</a:t>
            </a:r>
          </a:p>
          <a:p>
            <a:pPr lvl="1"/>
            <a:r>
              <a:rPr lang="en-US" dirty="0"/>
              <a:t>X (Balance) </a:t>
            </a:r>
            <a:r>
              <a:rPr lang="en-US" u="sng" dirty="0"/>
              <a:t>numerical</a:t>
            </a:r>
            <a:r>
              <a:rPr lang="en-US" dirty="0"/>
              <a:t> (between 0 and $2500) which specifies how much balance is carried</a:t>
            </a:r>
          </a:p>
          <a:p>
            <a:pPr lvl="1"/>
            <a:r>
              <a:rPr lang="en-US" dirty="0"/>
              <a:t>An observation is a tuple (balance, defaulted?) gathered from actual customer behavior</a:t>
            </a:r>
          </a:p>
          <a:p>
            <a:r>
              <a:rPr lang="en-US" dirty="0"/>
              <a:t>Could we use Linear Regression when Y is categorical? </a:t>
            </a:r>
          </a:p>
          <a:p>
            <a:pPr lvl="1"/>
            <a:r>
              <a:rPr lang="en-US" dirty="0"/>
              <a:t>We might consider predicting the </a:t>
            </a:r>
            <a:r>
              <a:rPr lang="en-US" i="1" dirty="0"/>
              <a:t>probability</a:t>
            </a:r>
            <a:r>
              <a:rPr lang="en-US" dirty="0"/>
              <a:t> </a:t>
            </a:r>
            <a:r>
              <a:rPr lang="en-US" i="1" dirty="0"/>
              <a:t>of default </a:t>
            </a:r>
            <a:r>
              <a:rPr lang="en-US" dirty="0"/>
              <a:t>as a real number, using the observations to fit a linear regression model…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.2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4" y="1709928"/>
            <a:ext cx="4209540" cy="3864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Solution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890F1A2-C788-4C7C-85AB-9202A742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fits a line to the observations, but…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sp>
        <p:nvSpPr>
          <p:cNvPr id="7" name="Line 1543"/>
          <p:cNvSpPr>
            <a:spLocks noChangeShapeType="1"/>
          </p:cNvSpPr>
          <p:nvPr/>
        </p:nvSpPr>
        <p:spPr bwMode="auto">
          <a:xfrm flipV="1">
            <a:off x="1386557" y="4630056"/>
            <a:ext cx="595086" cy="79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1542"/>
          <p:cNvSpPr txBox="1">
            <a:spLocks noChangeArrowheads="1"/>
          </p:cNvSpPr>
          <p:nvPr/>
        </p:nvSpPr>
        <p:spPr bwMode="auto">
          <a:xfrm>
            <a:off x="646313" y="5449302"/>
            <a:ext cx="40409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When Balance &lt; 500, </a:t>
            </a:r>
            <a:r>
              <a:rPr lang="en-US" sz="1600" dirty="0" err="1"/>
              <a:t>Pr</a:t>
            </a:r>
            <a:r>
              <a:rPr lang="en-US" sz="1600" dirty="0"/>
              <a:t>(default) is negative… How do we interpret </a:t>
            </a:r>
            <a:r>
              <a:rPr lang="en-US" sz="1600" i="1" dirty="0"/>
              <a:t>probability </a:t>
            </a:r>
            <a:r>
              <a:rPr lang="en-US" sz="1600" dirty="0"/>
              <a:t>values less than zero?</a:t>
            </a:r>
          </a:p>
        </p:txBody>
      </p:sp>
      <p:sp>
        <p:nvSpPr>
          <p:cNvPr id="9" name="Line 1544">
            <a:extLst>
              <a:ext uri="{FF2B5EF4-FFF2-40B4-BE49-F238E27FC236}">
                <a16:creationId xmlns:a16="http://schemas.microsoft.com/office/drawing/2014/main" id="{D6AF39EC-6D7D-4FDB-8DAA-963E2126D5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7260" y="4049486"/>
            <a:ext cx="813759" cy="189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1" name="Text Box 1543">
            <a:extLst>
              <a:ext uri="{FF2B5EF4-FFF2-40B4-BE49-F238E27FC236}">
                <a16:creationId xmlns:a16="http://schemas.microsoft.com/office/drawing/2014/main" id="{B90A0F8F-CAA1-4016-983A-77841F561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047" y="3992344"/>
            <a:ext cx="3352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</a:rPr>
              <a:t>How do we interpret </a:t>
            </a:r>
            <a:r>
              <a:rPr lang="en-US" sz="1600" i="1" dirty="0">
                <a:latin typeface="Times New Roman" pitchFamily="18" charset="0"/>
              </a:rPr>
              <a:t>probability </a:t>
            </a:r>
            <a:r>
              <a:rPr lang="en-US" sz="1600" dirty="0">
                <a:latin typeface="Times New Roman" pitchFamily="18" charset="0"/>
              </a:rPr>
              <a:t>values of Y between 0 and 1?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6C2A8F-2CC3-4EDA-B0A9-A7ACFDF8D5FC}"/>
              </a:ext>
            </a:extLst>
          </p:cNvPr>
          <p:cNvCxnSpPr>
            <a:cxnSpLocks/>
          </p:cNvCxnSpPr>
          <p:nvPr/>
        </p:nvCxnSpPr>
        <p:spPr>
          <a:xfrm flipV="1">
            <a:off x="215153" y="3065930"/>
            <a:ext cx="8782850" cy="18749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43">
            <a:extLst>
              <a:ext uri="{FF2B5EF4-FFF2-40B4-BE49-F238E27FC236}">
                <a16:creationId xmlns:a16="http://schemas.microsoft.com/office/drawing/2014/main" id="{8ADF054D-1B52-48AA-9542-94C8E7B4C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095" y="2166789"/>
            <a:ext cx="335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</a:rPr>
              <a:t>Given a large enough balance, this line exceeds 1… how do we interpret </a:t>
            </a:r>
            <a:r>
              <a:rPr lang="en-US" sz="1600" i="1" dirty="0">
                <a:latin typeface="Times New Roman" pitchFamily="18" charset="0"/>
              </a:rPr>
              <a:t>probability</a:t>
            </a:r>
            <a:r>
              <a:rPr lang="en-US" sz="1600" dirty="0">
                <a:latin typeface="Times New Roman" pitchFamily="18" charset="0"/>
              </a:rPr>
              <a:t> greater than 1?</a:t>
            </a:r>
          </a:p>
        </p:txBody>
      </p:sp>
      <p:sp>
        <p:nvSpPr>
          <p:cNvPr id="17" name="Line 1544">
            <a:extLst>
              <a:ext uri="{FF2B5EF4-FFF2-40B4-BE49-F238E27FC236}">
                <a16:creationId xmlns:a16="http://schemas.microsoft.com/office/drawing/2014/main" id="{74F320E4-92C4-4C5D-86E3-D7A4B52E1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4356" y="2773580"/>
            <a:ext cx="710210" cy="36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34842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using linear regression to fit data for classification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/>
              <a:t>X can take on any value between negative and positive infinity</a:t>
            </a:r>
          </a:p>
          <a:p>
            <a:endParaRPr lang="en-US" dirty="0"/>
          </a:p>
          <a:p>
            <a:r>
              <a:rPr lang="en-US" dirty="0"/>
              <a:t>In the credit card default classification problem, Y should only take on two possible values: 0 (customer doesn’t default or 1 (customer defaults).</a:t>
            </a:r>
          </a:p>
          <a:p>
            <a:endParaRPr lang="en-US" dirty="0"/>
          </a:p>
          <a:p>
            <a:r>
              <a:rPr lang="en-US" dirty="0"/>
              <a:t>Therefore the regression line almost always predicts the wrong value for Y in classification problems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predict P(Y = 1), i.e., the probability of belonging to class 1 using a different function.</a:t>
            </a:r>
          </a:p>
          <a:p>
            <a:pPr lvl="1"/>
            <a:r>
              <a:rPr lang="en-US" dirty="0"/>
              <a:t>Model P(Y = 1) with a function that gives outputs between 0 and 1.</a:t>
            </a:r>
          </a:p>
          <a:p>
            <a:pPr lvl="1"/>
            <a:r>
              <a:rPr lang="en-US" dirty="0"/>
              <a:t>Determine the Boolean answer by thresholding p</a:t>
            </a:r>
          </a:p>
          <a:p>
            <a:r>
              <a:rPr lang="en-US" dirty="0">
                <a:solidFill>
                  <a:srgbClr val="0070C0"/>
                </a:solidFill>
              </a:rPr>
              <a:t>Logistic</a:t>
            </a:r>
            <a:r>
              <a:rPr lang="en-US" dirty="0"/>
              <a:t> function: </a:t>
            </a:r>
            <a:r>
              <a:rPr lang="en-US" dirty="0">
                <a:solidFill>
                  <a:srgbClr val="0070C0"/>
                </a:solidFill>
              </a:rPr>
              <a:t>Logistic</a:t>
            </a:r>
            <a:r>
              <a:rPr lang="en-US" dirty="0"/>
              <a:t> Regression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845820" y="8534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32661"/>
              </p:ext>
            </p:extLst>
          </p:nvPr>
        </p:nvGraphicFramePr>
        <p:xfrm>
          <a:off x="846138" y="4572000"/>
          <a:ext cx="37052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574640" imgH="419040" progId="Equation.DSMT4">
                  <p:embed/>
                </p:oleObj>
              </mc:Choice>
              <mc:Fallback>
                <p:oleObj name="Equation" r:id="rId3" imgW="157464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572000"/>
                        <a:ext cx="3705225" cy="98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7CF85163-444E-408E-BEB6-F630767F1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1333" r="3250" b="3227"/>
          <a:stretch/>
        </p:blipFill>
        <p:spPr bwMode="auto">
          <a:xfrm>
            <a:off x="4716449" y="3721126"/>
            <a:ext cx="3436951" cy="27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3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4980</TotalTime>
  <Words>1156</Words>
  <Application>Microsoft Office PowerPoint</Application>
  <PresentationFormat>On-screen Show (4:3)</PresentationFormat>
  <Paragraphs>140</Paragraphs>
  <Slides>20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Clarity</vt:lpstr>
      <vt:lpstr>Equation</vt:lpstr>
      <vt:lpstr>Classification MEthods</vt:lpstr>
      <vt:lpstr>Outline</vt:lpstr>
      <vt:lpstr>Classification</vt:lpstr>
      <vt:lpstr>Classification Example: Credit Card Default</vt:lpstr>
      <vt:lpstr>Data Exploration Finding good features for the (credit card) Default Dataset</vt:lpstr>
      <vt:lpstr>Credit card default prediction using card balance</vt:lpstr>
      <vt:lpstr>Linear Regression Solution</vt:lpstr>
      <vt:lpstr>Problems with using linear regression to fit data for classification problems</vt:lpstr>
      <vt:lpstr>Solution: Use Logistic Function</vt:lpstr>
      <vt:lpstr>Logistic Function on Bank Default Data</vt:lpstr>
      <vt:lpstr>Logistic Regression Assessment: Are the coefficients significant?</vt:lpstr>
      <vt:lpstr>Using Logistic Regression  to Make Predictions</vt:lpstr>
      <vt:lpstr>Logistic Regression Encoding Qualitative Predictors</vt:lpstr>
      <vt:lpstr>Multiple-Feature Logistic Regression</vt:lpstr>
      <vt:lpstr>Multiple Feature Logistic Regression Credit Card Default Data</vt:lpstr>
      <vt:lpstr>Making Predictions  with multiple-feature Logistic Regression</vt:lpstr>
      <vt:lpstr>Interpreting multiple-feature Logistic Regression Explain what happened here…</vt:lpstr>
      <vt:lpstr>Interpreting multiple-feature Logistic Regression To whom should credit be offered?</vt:lpstr>
      <vt:lpstr>Logistic Function: Thinking &amp; Coding Practice</vt:lpstr>
      <vt:lpstr>Interpreting 1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169</cp:revision>
  <cp:lastPrinted>2013-09-10T02:43:54Z</cp:lastPrinted>
  <dcterms:created xsi:type="dcterms:W3CDTF">2013-08-14T17:09:52Z</dcterms:created>
  <dcterms:modified xsi:type="dcterms:W3CDTF">2020-05-06T19:45:56Z</dcterms:modified>
</cp:coreProperties>
</file>