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89" r:id="rId2"/>
    <p:sldId id="285" r:id="rId3"/>
    <p:sldId id="316" r:id="rId4"/>
    <p:sldId id="295" r:id="rId5"/>
    <p:sldId id="315" r:id="rId6"/>
    <p:sldId id="317" r:id="rId7"/>
    <p:sldId id="318" r:id="rId8"/>
    <p:sldId id="319" r:id="rId9"/>
    <p:sldId id="320" r:id="rId10"/>
    <p:sldId id="321" r:id="rId11"/>
    <p:sldId id="339" r:id="rId12"/>
    <p:sldId id="341" r:id="rId13"/>
    <p:sldId id="323" r:id="rId14"/>
    <p:sldId id="322" r:id="rId15"/>
    <p:sldId id="340" r:id="rId16"/>
    <p:sldId id="325" r:id="rId17"/>
    <p:sldId id="313" r:id="rId18"/>
    <p:sldId id="314" r:id="rId19"/>
    <p:sldId id="342" r:id="rId20"/>
    <p:sldId id="343" r:id="rId21"/>
    <p:sldId id="344" r:id="rId22"/>
    <p:sldId id="345" r:id="rId23"/>
    <p:sldId id="346" r:id="rId24"/>
    <p:sldId id="326" r:id="rId25"/>
    <p:sldId id="327" r:id="rId26"/>
    <p:sldId id="328" r:id="rId27"/>
    <p:sldId id="329" r:id="rId28"/>
    <p:sldId id="330" r:id="rId29"/>
    <p:sldId id="331" r:id="rId30"/>
    <p:sldId id="334" r:id="rId31"/>
    <p:sldId id="335" r:id="rId32"/>
    <p:sldId id="336" r:id="rId33"/>
    <p:sldId id="337" r:id="rId34"/>
    <p:sldId id="347" r:id="rId35"/>
    <p:sldId id="33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70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94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3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25.wmf"/><Relationship Id="rId2" Type="http://schemas.openxmlformats.org/officeDocument/2006/relationships/image" Target="../media/image23.wmf"/><Relationship Id="rId1" Type="http://schemas.openxmlformats.org/officeDocument/2006/relationships/image" Target="../media/image13.wmf"/><Relationship Id="rId6" Type="http://schemas.openxmlformats.org/officeDocument/2006/relationships/image" Target="../media/image3.wmf"/><Relationship Id="rId5" Type="http://schemas.openxmlformats.org/officeDocument/2006/relationships/image" Target="../media/image16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184C-EF48-0B46-A9DF-58ECA10D5B6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3804-19A2-0543-A939-317DBBE4D2B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F72-F781-5647-99C9-B1A14BD22BAC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3D6-B88D-144A-B948-1F45B4585621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C19-2B06-384B-A5E1-EF5A9FA7B593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B7A-1C47-BC4B-AE96-AFF1885DDEF1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4CD-22D8-0347-B740-0C9846931AB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FC14-B1C6-9447-9B23-422C37473F79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CFB8-0DE8-964E-AEA0-F4C701634ACB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17B8-CB8E-A94F-B9B6-1390ECB3988E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DEA3-8AB0-D44F-A0CE-A0AC5C314ACF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ranabasheer.wordpress.com/tag/bay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1.wmf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Classification </a:t>
            </a:r>
            <a:r>
              <a:rPr lang="en-US" sz="4600" dirty="0" err="1"/>
              <a:t>MEthods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04 (part 02)</a:t>
            </a:r>
          </a:p>
          <a:p>
            <a:pPr lvl="1" algn="l"/>
            <a:r>
              <a:rPr lang="en-US" dirty="0"/>
              <a:t>Linear Discriminant Analysis (LDA)   &amp; </a:t>
            </a:r>
            <a:br>
              <a:rPr lang="en-US" dirty="0"/>
            </a:br>
            <a:r>
              <a:rPr lang="en-US" dirty="0"/>
              <a:t>Quadratic Discriminant Analysis (QDA)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Bayes Example with One Predictor (p =1)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16"/>
            <a:ext cx="8229600" cy="5086684"/>
          </a:xfrm>
        </p:spPr>
        <p:txBody>
          <a:bodyPr/>
          <a:lstStyle/>
          <a:p>
            <a:r>
              <a:rPr lang="en-US" dirty="0"/>
              <a:t>Suppose we have only one predictor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= 1)</a:t>
            </a:r>
          </a:p>
          <a:p>
            <a:r>
              <a:rPr lang="en-US" dirty="0"/>
              <a:t>Two normal density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dirty="0"/>
              <a:t>, represent two distinct classes</a:t>
            </a:r>
          </a:p>
          <a:p>
            <a:r>
              <a:rPr lang="en-US" dirty="0"/>
              <a:t>The two density functions overlap, so there is some uncertainty about the class to which an observation with an unknown class belongs</a:t>
            </a:r>
          </a:p>
          <a:p>
            <a:r>
              <a:rPr lang="en-US" dirty="0"/>
              <a:t>The dashed vertical line represents Bayes’ decision boundary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" name="Picture 11" descr="4.4-le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90" y="4314422"/>
            <a:ext cx="3997157" cy="2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9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example with one predictor</a:t>
            </a:r>
            <a:br>
              <a:rPr lang="en-US" dirty="0"/>
            </a:br>
            <a:r>
              <a:rPr lang="en-US" dirty="0"/>
              <a:t>(2-class, single feature)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discriminator is established at the point of equal probability…</a:t>
            </a:r>
          </a:p>
          <a:p>
            <a:r>
              <a:rPr lang="en-US" dirty="0"/>
              <a:t>With a true Bayes classifier, this discriminator is not necessarily exactly between the class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90812" y="6477000"/>
            <a:ext cx="3152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https://ranabasheer.wordpress.com/tag/bayes/</a:t>
            </a:r>
            <a:endParaRPr lang="en-US" sz="1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961429" y="3799323"/>
            <a:ext cx="5070475" cy="2636813"/>
            <a:chOff x="3190875" y="3790999"/>
            <a:chExt cx="5070475" cy="2636813"/>
          </a:xfrm>
        </p:grpSpPr>
        <p:pic>
          <p:nvPicPr>
            <p:cNvPr id="10" name="Picture 2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875" y="3867199"/>
              <a:ext cx="5070475" cy="2560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5175357" y="3790999"/>
              <a:ext cx="0" cy="2555341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074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LDA intuition (2-class, single feature)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LDA assumes that the observations in each class are Gaussian with the </a:t>
            </a:r>
            <a:r>
              <a:rPr lang="en-US" i="1" dirty="0">
                <a:solidFill>
                  <a:srgbClr val="0070C0"/>
                </a:solidFill>
              </a:rPr>
              <a:t>same</a:t>
            </a:r>
            <a:r>
              <a:rPr lang="en-US" dirty="0">
                <a:solidFill>
                  <a:srgbClr val="0070C0"/>
                </a:solidFill>
              </a:rPr>
              <a:t> variance </a:t>
            </a:r>
            <a:r>
              <a:rPr lang="en-US" dirty="0"/>
              <a:t>but </a:t>
            </a:r>
            <a:r>
              <a:rPr lang="en-US" i="1" dirty="0"/>
              <a:t>different</a:t>
            </a:r>
            <a:r>
              <a:rPr lang="en-US" dirty="0"/>
              <a:t> means</a:t>
            </a:r>
          </a:p>
          <a:p>
            <a:pPr lvl="1"/>
            <a:r>
              <a:rPr lang="en-US" dirty="0"/>
              <a:t>Model each class using</a:t>
            </a:r>
          </a:p>
          <a:p>
            <a:pPr lvl="2"/>
            <a:r>
              <a:rPr lang="en-US" dirty="0"/>
              <a:t>sample mean </a:t>
            </a:r>
          </a:p>
          <a:p>
            <a:pPr lvl="2"/>
            <a:r>
              <a:rPr lang="en-US" dirty="0"/>
              <a:t>(average) sample variance of each class</a:t>
            </a:r>
          </a:p>
          <a:p>
            <a:pPr lvl="1"/>
            <a:r>
              <a:rPr lang="en-US" dirty="0"/>
              <a:t>Bayes classifier &amp; LDA not necessarily equal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52143" y="3790999"/>
            <a:ext cx="7200939" cy="2645137"/>
            <a:chOff x="1881589" y="3782675"/>
            <a:chExt cx="7200939" cy="2645137"/>
          </a:xfrm>
        </p:grpSpPr>
        <p:pic>
          <p:nvPicPr>
            <p:cNvPr id="29698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875" y="3867199"/>
              <a:ext cx="5070475" cy="2560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5"/>
            <p:cNvSpPr/>
            <p:nvPr/>
          </p:nvSpPr>
          <p:spPr>
            <a:xfrm>
              <a:off x="1881589" y="4461376"/>
              <a:ext cx="5365454" cy="1851795"/>
            </a:xfrm>
            <a:custGeom>
              <a:avLst/>
              <a:gdLst>
                <a:gd name="connsiteX0" fmla="*/ 0 w 2663929"/>
                <a:gd name="connsiteY0" fmla="*/ 914460 h 1162110"/>
                <a:gd name="connsiteX1" fmla="*/ 657225 w 2663929"/>
                <a:gd name="connsiteY1" fmla="*/ 914460 h 1162110"/>
                <a:gd name="connsiteX2" fmla="*/ 1314450 w 2663929"/>
                <a:gd name="connsiteY2" fmla="*/ 60 h 1162110"/>
                <a:gd name="connsiteX3" fmla="*/ 1838325 w 2663929"/>
                <a:gd name="connsiteY3" fmla="*/ 962085 h 1162110"/>
                <a:gd name="connsiteX4" fmla="*/ 2657475 w 2663929"/>
                <a:gd name="connsiteY4" fmla="*/ 1162110 h 1162110"/>
                <a:gd name="connsiteX0" fmla="*/ 0 w 2663929"/>
                <a:gd name="connsiteY0" fmla="*/ 981136 h 1162111"/>
                <a:gd name="connsiteX1" fmla="*/ 657225 w 2663929"/>
                <a:gd name="connsiteY1" fmla="*/ 914461 h 1162111"/>
                <a:gd name="connsiteX2" fmla="*/ 1314450 w 2663929"/>
                <a:gd name="connsiteY2" fmla="*/ 61 h 1162111"/>
                <a:gd name="connsiteX3" fmla="*/ 1838325 w 2663929"/>
                <a:gd name="connsiteY3" fmla="*/ 962086 h 1162111"/>
                <a:gd name="connsiteX4" fmla="*/ 2657475 w 2663929"/>
                <a:gd name="connsiteY4" fmla="*/ 1162111 h 1162111"/>
                <a:gd name="connsiteX0" fmla="*/ 0 w 2663929"/>
                <a:gd name="connsiteY0" fmla="*/ 1066862 h 1162112"/>
                <a:gd name="connsiteX1" fmla="*/ 657225 w 2663929"/>
                <a:gd name="connsiteY1" fmla="*/ 914462 h 1162112"/>
                <a:gd name="connsiteX2" fmla="*/ 1314450 w 2663929"/>
                <a:gd name="connsiteY2" fmla="*/ 62 h 1162112"/>
                <a:gd name="connsiteX3" fmla="*/ 1838325 w 2663929"/>
                <a:gd name="connsiteY3" fmla="*/ 962087 h 1162112"/>
                <a:gd name="connsiteX4" fmla="*/ 2657475 w 2663929"/>
                <a:gd name="connsiteY4" fmla="*/ 1162112 h 1162112"/>
                <a:gd name="connsiteX0" fmla="*/ 0 w 2663929"/>
                <a:gd name="connsiteY0" fmla="*/ 1066822 h 1162072"/>
                <a:gd name="connsiteX1" fmla="*/ 819150 w 2663929"/>
                <a:gd name="connsiteY1" fmla="*/ 990622 h 1162072"/>
                <a:gd name="connsiteX2" fmla="*/ 1314450 w 2663929"/>
                <a:gd name="connsiteY2" fmla="*/ 22 h 1162072"/>
                <a:gd name="connsiteX3" fmla="*/ 1838325 w 2663929"/>
                <a:gd name="connsiteY3" fmla="*/ 962047 h 1162072"/>
                <a:gd name="connsiteX4" fmla="*/ 2657475 w 2663929"/>
                <a:gd name="connsiteY4" fmla="*/ 1162072 h 1162072"/>
                <a:gd name="connsiteX0" fmla="*/ 0 w 2663929"/>
                <a:gd name="connsiteY0" fmla="*/ 1066822 h 1162072"/>
                <a:gd name="connsiteX1" fmla="*/ 819150 w 2663929"/>
                <a:gd name="connsiteY1" fmla="*/ 990622 h 1162072"/>
                <a:gd name="connsiteX2" fmla="*/ 1314450 w 2663929"/>
                <a:gd name="connsiteY2" fmla="*/ 22 h 1162072"/>
                <a:gd name="connsiteX3" fmla="*/ 1838325 w 2663929"/>
                <a:gd name="connsiteY3" fmla="*/ 962047 h 1162072"/>
                <a:gd name="connsiteX4" fmla="*/ 2657475 w 2663929"/>
                <a:gd name="connsiteY4" fmla="*/ 1162072 h 1162072"/>
                <a:gd name="connsiteX0" fmla="*/ 0 w 2654404"/>
                <a:gd name="connsiteY0" fmla="*/ 1143022 h 1179816"/>
                <a:gd name="connsiteX1" fmla="*/ 809625 w 2654404"/>
                <a:gd name="connsiteY1" fmla="*/ 990622 h 1179816"/>
                <a:gd name="connsiteX2" fmla="*/ 1304925 w 2654404"/>
                <a:gd name="connsiteY2" fmla="*/ 22 h 1179816"/>
                <a:gd name="connsiteX3" fmla="*/ 1828800 w 2654404"/>
                <a:gd name="connsiteY3" fmla="*/ 962047 h 1179816"/>
                <a:gd name="connsiteX4" fmla="*/ 2647950 w 2654404"/>
                <a:gd name="connsiteY4" fmla="*/ 1162072 h 1179816"/>
                <a:gd name="connsiteX0" fmla="*/ 0 w 2654404"/>
                <a:gd name="connsiteY0" fmla="*/ 1143022 h 1162072"/>
                <a:gd name="connsiteX1" fmla="*/ 809625 w 2654404"/>
                <a:gd name="connsiteY1" fmla="*/ 990622 h 1162072"/>
                <a:gd name="connsiteX2" fmla="*/ 1304925 w 2654404"/>
                <a:gd name="connsiteY2" fmla="*/ 22 h 1162072"/>
                <a:gd name="connsiteX3" fmla="*/ 1828800 w 2654404"/>
                <a:gd name="connsiteY3" fmla="*/ 962047 h 1162072"/>
                <a:gd name="connsiteX4" fmla="*/ 2647950 w 2654404"/>
                <a:gd name="connsiteY4" fmla="*/ 1162072 h 1162072"/>
                <a:gd name="connsiteX0" fmla="*/ 0 w 2654404"/>
                <a:gd name="connsiteY0" fmla="*/ 1143022 h 1143022"/>
                <a:gd name="connsiteX1" fmla="*/ 809625 w 2654404"/>
                <a:gd name="connsiteY1" fmla="*/ 990622 h 1143022"/>
                <a:gd name="connsiteX2" fmla="*/ 1304925 w 2654404"/>
                <a:gd name="connsiteY2" fmla="*/ 22 h 1143022"/>
                <a:gd name="connsiteX3" fmla="*/ 1828800 w 2654404"/>
                <a:gd name="connsiteY3" fmla="*/ 962047 h 1143022"/>
                <a:gd name="connsiteX4" fmla="*/ 2647950 w 2654404"/>
                <a:gd name="connsiteY4" fmla="*/ 1133497 h 1143022"/>
                <a:gd name="connsiteX0" fmla="*/ 0 w 2662324"/>
                <a:gd name="connsiteY0" fmla="*/ 1143022 h 1143022"/>
                <a:gd name="connsiteX1" fmla="*/ 809625 w 2662324"/>
                <a:gd name="connsiteY1" fmla="*/ 990622 h 1143022"/>
                <a:gd name="connsiteX2" fmla="*/ 1304925 w 2662324"/>
                <a:gd name="connsiteY2" fmla="*/ 22 h 1143022"/>
                <a:gd name="connsiteX3" fmla="*/ 1828800 w 2662324"/>
                <a:gd name="connsiteY3" fmla="*/ 962047 h 1143022"/>
                <a:gd name="connsiteX4" fmla="*/ 2647950 w 2662324"/>
                <a:gd name="connsiteY4" fmla="*/ 1133497 h 1143022"/>
                <a:gd name="connsiteX0" fmla="*/ 0 w 2662524"/>
                <a:gd name="connsiteY0" fmla="*/ 1143022 h 1143022"/>
                <a:gd name="connsiteX1" fmla="*/ 809625 w 2662524"/>
                <a:gd name="connsiteY1" fmla="*/ 990622 h 1143022"/>
                <a:gd name="connsiteX2" fmla="*/ 1304925 w 2662524"/>
                <a:gd name="connsiteY2" fmla="*/ 22 h 1143022"/>
                <a:gd name="connsiteX3" fmla="*/ 1828800 w 2662524"/>
                <a:gd name="connsiteY3" fmla="*/ 962047 h 1143022"/>
                <a:gd name="connsiteX4" fmla="*/ 2647950 w 2662524"/>
                <a:gd name="connsiteY4" fmla="*/ 1133497 h 1143022"/>
                <a:gd name="connsiteX0" fmla="*/ 0 w 2662324"/>
                <a:gd name="connsiteY0" fmla="*/ 1143022 h 1143022"/>
                <a:gd name="connsiteX1" fmla="*/ 809625 w 2662324"/>
                <a:gd name="connsiteY1" fmla="*/ 990622 h 1143022"/>
                <a:gd name="connsiteX2" fmla="*/ 1304925 w 2662324"/>
                <a:gd name="connsiteY2" fmla="*/ 22 h 1143022"/>
                <a:gd name="connsiteX3" fmla="*/ 1828800 w 2662324"/>
                <a:gd name="connsiteY3" fmla="*/ 962047 h 1143022"/>
                <a:gd name="connsiteX4" fmla="*/ 2647950 w 2662324"/>
                <a:gd name="connsiteY4" fmla="*/ 1100839 h 1143022"/>
                <a:gd name="connsiteX0" fmla="*/ 0 w 2666165"/>
                <a:gd name="connsiteY0" fmla="*/ 1080598 h 1101399"/>
                <a:gd name="connsiteX1" fmla="*/ 813466 w 2666165"/>
                <a:gd name="connsiteY1" fmla="*/ 990622 h 1101399"/>
                <a:gd name="connsiteX2" fmla="*/ 1308766 w 2666165"/>
                <a:gd name="connsiteY2" fmla="*/ 22 h 1101399"/>
                <a:gd name="connsiteX3" fmla="*/ 1832641 w 2666165"/>
                <a:gd name="connsiteY3" fmla="*/ 962047 h 1101399"/>
                <a:gd name="connsiteX4" fmla="*/ 2651791 w 2666165"/>
                <a:gd name="connsiteY4" fmla="*/ 1100839 h 1101399"/>
                <a:gd name="connsiteX0" fmla="*/ 0 w 2666165"/>
                <a:gd name="connsiteY0" fmla="*/ 1091948 h 1106027"/>
                <a:gd name="connsiteX1" fmla="*/ 813466 w 2666165"/>
                <a:gd name="connsiteY1" fmla="*/ 990622 h 1106027"/>
                <a:gd name="connsiteX2" fmla="*/ 1308766 w 2666165"/>
                <a:gd name="connsiteY2" fmla="*/ 22 h 1106027"/>
                <a:gd name="connsiteX3" fmla="*/ 1832641 w 2666165"/>
                <a:gd name="connsiteY3" fmla="*/ 962047 h 1106027"/>
                <a:gd name="connsiteX4" fmla="*/ 2651791 w 2666165"/>
                <a:gd name="connsiteY4" fmla="*/ 1100839 h 1106027"/>
                <a:gd name="connsiteX0" fmla="*/ 0 w 2666165"/>
                <a:gd name="connsiteY0" fmla="*/ 1091948 h 1112753"/>
                <a:gd name="connsiteX1" fmla="*/ 813466 w 2666165"/>
                <a:gd name="connsiteY1" fmla="*/ 990622 h 1112753"/>
                <a:gd name="connsiteX2" fmla="*/ 1308766 w 2666165"/>
                <a:gd name="connsiteY2" fmla="*/ 22 h 1112753"/>
                <a:gd name="connsiteX3" fmla="*/ 1832641 w 2666165"/>
                <a:gd name="connsiteY3" fmla="*/ 962047 h 1112753"/>
                <a:gd name="connsiteX4" fmla="*/ 2651791 w 2666165"/>
                <a:gd name="connsiteY4" fmla="*/ 1100839 h 1112753"/>
                <a:gd name="connsiteX0" fmla="*/ 0 w 2666165"/>
                <a:gd name="connsiteY0" fmla="*/ 1091930 h 1105926"/>
                <a:gd name="connsiteX1" fmla="*/ 809625 w 2666165"/>
                <a:gd name="connsiteY1" fmla="*/ 973579 h 1105926"/>
                <a:gd name="connsiteX2" fmla="*/ 1308766 w 2666165"/>
                <a:gd name="connsiteY2" fmla="*/ 4 h 1105926"/>
                <a:gd name="connsiteX3" fmla="*/ 1832641 w 2666165"/>
                <a:gd name="connsiteY3" fmla="*/ 962029 h 1105926"/>
                <a:gd name="connsiteX4" fmla="*/ 2651791 w 2666165"/>
                <a:gd name="connsiteY4" fmla="*/ 1100821 h 1105926"/>
                <a:gd name="connsiteX0" fmla="*/ 0 w 2666165"/>
                <a:gd name="connsiteY0" fmla="*/ 1091930 h 1113055"/>
                <a:gd name="connsiteX1" fmla="*/ 809625 w 2666165"/>
                <a:gd name="connsiteY1" fmla="*/ 973579 h 1113055"/>
                <a:gd name="connsiteX2" fmla="*/ 1308766 w 2666165"/>
                <a:gd name="connsiteY2" fmla="*/ 4 h 1113055"/>
                <a:gd name="connsiteX3" fmla="*/ 1832641 w 2666165"/>
                <a:gd name="connsiteY3" fmla="*/ 962029 h 1113055"/>
                <a:gd name="connsiteX4" fmla="*/ 2651791 w 2666165"/>
                <a:gd name="connsiteY4" fmla="*/ 1100821 h 1113055"/>
                <a:gd name="connsiteX0" fmla="*/ 0 w 2666165"/>
                <a:gd name="connsiteY0" fmla="*/ 1091930 h 1113055"/>
                <a:gd name="connsiteX1" fmla="*/ 809625 w 2666165"/>
                <a:gd name="connsiteY1" fmla="*/ 973579 h 1113055"/>
                <a:gd name="connsiteX2" fmla="*/ 1308766 w 2666165"/>
                <a:gd name="connsiteY2" fmla="*/ 4 h 1113055"/>
                <a:gd name="connsiteX3" fmla="*/ 1832641 w 2666165"/>
                <a:gd name="connsiteY3" fmla="*/ 962029 h 1113055"/>
                <a:gd name="connsiteX4" fmla="*/ 2651791 w 2666165"/>
                <a:gd name="connsiteY4" fmla="*/ 1100821 h 1113055"/>
                <a:gd name="connsiteX0" fmla="*/ 0 w 2355004"/>
                <a:gd name="connsiteY0" fmla="*/ 1108955 h 1118292"/>
                <a:gd name="connsiteX1" fmla="*/ 498464 w 2355004"/>
                <a:gd name="connsiteY1" fmla="*/ 973579 h 1118292"/>
                <a:gd name="connsiteX2" fmla="*/ 997605 w 2355004"/>
                <a:gd name="connsiteY2" fmla="*/ 4 h 1118292"/>
                <a:gd name="connsiteX3" fmla="*/ 1521480 w 2355004"/>
                <a:gd name="connsiteY3" fmla="*/ 962029 h 1118292"/>
                <a:gd name="connsiteX4" fmla="*/ 2340630 w 2355004"/>
                <a:gd name="connsiteY4" fmla="*/ 1100821 h 1118292"/>
                <a:gd name="connsiteX0" fmla="*/ 0 w 2355004"/>
                <a:gd name="connsiteY0" fmla="*/ 1108955 h 1108955"/>
                <a:gd name="connsiteX1" fmla="*/ 498464 w 2355004"/>
                <a:gd name="connsiteY1" fmla="*/ 973579 h 1108955"/>
                <a:gd name="connsiteX2" fmla="*/ 997605 w 2355004"/>
                <a:gd name="connsiteY2" fmla="*/ 4 h 1108955"/>
                <a:gd name="connsiteX3" fmla="*/ 1521480 w 2355004"/>
                <a:gd name="connsiteY3" fmla="*/ 962029 h 1108955"/>
                <a:gd name="connsiteX4" fmla="*/ 2340630 w 2355004"/>
                <a:gd name="connsiteY4" fmla="*/ 1100821 h 1108955"/>
                <a:gd name="connsiteX0" fmla="*/ 0 w 2355004"/>
                <a:gd name="connsiteY0" fmla="*/ 1108955 h 1108955"/>
                <a:gd name="connsiteX1" fmla="*/ 498464 w 2355004"/>
                <a:gd name="connsiteY1" fmla="*/ 973579 h 1108955"/>
                <a:gd name="connsiteX2" fmla="*/ 997605 w 2355004"/>
                <a:gd name="connsiteY2" fmla="*/ 4 h 1108955"/>
                <a:gd name="connsiteX3" fmla="*/ 1521480 w 2355004"/>
                <a:gd name="connsiteY3" fmla="*/ 962029 h 1108955"/>
                <a:gd name="connsiteX4" fmla="*/ 2340630 w 2355004"/>
                <a:gd name="connsiteY4" fmla="*/ 1100821 h 1108955"/>
                <a:gd name="connsiteX0" fmla="*/ 0 w 2355004"/>
                <a:gd name="connsiteY0" fmla="*/ 1109159 h 1109159"/>
                <a:gd name="connsiteX1" fmla="*/ 571452 w 2355004"/>
                <a:gd name="connsiteY1" fmla="*/ 877310 h 1109159"/>
                <a:gd name="connsiteX2" fmla="*/ 997605 w 2355004"/>
                <a:gd name="connsiteY2" fmla="*/ 208 h 1109159"/>
                <a:gd name="connsiteX3" fmla="*/ 1521480 w 2355004"/>
                <a:gd name="connsiteY3" fmla="*/ 962233 h 1109159"/>
                <a:gd name="connsiteX4" fmla="*/ 2340630 w 2355004"/>
                <a:gd name="connsiteY4" fmla="*/ 1101025 h 1109159"/>
                <a:gd name="connsiteX0" fmla="*/ 0 w 2353226"/>
                <a:gd name="connsiteY0" fmla="*/ 1109159 h 1109159"/>
                <a:gd name="connsiteX1" fmla="*/ 571452 w 2353226"/>
                <a:gd name="connsiteY1" fmla="*/ 877310 h 1109159"/>
                <a:gd name="connsiteX2" fmla="*/ 997605 w 2353226"/>
                <a:gd name="connsiteY2" fmla="*/ 208 h 1109159"/>
                <a:gd name="connsiteX3" fmla="*/ 1406235 w 2353226"/>
                <a:gd name="connsiteY3" fmla="*/ 797662 h 1109159"/>
                <a:gd name="connsiteX4" fmla="*/ 2340630 w 2353226"/>
                <a:gd name="connsiteY4" fmla="*/ 1101025 h 1109159"/>
                <a:gd name="connsiteX0" fmla="*/ 0 w 2353432"/>
                <a:gd name="connsiteY0" fmla="*/ 1109152 h 1109152"/>
                <a:gd name="connsiteX1" fmla="*/ 571452 w 2353432"/>
                <a:gd name="connsiteY1" fmla="*/ 877303 h 1109152"/>
                <a:gd name="connsiteX2" fmla="*/ 997605 w 2353432"/>
                <a:gd name="connsiteY2" fmla="*/ 201 h 1109152"/>
                <a:gd name="connsiteX3" fmla="*/ 1406235 w 2353432"/>
                <a:gd name="connsiteY3" fmla="*/ 797655 h 1109152"/>
                <a:gd name="connsiteX4" fmla="*/ 2340630 w 2353432"/>
                <a:gd name="connsiteY4" fmla="*/ 1101018 h 1109152"/>
                <a:gd name="connsiteX0" fmla="*/ 0 w 2353432"/>
                <a:gd name="connsiteY0" fmla="*/ 1109152 h 1109152"/>
                <a:gd name="connsiteX1" fmla="*/ 571452 w 2353432"/>
                <a:gd name="connsiteY1" fmla="*/ 877303 h 1109152"/>
                <a:gd name="connsiteX2" fmla="*/ 997605 w 2353432"/>
                <a:gd name="connsiteY2" fmla="*/ 201 h 1109152"/>
                <a:gd name="connsiteX3" fmla="*/ 1406235 w 2353432"/>
                <a:gd name="connsiteY3" fmla="*/ 797655 h 1109152"/>
                <a:gd name="connsiteX4" fmla="*/ 2340630 w 2353432"/>
                <a:gd name="connsiteY4" fmla="*/ 1101018 h 1109152"/>
                <a:gd name="connsiteX0" fmla="*/ 0 w 2360822"/>
                <a:gd name="connsiteY0" fmla="*/ 1109157 h 1109157"/>
                <a:gd name="connsiteX1" fmla="*/ 571452 w 2360822"/>
                <a:gd name="connsiteY1" fmla="*/ 877308 h 1109157"/>
                <a:gd name="connsiteX2" fmla="*/ 997605 w 2360822"/>
                <a:gd name="connsiteY2" fmla="*/ 206 h 1109157"/>
                <a:gd name="connsiteX3" fmla="*/ 1406235 w 2360822"/>
                <a:gd name="connsiteY3" fmla="*/ 797660 h 1109157"/>
                <a:gd name="connsiteX4" fmla="*/ 2348313 w 2360822"/>
                <a:gd name="connsiteY4" fmla="*/ 1083999 h 1109157"/>
                <a:gd name="connsiteX0" fmla="*/ 0 w 2360387"/>
                <a:gd name="connsiteY0" fmla="*/ 1109177 h 1109177"/>
                <a:gd name="connsiteX1" fmla="*/ 571452 w 2360387"/>
                <a:gd name="connsiteY1" fmla="*/ 877328 h 1109177"/>
                <a:gd name="connsiteX2" fmla="*/ 997605 w 2360387"/>
                <a:gd name="connsiteY2" fmla="*/ 226 h 1109177"/>
                <a:gd name="connsiteX3" fmla="*/ 1406235 w 2360387"/>
                <a:gd name="connsiteY3" fmla="*/ 797680 h 1109177"/>
                <a:gd name="connsiteX4" fmla="*/ 2348313 w 2360387"/>
                <a:gd name="connsiteY4" fmla="*/ 1084019 h 1109177"/>
                <a:gd name="connsiteX0" fmla="*/ 0 w 2020676"/>
                <a:gd name="connsiteY0" fmla="*/ 1109158 h 1109158"/>
                <a:gd name="connsiteX1" fmla="*/ 571452 w 2020676"/>
                <a:gd name="connsiteY1" fmla="*/ 877309 h 1109158"/>
                <a:gd name="connsiteX2" fmla="*/ 997605 w 2020676"/>
                <a:gd name="connsiteY2" fmla="*/ 207 h 1109158"/>
                <a:gd name="connsiteX3" fmla="*/ 1406235 w 2020676"/>
                <a:gd name="connsiteY3" fmla="*/ 797661 h 1109158"/>
                <a:gd name="connsiteX4" fmla="*/ 2002579 w 2020676"/>
                <a:gd name="connsiteY4" fmla="*/ 1072651 h 1109158"/>
                <a:gd name="connsiteX0" fmla="*/ 0 w 2002579"/>
                <a:gd name="connsiteY0" fmla="*/ 1109158 h 1109158"/>
                <a:gd name="connsiteX1" fmla="*/ 571452 w 2002579"/>
                <a:gd name="connsiteY1" fmla="*/ 877309 h 1109158"/>
                <a:gd name="connsiteX2" fmla="*/ 997605 w 2002579"/>
                <a:gd name="connsiteY2" fmla="*/ 207 h 1109158"/>
                <a:gd name="connsiteX3" fmla="*/ 1406235 w 2002579"/>
                <a:gd name="connsiteY3" fmla="*/ 797661 h 1109158"/>
                <a:gd name="connsiteX4" fmla="*/ 2002579 w 2002579"/>
                <a:gd name="connsiteY4" fmla="*/ 1072651 h 1109158"/>
                <a:gd name="connsiteX0" fmla="*/ 0 w 2163922"/>
                <a:gd name="connsiteY0" fmla="*/ 1109158 h 1109158"/>
                <a:gd name="connsiteX1" fmla="*/ 571452 w 2163922"/>
                <a:gd name="connsiteY1" fmla="*/ 877309 h 1109158"/>
                <a:gd name="connsiteX2" fmla="*/ 997605 w 2163922"/>
                <a:gd name="connsiteY2" fmla="*/ 207 h 1109158"/>
                <a:gd name="connsiteX3" fmla="*/ 1406235 w 2163922"/>
                <a:gd name="connsiteY3" fmla="*/ 797661 h 1109158"/>
                <a:gd name="connsiteX4" fmla="*/ 2163922 w 2163922"/>
                <a:gd name="connsiteY4" fmla="*/ 1072651 h 1109158"/>
                <a:gd name="connsiteX0" fmla="*/ 0 w 2163922"/>
                <a:gd name="connsiteY0" fmla="*/ 1108969 h 1108969"/>
                <a:gd name="connsiteX1" fmla="*/ 652123 w 2163922"/>
                <a:gd name="connsiteY1" fmla="*/ 820371 h 1108969"/>
                <a:gd name="connsiteX2" fmla="*/ 997605 w 2163922"/>
                <a:gd name="connsiteY2" fmla="*/ 18 h 1108969"/>
                <a:gd name="connsiteX3" fmla="*/ 1406235 w 2163922"/>
                <a:gd name="connsiteY3" fmla="*/ 797472 h 1108969"/>
                <a:gd name="connsiteX4" fmla="*/ 2163922 w 2163922"/>
                <a:gd name="connsiteY4" fmla="*/ 1072462 h 1108969"/>
                <a:gd name="connsiteX0" fmla="*/ 0 w 2163922"/>
                <a:gd name="connsiteY0" fmla="*/ 1108969 h 1108969"/>
                <a:gd name="connsiteX1" fmla="*/ 652123 w 2163922"/>
                <a:gd name="connsiteY1" fmla="*/ 820371 h 1108969"/>
                <a:gd name="connsiteX2" fmla="*/ 997605 w 2163922"/>
                <a:gd name="connsiteY2" fmla="*/ 18 h 1108969"/>
                <a:gd name="connsiteX3" fmla="*/ 1406235 w 2163922"/>
                <a:gd name="connsiteY3" fmla="*/ 797472 h 1108969"/>
                <a:gd name="connsiteX4" fmla="*/ 2163922 w 2163922"/>
                <a:gd name="connsiteY4" fmla="*/ 1072462 h 1108969"/>
                <a:gd name="connsiteX0" fmla="*/ 0 w 2163922"/>
                <a:gd name="connsiteY0" fmla="*/ 1103294 h 1103294"/>
                <a:gd name="connsiteX1" fmla="*/ 652123 w 2163922"/>
                <a:gd name="connsiteY1" fmla="*/ 814696 h 1103294"/>
                <a:gd name="connsiteX2" fmla="*/ 1032178 w 2163922"/>
                <a:gd name="connsiteY2" fmla="*/ 18 h 1103294"/>
                <a:gd name="connsiteX3" fmla="*/ 1406235 w 2163922"/>
                <a:gd name="connsiteY3" fmla="*/ 791797 h 1103294"/>
                <a:gd name="connsiteX4" fmla="*/ 2163922 w 2163922"/>
                <a:gd name="connsiteY4" fmla="*/ 1066787 h 1103294"/>
                <a:gd name="connsiteX0" fmla="*/ 0 w 2163922"/>
                <a:gd name="connsiteY0" fmla="*/ 1103277 h 1103277"/>
                <a:gd name="connsiteX1" fmla="*/ 652123 w 2163922"/>
                <a:gd name="connsiteY1" fmla="*/ 814679 h 1103277"/>
                <a:gd name="connsiteX2" fmla="*/ 1032178 w 2163922"/>
                <a:gd name="connsiteY2" fmla="*/ 1 h 1103277"/>
                <a:gd name="connsiteX3" fmla="*/ 1406235 w 2163922"/>
                <a:gd name="connsiteY3" fmla="*/ 814480 h 1103277"/>
                <a:gd name="connsiteX4" fmla="*/ 2163922 w 2163922"/>
                <a:gd name="connsiteY4" fmla="*/ 1066770 h 1103277"/>
                <a:gd name="connsiteX0" fmla="*/ 0 w 2163922"/>
                <a:gd name="connsiteY0" fmla="*/ 1103277 h 1103277"/>
                <a:gd name="connsiteX1" fmla="*/ 652123 w 2163922"/>
                <a:gd name="connsiteY1" fmla="*/ 814679 h 1103277"/>
                <a:gd name="connsiteX2" fmla="*/ 1032178 w 2163922"/>
                <a:gd name="connsiteY2" fmla="*/ 1 h 1103277"/>
                <a:gd name="connsiteX3" fmla="*/ 1406235 w 2163922"/>
                <a:gd name="connsiteY3" fmla="*/ 814480 h 1103277"/>
                <a:gd name="connsiteX4" fmla="*/ 2163922 w 2163922"/>
                <a:gd name="connsiteY4" fmla="*/ 1066770 h 110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922" h="1103277">
                  <a:moveTo>
                    <a:pt x="0" y="1103277"/>
                  </a:moveTo>
                  <a:cubicBezTo>
                    <a:pt x="251491" y="1088078"/>
                    <a:pt x="480093" y="998558"/>
                    <a:pt x="652123" y="814679"/>
                  </a:cubicBezTo>
                  <a:cubicBezTo>
                    <a:pt x="824153" y="630800"/>
                    <a:pt x="906493" y="34"/>
                    <a:pt x="1032178" y="1"/>
                  </a:cubicBezTo>
                  <a:cubicBezTo>
                    <a:pt x="1157863" y="-32"/>
                    <a:pt x="1217611" y="642360"/>
                    <a:pt x="1406235" y="814480"/>
                  </a:cubicBezTo>
                  <a:cubicBezTo>
                    <a:pt x="1594859" y="986600"/>
                    <a:pt x="1919716" y="1045896"/>
                    <a:pt x="2163922" y="1066770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717074" y="4455245"/>
              <a:ext cx="5365454" cy="1851795"/>
            </a:xfrm>
            <a:custGeom>
              <a:avLst/>
              <a:gdLst>
                <a:gd name="connsiteX0" fmla="*/ 0 w 2663929"/>
                <a:gd name="connsiteY0" fmla="*/ 914460 h 1162110"/>
                <a:gd name="connsiteX1" fmla="*/ 657225 w 2663929"/>
                <a:gd name="connsiteY1" fmla="*/ 914460 h 1162110"/>
                <a:gd name="connsiteX2" fmla="*/ 1314450 w 2663929"/>
                <a:gd name="connsiteY2" fmla="*/ 60 h 1162110"/>
                <a:gd name="connsiteX3" fmla="*/ 1838325 w 2663929"/>
                <a:gd name="connsiteY3" fmla="*/ 962085 h 1162110"/>
                <a:gd name="connsiteX4" fmla="*/ 2657475 w 2663929"/>
                <a:gd name="connsiteY4" fmla="*/ 1162110 h 1162110"/>
                <a:gd name="connsiteX0" fmla="*/ 0 w 2663929"/>
                <a:gd name="connsiteY0" fmla="*/ 981136 h 1162111"/>
                <a:gd name="connsiteX1" fmla="*/ 657225 w 2663929"/>
                <a:gd name="connsiteY1" fmla="*/ 914461 h 1162111"/>
                <a:gd name="connsiteX2" fmla="*/ 1314450 w 2663929"/>
                <a:gd name="connsiteY2" fmla="*/ 61 h 1162111"/>
                <a:gd name="connsiteX3" fmla="*/ 1838325 w 2663929"/>
                <a:gd name="connsiteY3" fmla="*/ 962086 h 1162111"/>
                <a:gd name="connsiteX4" fmla="*/ 2657475 w 2663929"/>
                <a:gd name="connsiteY4" fmla="*/ 1162111 h 1162111"/>
                <a:gd name="connsiteX0" fmla="*/ 0 w 2663929"/>
                <a:gd name="connsiteY0" fmla="*/ 1066862 h 1162112"/>
                <a:gd name="connsiteX1" fmla="*/ 657225 w 2663929"/>
                <a:gd name="connsiteY1" fmla="*/ 914462 h 1162112"/>
                <a:gd name="connsiteX2" fmla="*/ 1314450 w 2663929"/>
                <a:gd name="connsiteY2" fmla="*/ 62 h 1162112"/>
                <a:gd name="connsiteX3" fmla="*/ 1838325 w 2663929"/>
                <a:gd name="connsiteY3" fmla="*/ 962087 h 1162112"/>
                <a:gd name="connsiteX4" fmla="*/ 2657475 w 2663929"/>
                <a:gd name="connsiteY4" fmla="*/ 1162112 h 1162112"/>
                <a:gd name="connsiteX0" fmla="*/ 0 w 2663929"/>
                <a:gd name="connsiteY0" fmla="*/ 1066822 h 1162072"/>
                <a:gd name="connsiteX1" fmla="*/ 819150 w 2663929"/>
                <a:gd name="connsiteY1" fmla="*/ 990622 h 1162072"/>
                <a:gd name="connsiteX2" fmla="*/ 1314450 w 2663929"/>
                <a:gd name="connsiteY2" fmla="*/ 22 h 1162072"/>
                <a:gd name="connsiteX3" fmla="*/ 1838325 w 2663929"/>
                <a:gd name="connsiteY3" fmla="*/ 962047 h 1162072"/>
                <a:gd name="connsiteX4" fmla="*/ 2657475 w 2663929"/>
                <a:gd name="connsiteY4" fmla="*/ 1162072 h 1162072"/>
                <a:gd name="connsiteX0" fmla="*/ 0 w 2663929"/>
                <a:gd name="connsiteY0" fmla="*/ 1066822 h 1162072"/>
                <a:gd name="connsiteX1" fmla="*/ 819150 w 2663929"/>
                <a:gd name="connsiteY1" fmla="*/ 990622 h 1162072"/>
                <a:gd name="connsiteX2" fmla="*/ 1314450 w 2663929"/>
                <a:gd name="connsiteY2" fmla="*/ 22 h 1162072"/>
                <a:gd name="connsiteX3" fmla="*/ 1838325 w 2663929"/>
                <a:gd name="connsiteY3" fmla="*/ 962047 h 1162072"/>
                <a:gd name="connsiteX4" fmla="*/ 2657475 w 2663929"/>
                <a:gd name="connsiteY4" fmla="*/ 1162072 h 1162072"/>
                <a:gd name="connsiteX0" fmla="*/ 0 w 2654404"/>
                <a:gd name="connsiteY0" fmla="*/ 1143022 h 1179816"/>
                <a:gd name="connsiteX1" fmla="*/ 809625 w 2654404"/>
                <a:gd name="connsiteY1" fmla="*/ 990622 h 1179816"/>
                <a:gd name="connsiteX2" fmla="*/ 1304925 w 2654404"/>
                <a:gd name="connsiteY2" fmla="*/ 22 h 1179816"/>
                <a:gd name="connsiteX3" fmla="*/ 1828800 w 2654404"/>
                <a:gd name="connsiteY3" fmla="*/ 962047 h 1179816"/>
                <a:gd name="connsiteX4" fmla="*/ 2647950 w 2654404"/>
                <a:gd name="connsiteY4" fmla="*/ 1162072 h 1179816"/>
                <a:gd name="connsiteX0" fmla="*/ 0 w 2654404"/>
                <a:gd name="connsiteY0" fmla="*/ 1143022 h 1162072"/>
                <a:gd name="connsiteX1" fmla="*/ 809625 w 2654404"/>
                <a:gd name="connsiteY1" fmla="*/ 990622 h 1162072"/>
                <a:gd name="connsiteX2" fmla="*/ 1304925 w 2654404"/>
                <a:gd name="connsiteY2" fmla="*/ 22 h 1162072"/>
                <a:gd name="connsiteX3" fmla="*/ 1828800 w 2654404"/>
                <a:gd name="connsiteY3" fmla="*/ 962047 h 1162072"/>
                <a:gd name="connsiteX4" fmla="*/ 2647950 w 2654404"/>
                <a:gd name="connsiteY4" fmla="*/ 1162072 h 1162072"/>
                <a:gd name="connsiteX0" fmla="*/ 0 w 2654404"/>
                <a:gd name="connsiteY0" fmla="*/ 1143022 h 1143022"/>
                <a:gd name="connsiteX1" fmla="*/ 809625 w 2654404"/>
                <a:gd name="connsiteY1" fmla="*/ 990622 h 1143022"/>
                <a:gd name="connsiteX2" fmla="*/ 1304925 w 2654404"/>
                <a:gd name="connsiteY2" fmla="*/ 22 h 1143022"/>
                <a:gd name="connsiteX3" fmla="*/ 1828800 w 2654404"/>
                <a:gd name="connsiteY3" fmla="*/ 962047 h 1143022"/>
                <a:gd name="connsiteX4" fmla="*/ 2647950 w 2654404"/>
                <a:gd name="connsiteY4" fmla="*/ 1133497 h 1143022"/>
                <a:gd name="connsiteX0" fmla="*/ 0 w 2662324"/>
                <a:gd name="connsiteY0" fmla="*/ 1143022 h 1143022"/>
                <a:gd name="connsiteX1" fmla="*/ 809625 w 2662324"/>
                <a:gd name="connsiteY1" fmla="*/ 990622 h 1143022"/>
                <a:gd name="connsiteX2" fmla="*/ 1304925 w 2662324"/>
                <a:gd name="connsiteY2" fmla="*/ 22 h 1143022"/>
                <a:gd name="connsiteX3" fmla="*/ 1828800 w 2662324"/>
                <a:gd name="connsiteY3" fmla="*/ 962047 h 1143022"/>
                <a:gd name="connsiteX4" fmla="*/ 2647950 w 2662324"/>
                <a:gd name="connsiteY4" fmla="*/ 1133497 h 1143022"/>
                <a:gd name="connsiteX0" fmla="*/ 0 w 2662524"/>
                <a:gd name="connsiteY0" fmla="*/ 1143022 h 1143022"/>
                <a:gd name="connsiteX1" fmla="*/ 809625 w 2662524"/>
                <a:gd name="connsiteY1" fmla="*/ 990622 h 1143022"/>
                <a:gd name="connsiteX2" fmla="*/ 1304925 w 2662524"/>
                <a:gd name="connsiteY2" fmla="*/ 22 h 1143022"/>
                <a:gd name="connsiteX3" fmla="*/ 1828800 w 2662524"/>
                <a:gd name="connsiteY3" fmla="*/ 962047 h 1143022"/>
                <a:gd name="connsiteX4" fmla="*/ 2647950 w 2662524"/>
                <a:gd name="connsiteY4" fmla="*/ 1133497 h 1143022"/>
                <a:gd name="connsiteX0" fmla="*/ 0 w 2662324"/>
                <a:gd name="connsiteY0" fmla="*/ 1143022 h 1143022"/>
                <a:gd name="connsiteX1" fmla="*/ 809625 w 2662324"/>
                <a:gd name="connsiteY1" fmla="*/ 990622 h 1143022"/>
                <a:gd name="connsiteX2" fmla="*/ 1304925 w 2662324"/>
                <a:gd name="connsiteY2" fmla="*/ 22 h 1143022"/>
                <a:gd name="connsiteX3" fmla="*/ 1828800 w 2662324"/>
                <a:gd name="connsiteY3" fmla="*/ 962047 h 1143022"/>
                <a:gd name="connsiteX4" fmla="*/ 2647950 w 2662324"/>
                <a:gd name="connsiteY4" fmla="*/ 1100839 h 1143022"/>
                <a:gd name="connsiteX0" fmla="*/ 0 w 2666165"/>
                <a:gd name="connsiteY0" fmla="*/ 1080598 h 1101399"/>
                <a:gd name="connsiteX1" fmla="*/ 813466 w 2666165"/>
                <a:gd name="connsiteY1" fmla="*/ 990622 h 1101399"/>
                <a:gd name="connsiteX2" fmla="*/ 1308766 w 2666165"/>
                <a:gd name="connsiteY2" fmla="*/ 22 h 1101399"/>
                <a:gd name="connsiteX3" fmla="*/ 1832641 w 2666165"/>
                <a:gd name="connsiteY3" fmla="*/ 962047 h 1101399"/>
                <a:gd name="connsiteX4" fmla="*/ 2651791 w 2666165"/>
                <a:gd name="connsiteY4" fmla="*/ 1100839 h 1101399"/>
                <a:gd name="connsiteX0" fmla="*/ 0 w 2666165"/>
                <a:gd name="connsiteY0" fmla="*/ 1091948 h 1106027"/>
                <a:gd name="connsiteX1" fmla="*/ 813466 w 2666165"/>
                <a:gd name="connsiteY1" fmla="*/ 990622 h 1106027"/>
                <a:gd name="connsiteX2" fmla="*/ 1308766 w 2666165"/>
                <a:gd name="connsiteY2" fmla="*/ 22 h 1106027"/>
                <a:gd name="connsiteX3" fmla="*/ 1832641 w 2666165"/>
                <a:gd name="connsiteY3" fmla="*/ 962047 h 1106027"/>
                <a:gd name="connsiteX4" fmla="*/ 2651791 w 2666165"/>
                <a:gd name="connsiteY4" fmla="*/ 1100839 h 1106027"/>
                <a:gd name="connsiteX0" fmla="*/ 0 w 2666165"/>
                <a:gd name="connsiteY0" fmla="*/ 1091948 h 1112753"/>
                <a:gd name="connsiteX1" fmla="*/ 813466 w 2666165"/>
                <a:gd name="connsiteY1" fmla="*/ 990622 h 1112753"/>
                <a:gd name="connsiteX2" fmla="*/ 1308766 w 2666165"/>
                <a:gd name="connsiteY2" fmla="*/ 22 h 1112753"/>
                <a:gd name="connsiteX3" fmla="*/ 1832641 w 2666165"/>
                <a:gd name="connsiteY3" fmla="*/ 962047 h 1112753"/>
                <a:gd name="connsiteX4" fmla="*/ 2651791 w 2666165"/>
                <a:gd name="connsiteY4" fmla="*/ 1100839 h 1112753"/>
                <a:gd name="connsiteX0" fmla="*/ 0 w 2666165"/>
                <a:gd name="connsiteY0" fmla="*/ 1091930 h 1105926"/>
                <a:gd name="connsiteX1" fmla="*/ 809625 w 2666165"/>
                <a:gd name="connsiteY1" fmla="*/ 973579 h 1105926"/>
                <a:gd name="connsiteX2" fmla="*/ 1308766 w 2666165"/>
                <a:gd name="connsiteY2" fmla="*/ 4 h 1105926"/>
                <a:gd name="connsiteX3" fmla="*/ 1832641 w 2666165"/>
                <a:gd name="connsiteY3" fmla="*/ 962029 h 1105926"/>
                <a:gd name="connsiteX4" fmla="*/ 2651791 w 2666165"/>
                <a:gd name="connsiteY4" fmla="*/ 1100821 h 1105926"/>
                <a:gd name="connsiteX0" fmla="*/ 0 w 2666165"/>
                <a:gd name="connsiteY0" fmla="*/ 1091930 h 1113055"/>
                <a:gd name="connsiteX1" fmla="*/ 809625 w 2666165"/>
                <a:gd name="connsiteY1" fmla="*/ 973579 h 1113055"/>
                <a:gd name="connsiteX2" fmla="*/ 1308766 w 2666165"/>
                <a:gd name="connsiteY2" fmla="*/ 4 h 1113055"/>
                <a:gd name="connsiteX3" fmla="*/ 1832641 w 2666165"/>
                <a:gd name="connsiteY3" fmla="*/ 962029 h 1113055"/>
                <a:gd name="connsiteX4" fmla="*/ 2651791 w 2666165"/>
                <a:gd name="connsiteY4" fmla="*/ 1100821 h 1113055"/>
                <a:gd name="connsiteX0" fmla="*/ 0 w 2666165"/>
                <a:gd name="connsiteY0" fmla="*/ 1091930 h 1113055"/>
                <a:gd name="connsiteX1" fmla="*/ 809625 w 2666165"/>
                <a:gd name="connsiteY1" fmla="*/ 973579 h 1113055"/>
                <a:gd name="connsiteX2" fmla="*/ 1308766 w 2666165"/>
                <a:gd name="connsiteY2" fmla="*/ 4 h 1113055"/>
                <a:gd name="connsiteX3" fmla="*/ 1832641 w 2666165"/>
                <a:gd name="connsiteY3" fmla="*/ 962029 h 1113055"/>
                <a:gd name="connsiteX4" fmla="*/ 2651791 w 2666165"/>
                <a:gd name="connsiteY4" fmla="*/ 1100821 h 1113055"/>
                <a:gd name="connsiteX0" fmla="*/ 0 w 2355004"/>
                <a:gd name="connsiteY0" fmla="*/ 1108955 h 1118292"/>
                <a:gd name="connsiteX1" fmla="*/ 498464 w 2355004"/>
                <a:gd name="connsiteY1" fmla="*/ 973579 h 1118292"/>
                <a:gd name="connsiteX2" fmla="*/ 997605 w 2355004"/>
                <a:gd name="connsiteY2" fmla="*/ 4 h 1118292"/>
                <a:gd name="connsiteX3" fmla="*/ 1521480 w 2355004"/>
                <a:gd name="connsiteY3" fmla="*/ 962029 h 1118292"/>
                <a:gd name="connsiteX4" fmla="*/ 2340630 w 2355004"/>
                <a:gd name="connsiteY4" fmla="*/ 1100821 h 1118292"/>
                <a:gd name="connsiteX0" fmla="*/ 0 w 2355004"/>
                <a:gd name="connsiteY0" fmla="*/ 1108955 h 1108955"/>
                <a:gd name="connsiteX1" fmla="*/ 498464 w 2355004"/>
                <a:gd name="connsiteY1" fmla="*/ 973579 h 1108955"/>
                <a:gd name="connsiteX2" fmla="*/ 997605 w 2355004"/>
                <a:gd name="connsiteY2" fmla="*/ 4 h 1108955"/>
                <a:gd name="connsiteX3" fmla="*/ 1521480 w 2355004"/>
                <a:gd name="connsiteY3" fmla="*/ 962029 h 1108955"/>
                <a:gd name="connsiteX4" fmla="*/ 2340630 w 2355004"/>
                <a:gd name="connsiteY4" fmla="*/ 1100821 h 1108955"/>
                <a:gd name="connsiteX0" fmla="*/ 0 w 2355004"/>
                <a:gd name="connsiteY0" fmla="*/ 1108955 h 1108955"/>
                <a:gd name="connsiteX1" fmla="*/ 498464 w 2355004"/>
                <a:gd name="connsiteY1" fmla="*/ 973579 h 1108955"/>
                <a:gd name="connsiteX2" fmla="*/ 997605 w 2355004"/>
                <a:gd name="connsiteY2" fmla="*/ 4 h 1108955"/>
                <a:gd name="connsiteX3" fmla="*/ 1521480 w 2355004"/>
                <a:gd name="connsiteY3" fmla="*/ 962029 h 1108955"/>
                <a:gd name="connsiteX4" fmla="*/ 2340630 w 2355004"/>
                <a:gd name="connsiteY4" fmla="*/ 1100821 h 1108955"/>
                <a:gd name="connsiteX0" fmla="*/ 0 w 2355004"/>
                <a:gd name="connsiteY0" fmla="*/ 1109159 h 1109159"/>
                <a:gd name="connsiteX1" fmla="*/ 571452 w 2355004"/>
                <a:gd name="connsiteY1" fmla="*/ 877310 h 1109159"/>
                <a:gd name="connsiteX2" fmla="*/ 997605 w 2355004"/>
                <a:gd name="connsiteY2" fmla="*/ 208 h 1109159"/>
                <a:gd name="connsiteX3" fmla="*/ 1521480 w 2355004"/>
                <a:gd name="connsiteY3" fmla="*/ 962233 h 1109159"/>
                <a:gd name="connsiteX4" fmla="*/ 2340630 w 2355004"/>
                <a:gd name="connsiteY4" fmla="*/ 1101025 h 1109159"/>
                <a:gd name="connsiteX0" fmla="*/ 0 w 2353226"/>
                <a:gd name="connsiteY0" fmla="*/ 1109159 h 1109159"/>
                <a:gd name="connsiteX1" fmla="*/ 571452 w 2353226"/>
                <a:gd name="connsiteY1" fmla="*/ 877310 h 1109159"/>
                <a:gd name="connsiteX2" fmla="*/ 997605 w 2353226"/>
                <a:gd name="connsiteY2" fmla="*/ 208 h 1109159"/>
                <a:gd name="connsiteX3" fmla="*/ 1406235 w 2353226"/>
                <a:gd name="connsiteY3" fmla="*/ 797662 h 1109159"/>
                <a:gd name="connsiteX4" fmla="*/ 2340630 w 2353226"/>
                <a:gd name="connsiteY4" fmla="*/ 1101025 h 1109159"/>
                <a:gd name="connsiteX0" fmla="*/ 0 w 2353432"/>
                <a:gd name="connsiteY0" fmla="*/ 1109152 h 1109152"/>
                <a:gd name="connsiteX1" fmla="*/ 571452 w 2353432"/>
                <a:gd name="connsiteY1" fmla="*/ 877303 h 1109152"/>
                <a:gd name="connsiteX2" fmla="*/ 997605 w 2353432"/>
                <a:gd name="connsiteY2" fmla="*/ 201 h 1109152"/>
                <a:gd name="connsiteX3" fmla="*/ 1406235 w 2353432"/>
                <a:gd name="connsiteY3" fmla="*/ 797655 h 1109152"/>
                <a:gd name="connsiteX4" fmla="*/ 2340630 w 2353432"/>
                <a:gd name="connsiteY4" fmla="*/ 1101018 h 1109152"/>
                <a:gd name="connsiteX0" fmla="*/ 0 w 2353432"/>
                <a:gd name="connsiteY0" fmla="*/ 1109152 h 1109152"/>
                <a:gd name="connsiteX1" fmla="*/ 571452 w 2353432"/>
                <a:gd name="connsiteY1" fmla="*/ 877303 h 1109152"/>
                <a:gd name="connsiteX2" fmla="*/ 997605 w 2353432"/>
                <a:gd name="connsiteY2" fmla="*/ 201 h 1109152"/>
                <a:gd name="connsiteX3" fmla="*/ 1406235 w 2353432"/>
                <a:gd name="connsiteY3" fmla="*/ 797655 h 1109152"/>
                <a:gd name="connsiteX4" fmla="*/ 2340630 w 2353432"/>
                <a:gd name="connsiteY4" fmla="*/ 1101018 h 1109152"/>
                <a:gd name="connsiteX0" fmla="*/ 0 w 2360822"/>
                <a:gd name="connsiteY0" fmla="*/ 1109157 h 1109157"/>
                <a:gd name="connsiteX1" fmla="*/ 571452 w 2360822"/>
                <a:gd name="connsiteY1" fmla="*/ 877308 h 1109157"/>
                <a:gd name="connsiteX2" fmla="*/ 997605 w 2360822"/>
                <a:gd name="connsiteY2" fmla="*/ 206 h 1109157"/>
                <a:gd name="connsiteX3" fmla="*/ 1406235 w 2360822"/>
                <a:gd name="connsiteY3" fmla="*/ 797660 h 1109157"/>
                <a:gd name="connsiteX4" fmla="*/ 2348313 w 2360822"/>
                <a:gd name="connsiteY4" fmla="*/ 1083999 h 1109157"/>
                <a:gd name="connsiteX0" fmla="*/ 0 w 2360387"/>
                <a:gd name="connsiteY0" fmla="*/ 1109177 h 1109177"/>
                <a:gd name="connsiteX1" fmla="*/ 571452 w 2360387"/>
                <a:gd name="connsiteY1" fmla="*/ 877328 h 1109177"/>
                <a:gd name="connsiteX2" fmla="*/ 997605 w 2360387"/>
                <a:gd name="connsiteY2" fmla="*/ 226 h 1109177"/>
                <a:gd name="connsiteX3" fmla="*/ 1406235 w 2360387"/>
                <a:gd name="connsiteY3" fmla="*/ 797680 h 1109177"/>
                <a:gd name="connsiteX4" fmla="*/ 2348313 w 2360387"/>
                <a:gd name="connsiteY4" fmla="*/ 1084019 h 1109177"/>
                <a:gd name="connsiteX0" fmla="*/ 0 w 2020676"/>
                <a:gd name="connsiteY0" fmla="*/ 1109158 h 1109158"/>
                <a:gd name="connsiteX1" fmla="*/ 571452 w 2020676"/>
                <a:gd name="connsiteY1" fmla="*/ 877309 h 1109158"/>
                <a:gd name="connsiteX2" fmla="*/ 997605 w 2020676"/>
                <a:gd name="connsiteY2" fmla="*/ 207 h 1109158"/>
                <a:gd name="connsiteX3" fmla="*/ 1406235 w 2020676"/>
                <a:gd name="connsiteY3" fmla="*/ 797661 h 1109158"/>
                <a:gd name="connsiteX4" fmla="*/ 2002579 w 2020676"/>
                <a:gd name="connsiteY4" fmla="*/ 1072651 h 1109158"/>
                <a:gd name="connsiteX0" fmla="*/ 0 w 2002579"/>
                <a:gd name="connsiteY0" fmla="*/ 1109158 h 1109158"/>
                <a:gd name="connsiteX1" fmla="*/ 571452 w 2002579"/>
                <a:gd name="connsiteY1" fmla="*/ 877309 h 1109158"/>
                <a:gd name="connsiteX2" fmla="*/ 997605 w 2002579"/>
                <a:gd name="connsiteY2" fmla="*/ 207 h 1109158"/>
                <a:gd name="connsiteX3" fmla="*/ 1406235 w 2002579"/>
                <a:gd name="connsiteY3" fmla="*/ 797661 h 1109158"/>
                <a:gd name="connsiteX4" fmla="*/ 2002579 w 2002579"/>
                <a:gd name="connsiteY4" fmla="*/ 1072651 h 1109158"/>
                <a:gd name="connsiteX0" fmla="*/ 0 w 2163922"/>
                <a:gd name="connsiteY0" fmla="*/ 1109158 h 1109158"/>
                <a:gd name="connsiteX1" fmla="*/ 571452 w 2163922"/>
                <a:gd name="connsiteY1" fmla="*/ 877309 h 1109158"/>
                <a:gd name="connsiteX2" fmla="*/ 997605 w 2163922"/>
                <a:gd name="connsiteY2" fmla="*/ 207 h 1109158"/>
                <a:gd name="connsiteX3" fmla="*/ 1406235 w 2163922"/>
                <a:gd name="connsiteY3" fmla="*/ 797661 h 1109158"/>
                <a:gd name="connsiteX4" fmla="*/ 2163922 w 2163922"/>
                <a:gd name="connsiteY4" fmla="*/ 1072651 h 1109158"/>
                <a:gd name="connsiteX0" fmla="*/ 0 w 2163922"/>
                <a:gd name="connsiteY0" fmla="*/ 1108969 h 1108969"/>
                <a:gd name="connsiteX1" fmla="*/ 652123 w 2163922"/>
                <a:gd name="connsiteY1" fmla="*/ 820371 h 1108969"/>
                <a:gd name="connsiteX2" fmla="*/ 997605 w 2163922"/>
                <a:gd name="connsiteY2" fmla="*/ 18 h 1108969"/>
                <a:gd name="connsiteX3" fmla="*/ 1406235 w 2163922"/>
                <a:gd name="connsiteY3" fmla="*/ 797472 h 1108969"/>
                <a:gd name="connsiteX4" fmla="*/ 2163922 w 2163922"/>
                <a:gd name="connsiteY4" fmla="*/ 1072462 h 1108969"/>
                <a:gd name="connsiteX0" fmla="*/ 0 w 2163922"/>
                <a:gd name="connsiteY0" fmla="*/ 1108969 h 1108969"/>
                <a:gd name="connsiteX1" fmla="*/ 652123 w 2163922"/>
                <a:gd name="connsiteY1" fmla="*/ 820371 h 1108969"/>
                <a:gd name="connsiteX2" fmla="*/ 997605 w 2163922"/>
                <a:gd name="connsiteY2" fmla="*/ 18 h 1108969"/>
                <a:gd name="connsiteX3" fmla="*/ 1406235 w 2163922"/>
                <a:gd name="connsiteY3" fmla="*/ 797472 h 1108969"/>
                <a:gd name="connsiteX4" fmla="*/ 2163922 w 2163922"/>
                <a:gd name="connsiteY4" fmla="*/ 1072462 h 1108969"/>
                <a:gd name="connsiteX0" fmla="*/ 0 w 2163922"/>
                <a:gd name="connsiteY0" fmla="*/ 1103294 h 1103294"/>
                <a:gd name="connsiteX1" fmla="*/ 652123 w 2163922"/>
                <a:gd name="connsiteY1" fmla="*/ 814696 h 1103294"/>
                <a:gd name="connsiteX2" fmla="*/ 1032178 w 2163922"/>
                <a:gd name="connsiteY2" fmla="*/ 18 h 1103294"/>
                <a:gd name="connsiteX3" fmla="*/ 1406235 w 2163922"/>
                <a:gd name="connsiteY3" fmla="*/ 791797 h 1103294"/>
                <a:gd name="connsiteX4" fmla="*/ 2163922 w 2163922"/>
                <a:gd name="connsiteY4" fmla="*/ 1066787 h 1103294"/>
                <a:gd name="connsiteX0" fmla="*/ 0 w 2163922"/>
                <a:gd name="connsiteY0" fmla="*/ 1103277 h 1103277"/>
                <a:gd name="connsiteX1" fmla="*/ 652123 w 2163922"/>
                <a:gd name="connsiteY1" fmla="*/ 814679 h 1103277"/>
                <a:gd name="connsiteX2" fmla="*/ 1032178 w 2163922"/>
                <a:gd name="connsiteY2" fmla="*/ 1 h 1103277"/>
                <a:gd name="connsiteX3" fmla="*/ 1406235 w 2163922"/>
                <a:gd name="connsiteY3" fmla="*/ 814480 h 1103277"/>
                <a:gd name="connsiteX4" fmla="*/ 2163922 w 2163922"/>
                <a:gd name="connsiteY4" fmla="*/ 1066770 h 1103277"/>
                <a:gd name="connsiteX0" fmla="*/ 0 w 2163922"/>
                <a:gd name="connsiteY0" fmla="*/ 1103277 h 1103277"/>
                <a:gd name="connsiteX1" fmla="*/ 652123 w 2163922"/>
                <a:gd name="connsiteY1" fmla="*/ 814679 h 1103277"/>
                <a:gd name="connsiteX2" fmla="*/ 1032178 w 2163922"/>
                <a:gd name="connsiteY2" fmla="*/ 1 h 1103277"/>
                <a:gd name="connsiteX3" fmla="*/ 1406235 w 2163922"/>
                <a:gd name="connsiteY3" fmla="*/ 814480 h 1103277"/>
                <a:gd name="connsiteX4" fmla="*/ 2163922 w 2163922"/>
                <a:gd name="connsiteY4" fmla="*/ 1066770 h 110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922" h="1103277">
                  <a:moveTo>
                    <a:pt x="0" y="1103277"/>
                  </a:moveTo>
                  <a:cubicBezTo>
                    <a:pt x="251491" y="1088078"/>
                    <a:pt x="480093" y="998558"/>
                    <a:pt x="652123" y="814679"/>
                  </a:cubicBezTo>
                  <a:cubicBezTo>
                    <a:pt x="824153" y="630800"/>
                    <a:pt x="906493" y="34"/>
                    <a:pt x="1032178" y="1"/>
                  </a:cubicBezTo>
                  <a:cubicBezTo>
                    <a:pt x="1157863" y="-32"/>
                    <a:pt x="1217611" y="642360"/>
                    <a:pt x="1406235" y="814480"/>
                  </a:cubicBezTo>
                  <a:cubicBezTo>
                    <a:pt x="1594859" y="986600"/>
                    <a:pt x="1919716" y="1045896"/>
                    <a:pt x="2163922" y="106677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5353050" y="3782675"/>
              <a:ext cx="0" cy="25606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175357" y="3790999"/>
              <a:ext cx="0" cy="2555341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700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8316"/>
            <a:ext cx="8229600" cy="5848684"/>
          </a:xfrm>
        </p:spPr>
        <p:txBody>
          <a:bodyPr/>
          <a:lstStyle/>
          <a:p>
            <a:r>
              <a:rPr lang="en-US" dirty="0"/>
              <a:t>Differences between Bayes and LDA performance are also due to sampling issues which are used to estimate class means and variances</a:t>
            </a:r>
          </a:p>
          <a:p>
            <a:pPr lvl="1"/>
            <a:r>
              <a:rPr lang="en-US" dirty="0"/>
              <a:t>20 synthetic observations were drawn from each of the two classes</a:t>
            </a:r>
          </a:p>
          <a:p>
            <a:pPr lvl="1"/>
            <a:r>
              <a:rPr lang="en-US" dirty="0"/>
              <a:t>The dashed vertical line is the Bayes’ decision boundary</a:t>
            </a:r>
          </a:p>
          <a:p>
            <a:pPr lvl="1"/>
            <a:r>
              <a:rPr lang="en-US" dirty="0"/>
              <a:t>The solid vertical line is the LDA decision boundary</a:t>
            </a:r>
          </a:p>
          <a:p>
            <a:pPr lvl="2"/>
            <a:r>
              <a:rPr lang="en-US" dirty="0"/>
              <a:t>Bayes’ error rate: 10.6%</a:t>
            </a:r>
          </a:p>
          <a:p>
            <a:pPr lvl="2"/>
            <a:r>
              <a:rPr lang="en-US" dirty="0"/>
              <a:t>LDA error rate: 11.1%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4.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47" y="3520534"/>
            <a:ext cx="6731668" cy="306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LDA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2" y="1415783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LDA assumes that each class has a normal distribution with one mean per class but the same variance for every class </a:t>
            </a:r>
          </a:p>
          <a:p>
            <a:r>
              <a:rPr lang="en-US" dirty="0"/>
              <a:t>The key variables are estimated from the training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Bayes’ theorem is used to compute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and the observation is assigned to the class with the maximum probability among all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probabilities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484791"/>
              </p:ext>
            </p:extLst>
          </p:nvPr>
        </p:nvGraphicFramePr>
        <p:xfrm>
          <a:off x="1740821" y="2193784"/>
          <a:ext cx="3270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821" y="2193784"/>
                        <a:ext cx="32702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60297"/>
              </p:ext>
            </p:extLst>
          </p:nvPr>
        </p:nvGraphicFramePr>
        <p:xfrm>
          <a:off x="2314575" y="2246313"/>
          <a:ext cx="2762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" name="Equation" r:id="rId5" imgW="152280" imgH="177480" progId="Equation.DSMT4">
                  <p:embed/>
                </p:oleObj>
              </mc:Choice>
              <mc:Fallback>
                <p:oleObj name="Equation" r:id="rId5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246313"/>
                        <a:ext cx="2762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486854"/>
              </p:ext>
            </p:extLst>
          </p:nvPr>
        </p:nvGraphicFramePr>
        <p:xfrm>
          <a:off x="1040259" y="3183885"/>
          <a:ext cx="15859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8" name="Equation" r:id="rId7" imgW="901440" imgH="444240" progId="Equation.DSMT4">
                  <p:embed/>
                </p:oleObj>
              </mc:Choice>
              <mc:Fallback>
                <p:oleObj name="Equation" r:id="rId7" imgW="901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259" y="3183885"/>
                        <a:ext cx="1585913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096787"/>
              </p:ext>
            </p:extLst>
          </p:nvPr>
        </p:nvGraphicFramePr>
        <p:xfrm>
          <a:off x="4646613" y="3160713"/>
          <a:ext cx="31750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9" name="Equation" r:id="rId9" imgW="1752480" imgH="457200" progId="Equation.DSMT4">
                  <p:embed/>
                </p:oleObj>
              </mc:Choice>
              <mc:Fallback>
                <p:oleObj name="Equation" r:id="rId9" imgW="1752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3160713"/>
                        <a:ext cx="31750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112569"/>
              </p:ext>
            </p:extLst>
          </p:nvPr>
        </p:nvGraphicFramePr>
        <p:xfrm>
          <a:off x="3209230" y="3230147"/>
          <a:ext cx="910342" cy="688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0" name="Equation" r:id="rId11" imgW="520560" imgH="393480" progId="Equation.DSMT4">
                  <p:embed/>
                </p:oleObj>
              </mc:Choice>
              <mc:Fallback>
                <p:oleObj name="Equation" r:id="rId11" imgW="520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230" y="3230147"/>
                        <a:ext cx="910342" cy="688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39633"/>
              </p:ext>
            </p:extLst>
          </p:nvPr>
        </p:nvGraphicFramePr>
        <p:xfrm>
          <a:off x="2267930" y="5786995"/>
          <a:ext cx="450056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1" name="Equation" r:id="rId13" imgW="2527200" imgH="482400" progId="Equation.DSMT4">
                  <p:embed/>
                </p:oleObj>
              </mc:Choice>
              <mc:Fallback>
                <p:oleObj name="Equation" r:id="rId13" imgW="2527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930" y="5786995"/>
                        <a:ext cx="4500563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813691"/>
              </p:ext>
            </p:extLst>
          </p:nvPr>
        </p:nvGraphicFramePr>
        <p:xfrm>
          <a:off x="2173288" y="3952875"/>
          <a:ext cx="40163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2" name="Equation" r:id="rId15" imgW="2286000" imgH="482400" progId="Equation.DSMT4">
                  <p:embed/>
                </p:oleObj>
              </mc:Choice>
              <mc:Fallback>
                <p:oleObj name="Equation" r:id="rId15" imgW="2286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3952875"/>
                        <a:ext cx="40163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70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intuition (more than 1 feature)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593"/>
            <a:ext cx="8229600" cy="4876800"/>
          </a:xfrm>
        </p:spPr>
        <p:txBody>
          <a:bodyPr/>
          <a:lstStyle/>
          <a:p>
            <a:r>
              <a:rPr lang="en-US" dirty="0"/>
              <a:t>If X is multidimensional (p &gt; 1), we use exactly the same approach except the density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dirty="0"/>
              <a:t> is modeled using the multivariate normal density</a:t>
            </a:r>
          </a:p>
          <a:p>
            <a:r>
              <a:rPr lang="en-US" dirty="0"/>
              <a:t>Need to find the direction for which a projection into fewer dimensions yields the most information for discrimination of the LDA (Bayes-like) classifier using Covariance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3622908"/>
            <a:ext cx="6162675" cy="29302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6227" y="6463784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 of Statistical Learning – Figure 4.9</a:t>
            </a:r>
          </a:p>
        </p:txBody>
      </p:sp>
      <p:pic>
        <p:nvPicPr>
          <p:cNvPr id="7" name="Picture 6" descr="4.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6"/>
          <a:stretch/>
        </p:blipFill>
        <p:spPr>
          <a:xfrm>
            <a:off x="352425" y="3670829"/>
            <a:ext cx="2495550" cy="279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4.6-r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66" y="3038601"/>
            <a:ext cx="3904915" cy="3438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LDA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classes &amp; Two predictors (p =2)</a:t>
            </a:r>
          </a:p>
          <a:p>
            <a:r>
              <a:rPr lang="en-US" dirty="0"/>
              <a:t>20 observations were generated from each class</a:t>
            </a:r>
          </a:p>
          <a:p>
            <a:r>
              <a:rPr lang="en-US" dirty="0"/>
              <a:t>The dashed lines are Bayes’ boundaries</a:t>
            </a:r>
          </a:p>
          <a:p>
            <a:r>
              <a:rPr lang="en-US" dirty="0"/>
              <a:t>The solid lines are LDA boundaries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LDA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 involves the determination of linear equation (just like linear regression) that will predict which </a:t>
            </a:r>
            <a:r>
              <a:rPr lang="en-US" b="1" dirty="0"/>
              <a:t>class</a:t>
            </a:r>
            <a:r>
              <a:rPr lang="en-US" dirty="0"/>
              <a:t> the case belongs to.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: discriminant hyperplane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: discriminant coefficients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: variable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/>
              <a:t>: constant  (default = 0)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0247"/>
              </p:ext>
            </p:extLst>
          </p:nvPr>
        </p:nvGraphicFramePr>
        <p:xfrm>
          <a:off x="1044575" y="3036888"/>
          <a:ext cx="6781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" imgW="2057400" imgH="228600" progId="Equation.DSMT4">
                  <p:embed/>
                </p:oleObj>
              </mc:Choice>
              <mc:Fallback>
                <p:oleObj name="Equation" r:id="rId3" imgW="2057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4575" y="3036888"/>
                        <a:ext cx="67818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09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LDA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09" y="3434763"/>
            <a:ext cx="8317966" cy="3268514"/>
          </a:xfrm>
        </p:spPr>
        <p:txBody>
          <a:bodyPr>
            <a:normAutofit/>
          </a:bodyPr>
          <a:lstStyle/>
          <a:p>
            <a:r>
              <a:rPr lang="en-US" dirty="0"/>
              <a:t>Goal: discriminate between the different categories</a:t>
            </a:r>
          </a:p>
          <a:p>
            <a:r>
              <a:rPr lang="en-US" dirty="0"/>
              <a:t>Choose the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’s in a way to</a:t>
            </a:r>
            <a:br>
              <a:rPr lang="en-US" dirty="0"/>
            </a:br>
            <a:r>
              <a:rPr lang="en-US" dirty="0"/>
              <a:t> </a:t>
            </a:r>
            <a:r>
              <a:rPr lang="en-US" i="1" u="sng" dirty="0"/>
              <a:t>maximize the distance between the means</a:t>
            </a:r>
            <a:br>
              <a:rPr lang="en-US" i="1" dirty="0"/>
            </a:br>
            <a:r>
              <a:rPr lang="en-US" dirty="0"/>
              <a:t> of different categories</a:t>
            </a:r>
          </a:p>
          <a:p>
            <a:r>
              <a:rPr lang="en-US" dirty="0"/>
              <a:t>Features which help classify observations tend to have large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’s (weight)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649722"/>
              </p:ext>
            </p:extLst>
          </p:nvPr>
        </p:nvGraphicFramePr>
        <p:xfrm>
          <a:off x="1371600" y="5941918"/>
          <a:ext cx="6781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3" imgW="2057400" imgH="228600" progId="Equation.DSMT4">
                  <p:embed/>
                </p:oleObj>
              </mc:Choice>
              <mc:Fallback>
                <p:oleObj name="Equation" r:id="rId3" imgW="2057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5941918"/>
                        <a:ext cx="67818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004" y="1368082"/>
            <a:ext cx="4343897" cy="20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8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Alternative LDA computation (2 class, 1 feature)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discriminator line D such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630866"/>
              </p:ext>
            </p:extLst>
          </p:nvPr>
        </p:nvGraphicFramePr>
        <p:xfrm>
          <a:off x="591343" y="2236788"/>
          <a:ext cx="7961313" cy="277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3" imgW="3822480" imgH="1333440" progId="Equation.DSMT4">
                  <p:embed/>
                </p:oleObj>
              </mc:Choice>
              <mc:Fallback>
                <p:oleObj name="Equation" r:id="rId3" imgW="382248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343" y="2236788"/>
                        <a:ext cx="7961313" cy="2773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99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7572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Logistic Regression Limitations</a:t>
            </a:r>
          </a:p>
          <a:p>
            <a:r>
              <a:rPr lang="en-US" dirty="0"/>
              <a:t>Overview of LDA</a:t>
            </a:r>
          </a:p>
          <a:p>
            <a:r>
              <a:rPr lang="en-US" dirty="0"/>
              <a:t>Estimating Bayes’ Classifier</a:t>
            </a:r>
          </a:p>
          <a:p>
            <a:r>
              <a:rPr lang="en-US" dirty="0"/>
              <a:t>LDA formulation </a:t>
            </a:r>
          </a:p>
          <a:p>
            <a:r>
              <a:rPr lang="en-US" dirty="0"/>
              <a:t>Alternative LDA formulation</a:t>
            </a:r>
          </a:p>
          <a:p>
            <a:r>
              <a:rPr lang="en-US" dirty="0"/>
              <a:t>Classification performance measures (2-class)</a:t>
            </a:r>
          </a:p>
          <a:p>
            <a:r>
              <a:rPr lang="en-US" dirty="0"/>
              <a:t>Overview of QDA</a:t>
            </a:r>
          </a:p>
          <a:p>
            <a:r>
              <a:rPr lang="en-US" dirty="0"/>
              <a:t>Comparison between LDA and QDA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Alternative LDA computation </a:t>
            </a:r>
            <a:br>
              <a:rPr lang="en-US" dirty="0"/>
            </a:br>
            <a:r>
              <a:rPr lang="en-US" dirty="0"/>
              <a:t>(2 class, multi-feature)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discriminator line D such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06697"/>
              </p:ext>
            </p:extLst>
          </p:nvPr>
        </p:nvGraphicFramePr>
        <p:xfrm>
          <a:off x="392113" y="2214563"/>
          <a:ext cx="8294687" cy="346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3" imgW="3822480" imgH="1600200" progId="Equation.DSMT4">
                  <p:embed/>
                </p:oleObj>
              </mc:Choice>
              <mc:Fallback>
                <p:oleObj name="Equation" r:id="rId3" imgW="382248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113" y="2214563"/>
                        <a:ext cx="8294687" cy="346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086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LDA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practice LDA is often combined with a feature reduction technique to reduce the effective dimensionality of the space</a:t>
            </a:r>
          </a:p>
          <a:p>
            <a:r>
              <a:rPr lang="en-US" dirty="0">
                <a:solidFill>
                  <a:srgbClr val="0070C0"/>
                </a:solidFill>
              </a:rPr>
              <a:t>When using LDA packages, select a smaller “components” parameter to enact dimensionality reduction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sklearn.discriminant_analysis.LinearDiscriminantAnalysis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(solver=’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’, shrinkage=None, priors=None,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n_components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store_covariance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=0.0001)[source]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n_components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optional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components (&lt;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n_classes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- 1) for dimensionality reduction.</a:t>
            </a:r>
          </a:p>
          <a:p>
            <a:r>
              <a:rPr lang="en-US" dirty="0"/>
              <a:t>Further details in Elements of Statistical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33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2-class Performance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Altering the decision boundary</a:t>
            </a:r>
          </a:p>
          <a:p>
            <a:r>
              <a:rPr lang="en-US" dirty="0"/>
              <a:t>Confusion Matrix</a:t>
            </a:r>
          </a:p>
          <a:p>
            <a:r>
              <a:rPr lang="en-US" dirty="0"/>
              <a:t>ROC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6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the decision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(approximate) Bayes decision boundary may not be adequate for the business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52143" y="3790999"/>
            <a:ext cx="7200939" cy="2645137"/>
            <a:chOff x="1881589" y="3782675"/>
            <a:chExt cx="7200939" cy="2645137"/>
          </a:xfrm>
        </p:grpSpPr>
        <p:pic>
          <p:nvPicPr>
            <p:cNvPr id="6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875" y="3867199"/>
              <a:ext cx="5070475" cy="2560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reeform 6"/>
            <p:cNvSpPr/>
            <p:nvPr/>
          </p:nvSpPr>
          <p:spPr>
            <a:xfrm>
              <a:off x="1881589" y="4461376"/>
              <a:ext cx="5365454" cy="1851795"/>
            </a:xfrm>
            <a:custGeom>
              <a:avLst/>
              <a:gdLst>
                <a:gd name="connsiteX0" fmla="*/ 0 w 2663929"/>
                <a:gd name="connsiteY0" fmla="*/ 914460 h 1162110"/>
                <a:gd name="connsiteX1" fmla="*/ 657225 w 2663929"/>
                <a:gd name="connsiteY1" fmla="*/ 914460 h 1162110"/>
                <a:gd name="connsiteX2" fmla="*/ 1314450 w 2663929"/>
                <a:gd name="connsiteY2" fmla="*/ 60 h 1162110"/>
                <a:gd name="connsiteX3" fmla="*/ 1838325 w 2663929"/>
                <a:gd name="connsiteY3" fmla="*/ 962085 h 1162110"/>
                <a:gd name="connsiteX4" fmla="*/ 2657475 w 2663929"/>
                <a:gd name="connsiteY4" fmla="*/ 1162110 h 1162110"/>
                <a:gd name="connsiteX0" fmla="*/ 0 w 2663929"/>
                <a:gd name="connsiteY0" fmla="*/ 981136 h 1162111"/>
                <a:gd name="connsiteX1" fmla="*/ 657225 w 2663929"/>
                <a:gd name="connsiteY1" fmla="*/ 914461 h 1162111"/>
                <a:gd name="connsiteX2" fmla="*/ 1314450 w 2663929"/>
                <a:gd name="connsiteY2" fmla="*/ 61 h 1162111"/>
                <a:gd name="connsiteX3" fmla="*/ 1838325 w 2663929"/>
                <a:gd name="connsiteY3" fmla="*/ 962086 h 1162111"/>
                <a:gd name="connsiteX4" fmla="*/ 2657475 w 2663929"/>
                <a:gd name="connsiteY4" fmla="*/ 1162111 h 1162111"/>
                <a:gd name="connsiteX0" fmla="*/ 0 w 2663929"/>
                <a:gd name="connsiteY0" fmla="*/ 1066862 h 1162112"/>
                <a:gd name="connsiteX1" fmla="*/ 657225 w 2663929"/>
                <a:gd name="connsiteY1" fmla="*/ 914462 h 1162112"/>
                <a:gd name="connsiteX2" fmla="*/ 1314450 w 2663929"/>
                <a:gd name="connsiteY2" fmla="*/ 62 h 1162112"/>
                <a:gd name="connsiteX3" fmla="*/ 1838325 w 2663929"/>
                <a:gd name="connsiteY3" fmla="*/ 962087 h 1162112"/>
                <a:gd name="connsiteX4" fmla="*/ 2657475 w 2663929"/>
                <a:gd name="connsiteY4" fmla="*/ 1162112 h 1162112"/>
                <a:gd name="connsiteX0" fmla="*/ 0 w 2663929"/>
                <a:gd name="connsiteY0" fmla="*/ 1066822 h 1162072"/>
                <a:gd name="connsiteX1" fmla="*/ 819150 w 2663929"/>
                <a:gd name="connsiteY1" fmla="*/ 990622 h 1162072"/>
                <a:gd name="connsiteX2" fmla="*/ 1314450 w 2663929"/>
                <a:gd name="connsiteY2" fmla="*/ 22 h 1162072"/>
                <a:gd name="connsiteX3" fmla="*/ 1838325 w 2663929"/>
                <a:gd name="connsiteY3" fmla="*/ 962047 h 1162072"/>
                <a:gd name="connsiteX4" fmla="*/ 2657475 w 2663929"/>
                <a:gd name="connsiteY4" fmla="*/ 1162072 h 1162072"/>
                <a:gd name="connsiteX0" fmla="*/ 0 w 2663929"/>
                <a:gd name="connsiteY0" fmla="*/ 1066822 h 1162072"/>
                <a:gd name="connsiteX1" fmla="*/ 819150 w 2663929"/>
                <a:gd name="connsiteY1" fmla="*/ 990622 h 1162072"/>
                <a:gd name="connsiteX2" fmla="*/ 1314450 w 2663929"/>
                <a:gd name="connsiteY2" fmla="*/ 22 h 1162072"/>
                <a:gd name="connsiteX3" fmla="*/ 1838325 w 2663929"/>
                <a:gd name="connsiteY3" fmla="*/ 962047 h 1162072"/>
                <a:gd name="connsiteX4" fmla="*/ 2657475 w 2663929"/>
                <a:gd name="connsiteY4" fmla="*/ 1162072 h 1162072"/>
                <a:gd name="connsiteX0" fmla="*/ 0 w 2654404"/>
                <a:gd name="connsiteY0" fmla="*/ 1143022 h 1179816"/>
                <a:gd name="connsiteX1" fmla="*/ 809625 w 2654404"/>
                <a:gd name="connsiteY1" fmla="*/ 990622 h 1179816"/>
                <a:gd name="connsiteX2" fmla="*/ 1304925 w 2654404"/>
                <a:gd name="connsiteY2" fmla="*/ 22 h 1179816"/>
                <a:gd name="connsiteX3" fmla="*/ 1828800 w 2654404"/>
                <a:gd name="connsiteY3" fmla="*/ 962047 h 1179816"/>
                <a:gd name="connsiteX4" fmla="*/ 2647950 w 2654404"/>
                <a:gd name="connsiteY4" fmla="*/ 1162072 h 1179816"/>
                <a:gd name="connsiteX0" fmla="*/ 0 w 2654404"/>
                <a:gd name="connsiteY0" fmla="*/ 1143022 h 1162072"/>
                <a:gd name="connsiteX1" fmla="*/ 809625 w 2654404"/>
                <a:gd name="connsiteY1" fmla="*/ 990622 h 1162072"/>
                <a:gd name="connsiteX2" fmla="*/ 1304925 w 2654404"/>
                <a:gd name="connsiteY2" fmla="*/ 22 h 1162072"/>
                <a:gd name="connsiteX3" fmla="*/ 1828800 w 2654404"/>
                <a:gd name="connsiteY3" fmla="*/ 962047 h 1162072"/>
                <a:gd name="connsiteX4" fmla="*/ 2647950 w 2654404"/>
                <a:gd name="connsiteY4" fmla="*/ 1162072 h 1162072"/>
                <a:gd name="connsiteX0" fmla="*/ 0 w 2654404"/>
                <a:gd name="connsiteY0" fmla="*/ 1143022 h 1143022"/>
                <a:gd name="connsiteX1" fmla="*/ 809625 w 2654404"/>
                <a:gd name="connsiteY1" fmla="*/ 990622 h 1143022"/>
                <a:gd name="connsiteX2" fmla="*/ 1304925 w 2654404"/>
                <a:gd name="connsiteY2" fmla="*/ 22 h 1143022"/>
                <a:gd name="connsiteX3" fmla="*/ 1828800 w 2654404"/>
                <a:gd name="connsiteY3" fmla="*/ 962047 h 1143022"/>
                <a:gd name="connsiteX4" fmla="*/ 2647950 w 2654404"/>
                <a:gd name="connsiteY4" fmla="*/ 1133497 h 1143022"/>
                <a:gd name="connsiteX0" fmla="*/ 0 w 2662324"/>
                <a:gd name="connsiteY0" fmla="*/ 1143022 h 1143022"/>
                <a:gd name="connsiteX1" fmla="*/ 809625 w 2662324"/>
                <a:gd name="connsiteY1" fmla="*/ 990622 h 1143022"/>
                <a:gd name="connsiteX2" fmla="*/ 1304925 w 2662324"/>
                <a:gd name="connsiteY2" fmla="*/ 22 h 1143022"/>
                <a:gd name="connsiteX3" fmla="*/ 1828800 w 2662324"/>
                <a:gd name="connsiteY3" fmla="*/ 962047 h 1143022"/>
                <a:gd name="connsiteX4" fmla="*/ 2647950 w 2662324"/>
                <a:gd name="connsiteY4" fmla="*/ 1133497 h 1143022"/>
                <a:gd name="connsiteX0" fmla="*/ 0 w 2662524"/>
                <a:gd name="connsiteY0" fmla="*/ 1143022 h 1143022"/>
                <a:gd name="connsiteX1" fmla="*/ 809625 w 2662524"/>
                <a:gd name="connsiteY1" fmla="*/ 990622 h 1143022"/>
                <a:gd name="connsiteX2" fmla="*/ 1304925 w 2662524"/>
                <a:gd name="connsiteY2" fmla="*/ 22 h 1143022"/>
                <a:gd name="connsiteX3" fmla="*/ 1828800 w 2662524"/>
                <a:gd name="connsiteY3" fmla="*/ 962047 h 1143022"/>
                <a:gd name="connsiteX4" fmla="*/ 2647950 w 2662524"/>
                <a:gd name="connsiteY4" fmla="*/ 1133497 h 1143022"/>
                <a:gd name="connsiteX0" fmla="*/ 0 w 2662324"/>
                <a:gd name="connsiteY0" fmla="*/ 1143022 h 1143022"/>
                <a:gd name="connsiteX1" fmla="*/ 809625 w 2662324"/>
                <a:gd name="connsiteY1" fmla="*/ 990622 h 1143022"/>
                <a:gd name="connsiteX2" fmla="*/ 1304925 w 2662324"/>
                <a:gd name="connsiteY2" fmla="*/ 22 h 1143022"/>
                <a:gd name="connsiteX3" fmla="*/ 1828800 w 2662324"/>
                <a:gd name="connsiteY3" fmla="*/ 962047 h 1143022"/>
                <a:gd name="connsiteX4" fmla="*/ 2647950 w 2662324"/>
                <a:gd name="connsiteY4" fmla="*/ 1100839 h 1143022"/>
                <a:gd name="connsiteX0" fmla="*/ 0 w 2666165"/>
                <a:gd name="connsiteY0" fmla="*/ 1080598 h 1101399"/>
                <a:gd name="connsiteX1" fmla="*/ 813466 w 2666165"/>
                <a:gd name="connsiteY1" fmla="*/ 990622 h 1101399"/>
                <a:gd name="connsiteX2" fmla="*/ 1308766 w 2666165"/>
                <a:gd name="connsiteY2" fmla="*/ 22 h 1101399"/>
                <a:gd name="connsiteX3" fmla="*/ 1832641 w 2666165"/>
                <a:gd name="connsiteY3" fmla="*/ 962047 h 1101399"/>
                <a:gd name="connsiteX4" fmla="*/ 2651791 w 2666165"/>
                <a:gd name="connsiteY4" fmla="*/ 1100839 h 1101399"/>
                <a:gd name="connsiteX0" fmla="*/ 0 w 2666165"/>
                <a:gd name="connsiteY0" fmla="*/ 1091948 h 1106027"/>
                <a:gd name="connsiteX1" fmla="*/ 813466 w 2666165"/>
                <a:gd name="connsiteY1" fmla="*/ 990622 h 1106027"/>
                <a:gd name="connsiteX2" fmla="*/ 1308766 w 2666165"/>
                <a:gd name="connsiteY2" fmla="*/ 22 h 1106027"/>
                <a:gd name="connsiteX3" fmla="*/ 1832641 w 2666165"/>
                <a:gd name="connsiteY3" fmla="*/ 962047 h 1106027"/>
                <a:gd name="connsiteX4" fmla="*/ 2651791 w 2666165"/>
                <a:gd name="connsiteY4" fmla="*/ 1100839 h 1106027"/>
                <a:gd name="connsiteX0" fmla="*/ 0 w 2666165"/>
                <a:gd name="connsiteY0" fmla="*/ 1091948 h 1112753"/>
                <a:gd name="connsiteX1" fmla="*/ 813466 w 2666165"/>
                <a:gd name="connsiteY1" fmla="*/ 990622 h 1112753"/>
                <a:gd name="connsiteX2" fmla="*/ 1308766 w 2666165"/>
                <a:gd name="connsiteY2" fmla="*/ 22 h 1112753"/>
                <a:gd name="connsiteX3" fmla="*/ 1832641 w 2666165"/>
                <a:gd name="connsiteY3" fmla="*/ 962047 h 1112753"/>
                <a:gd name="connsiteX4" fmla="*/ 2651791 w 2666165"/>
                <a:gd name="connsiteY4" fmla="*/ 1100839 h 1112753"/>
                <a:gd name="connsiteX0" fmla="*/ 0 w 2666165"/>
                <a:gd name="connsiteY0" fmla="*/ 1091930 h 1105926"/>
                <a:gd name="connsiteX1" fmla="*/ 809625 w 2666165"/>
                <a:gd name="connsiteY1" fmla="*/ 973579 h 1105926"/>
                <a:gd name="connsiteX2" fmla="*/ 1308766 w 2666165"/>
                <a:gd name="connsiteY2" fmla="*/ 4 h 1105926"/>
                <a:gd name="connsiteX3" fmla="*/ 1832641 w 2666165"/>
                <a:gd name="connsiteY3" fmla="*/ 962029 h 1105926"/>
                <a:gd name="connsiteX4" fmla="*/ 2651791 w 2666165"/>
                <a:gd name="connsiteY4" fmla="*/ 1100821 h 1105926"/>
                <a:gd name="connsiteX0" fmla="*/ 0 w 2666165"/>
                <a:gd name="connsiteY0" fmla="*/ 1091930 h 1113055"/>
                <a:gd name="connsiteX1" fmla="*/ 809625 w 2666165"/>
                <a:gd name="connsiteY1" fmla="*/ 973579 h 1113055"/>
                <a:gd name="connsiteX2" fmla="*/ 1308766 w 2666165"/>
                <a:gd name="connsiteY2" fmla="*/ 4 h 1113055"/>
                <a:gd name="connsiteX3" fmla="*/ 1832641 w 2666165"/>
                <a:gd name="connsiteY3" fmla="*/ 962029 h 1113055"/>
                <a:gd name="connsiteX4" fmla="*/ 2651791 w 2666165"/>
                <a:gd name="connsiteY4" fmla="*/ 1100821 h 1113055"/>
                <a:gd name="connsiteX0" fmla="*/ 0 w 2666165"/>
                <a:gd name="connsiteY0" fmla="*/ 1091930 h 1113055"/>
                <a:gd name="connsiteX1" fmla="*/ 809625 w 2666165"/>
                <a:gd name="connsiteY1" fmla="*/ 973579 h 1113055"/>
                <a:gd name="connsiteX2" fmla="*/ 1308766 w 2666165"/>
                <a:gd name="connsiteY2" fmla="*/ 4 h 1113055"/>
                <a:gd name="connsiteX3" fmla="*/ 1832641 w 2666165"/>
                <a:gd name="connsiteY3" fmla="*/ 962029 h 1113055"/>
                <a:gd name="connsiteX4" fmla="*/ 2651791 w 2666165"/>
                <a:gd name="connsiteY4" fmla="*/ 1100821 h 1113055"/>
                <a:gd name="connsiteX0" fmla="*/ 0 w 2355004"/>
                <a:gd name="connsiteY0" fmla="*/ 1108955 h 1118292"/>
                <a:gd name="connsiteX1" fmla="*/ 498464 w 2355004"/>
                <a:gd name="connsiteY1" fmla="*/ 973579 h 1118292"/>
                <a:gd name="connsiteX2" fmla="*/ 997605 w 2355004"/>
                <a:gd name="connsiteY2" fmla="*/ 4 h 1118292"/>
                <a:gd name="connsiteX3" fmla="*/ 1521480 w 2355004"/>
                <a:gd name="connsiteY3" fmla="*/ 962029 h 1118292"/>
                <a:gd name="connsiteX4" fmla="*/ 2340630 w 2355004"/>
                <a:gd name="connsiteY4" fmla="*/ 1100821 h 1118292"/>
                <a:gd name="connsiteX0" fmla="*/ 0 w 2355004"/>
                <a:gd name="connsiteY0" fmla="*/ 1108955 h 1108955"/>
                <a:gd name="connsiteX1" fmla="*/ 498464 w 2355004"/>
                <a:gd name="connsiteY1" fmla="*/ 973579 h 1108955"/>
                <a:gd name="connsiteX2" fmla="*/ 997605 w 2355004"/>
                <a:gd name="connsiteY2" fmla="*/ 4 h 1108955"/>
                <a:gd name="connsiteX3" fmla="*/ 1521480 w 2355004"/>
                <a:gd name="connsiteY3" fmla="*/ 962029 h 1108955"/>
                <a:gd name="connsiteX4" fmla="*/ 2340630 w 2355004"/>
                <a:gd name="connsiteY4" fmla="*/ 1100821 h 1108955"/>
                <a:gd name="connsiteX0" fmla="*/ 0 w 2355004"/>
                <a:gd name="connsiteY0" fmla="*/ 1108955 h 1108955"/>
                <a:gd name="connsiteX1" fmla="*/ 498464 w 2355004"/>
                <a:gd name="connsiteY1" fmla="*/ 973579 h 1108955"/>
                <a:gd name="connsiteX2" fmla="*/ 997605 w 2355004"/>
                <a:gd name="connsiteY2" fmla="*/ 4 h 1108955"/>
                <a:gd name="connsiteX3" fmla="*/ 1521480 w 2355004"/>
                <a:gd name="connsiteY3" fmla="*/ 962029 h 1108955"/>
                <a:gd name="connsiteX4" fmla="*/ 2340630 w 2355004"/>
                <a:gd name="connsiteY4" fmla="*/ 1100821 h 1108955"/>
                <a:gd name="connsiteX0" fmla="*/ 0 w 2355004"/>
                <a:gd name="connsiteY0" fmla="*/ 1109159 h 1109159"/>
                <a:gd name="connsiteX1" fmla="*/ 571452 w 2355004"/>
                <a:gd name="connsiteY1" fmla="*/ 877310 h 1109159"/>
                <a:gd name="connsiteX2" fmla="*/ 997605 w 2355004"/>
                <a:gd name="connsiteY2" fmla="*/ 208 h 1109159"/>
                <a:gd name="connsiteX3" fmla="*/ 1521480 w 2355004"/>
                <a:gd name="connsiteY3" fmla="*/ 962233 h 1109159"/>
                <a:gd name="connsiteX4" fmla="*/ 2340630 w 2355004"/>
                <a:gd name="connsiteY4" fmla="*/ 1101025 h 1109159"/>
                <a:gd name="connsiteX0" fmla="*/ 0 w 2353226"/>
                <a:gd name="connsiteY0" fmla="*/ 1109159 h 1109159"/>
                <a:gd name="connsiteX1" fmla="*/ 571452 w 2353226"/>
                <a:gd name="connsiteY1" fmla="*/ 877310 h 1109159"/>
                <a:gd name="connsiteX2" fmla="*/ 997605 w 2353226"/>
                <a:gd name="connsiteY2" fmla="*/ 208 h 1109159"/>
                <a:gd name="connsiteX3" fmla="*/ 1406235 w 2353226"/>
                <a:gd name="connsiteY3" fmla="*/ 797662 h 1109159"/>
                <a:gd name="connsiteX4" fmla="*/ 2340630 w 2353226"/>
                <a:gd name="connsiteY4" fmla="*/ 1101025 h 1109159"/>
                <a:gd name="connsiteX0" fmla="*/ 0 w 2353432"/>
                <a:gd name="connsiteY0" fmla="*/ 1109152 h 1109152"/>
                <a:gd name="connsiteX1" fmla="*/ 571452 w 2353432"/>
                <a:gd name="connsiteY1" fmla="*/ 877303 h 1109152"/>
                <a:gd name="connsiteX2" fmla="*/ 997605 w 2353432"/>
                <a:gd name="connsiteY2" fmla="*/ 201 h 1109152"/>
                <a:gd name="connsiteX3" fmla="*/ 1406235 w 2353432"/>
                <a:gd name="connsiteY3" fmla="*/ 797655 h 1109152"/>
                <a:gd name="connsiteX4" fmla="*/ 2340630 w 2353432"/>
                <a:gd name="connsiteY4" fmla="*/ 1101018 h 1109152"/>
                <a:gd name="connsiteX0" fmla="*/ 0 w 2353432"/>
                <a:gd name="connsiteY0" fmla="*/ 1109152 h 1109152"/>
                <a:gd name="connsiteX1" fmla="*/ 571452 w 2353432"/>
                <a:gd name="connsiteY1" fmla="*/ 877303 h 1109152"/>
                <a:gd name="connsiteX2" fmla="*/ 997605 w 2353432"/>
                <a:gd name="connsiteY2" fmla="*/ 201 h 1109152"/>
                <a:gd name="connsiteX3" fmla="*/ 1406235 w 2353432"/>
                <a:gd name="connsiteY3" fmla="*/ 797655 h 1109152"/>
                <a:gd name="connsiteX4" fmla="*/ 2340630 w 2353432"/>
                <a:gd name="connsiteY4" fmla="*/ 1101018 h 1109152"/>
                <a:gd name="connsiteX0" fmla="*/ 0 w 2360822"/>
                <a:gd name="connsiteY0" fmla="*/ 1109157 h 1109157"/>
                <a:gd name="connsiteX1" fmla="*/ 571452 w 2360822"/>
                <a:gd name="connsiteY1" fmla="*/ 877308 h 1109157"/>
                <a:gd name="connsiteX2" fmla="*/ 997605 w 2360822"/>
                <a:gd name="connsiteY2" fmla="*/ 206 h 1109157"/>
                <a:gd name="connsiteX3" fmla="*/ 1406235 w 2360822"/>
                <a:gd name="connsiteY3" fmla="*/ 797660 h 1109157"/>
                <a:gd name="connsiteX4" fmla="*/ 2348313 w 2360822"/>
                <a:gd name="connsiteY4" fmla="*/ 1083999 h 1109157"/>
                <a:gd name="connsiteX0" fmla="*/ 0 w 2360387"/>
                <a:gd name="connsiteY0" fmla="*/ 1109177 h 1109177"/>
                <a:gd name="connsiteX1" fmla="*/ 571452 w 2360387"/>
                <a:gd name="connsiteY1" fmla="*/ 877328 h 1109177"/>
                <a:gd name="connsiteX2" fmla="*/ 997605 w 2360387"/>
                <a:gd name="connsiteY2" fmla="*/ 226 h 1109177"/>
                <a:gd name="connsiteX3" fmla="*/ 1406235 w 2360387"/>
                <a:gd name="connsiteY3" fmla="*/ 797680 h 1109177"/>
                <a:gd name="connsiteX4" fmla="*/ 2348313 w 2360387"/>
                <a:gd name="connsiteY4" fmla="*/ 1084019 h 1109177"/>
                <a:gd name="connsiteX0" fmla="*/ 0 w 2020676"/>
                <a:gd name="connsiteY0" fmla="*/ 1109158 h 1109158"/>
                <a:gd name="connsiteX1" fmla="*/ 571452 w 2020676"/>
                <a:gd name="connsiteY1" fmla="*/ 877309 h 1109158"/>
                <a:gd name="connsiteX2" fmla="*/ 997605 w 2020676"/>
                <a:gd name="connsiteY2" fmla="*/ 207 h 1109158"/>
                <a:gd name="connsiteX3" fmla="*/ 1406235 w 2020676"/>
                <a:gd name="connsiteY3" fmla="*/ 797661 h 1109158"/>
                <a:gd name="connsiteX4" fmla="*/ 2002579 w 2020676"/>
                <a:gd name="connsiteY4" fmla="*/ 1072651 h 1109158"/>
                <a:gd name="connsiteX0" fmla="*/ 0 w 2002579"/>
                <a:gd name="connsiteY0" fmla="*/ 1109158 h 1109158"/>
                <a:gd name="connsiteX1" fmla="*/ 571452 w 2002579"/>
                <a:gd name="connsiteY1" fmla="*/ 877309 h 1109158"/>
                <a:gd name="connsiteX2" fmla="*/ 997605 w 2002579"/>
                <a:gd name="connsiteY2" fmla="*/ 207 h 1109158"/>
                <a:gd name="connsiteX3" fmla="*/ 1406235 w 2002579"/>
                <a:gd name="connsiteY3" fmla="*/ 797661 h 1109158"/>
                <a:gd name="connsiteX4" fmla="*/ 2002579 w 2002579"/>
                <a:gd name="connsiteY4" fmla="*/ 1072651 h 1109158"/>
                <a:gd name="connsiteX0" fmla="*/ 0 w 2163922"/>
                <a:gd name="connsiteY0" fmla="*/ 1109158 h 1109158"/>
                <a:gd name="connsiteX1" fmla="*/ 571452 w 2163922"/>
                <a:gd name="connsiteY1" fmla="*/ 877309 h 1109158"/>
                <a:gd name="connsiteX2" fmla="*/ 997605 w 2163922"/>
                <a:gd name="connsiteY2" fmla="*/ 207 h 1109158"/>
                <a:gd name="connsiteX3" fmla="*/ 1406235 w 2163922"/>
                <a:gd name="connsiteY3" fmla="*/ 797661 h 1109158"/>
                <a:gd name="connsiteX4" fmla="*/ 2163922 w 2163922"/>
                <a:gd name="connsiteY4" fmla="*/ 1072651 h 1109158"/>
                <a:gd name="connsiteX0" fmla="*/ 0 w 2163922"/>
                <a:gd name="connsiteY0" fmla="*/ 1108969 h 1108969"/>
                <a:gd name="connsiteX1" fmla="*/ 652123 w 2163922"/>
                <a:gd name="connsiteY1" fmla="*/ 820371 h 1108969"/>
                <a:gd name="connsiteX2" fmla="*/ 997605 w 2163922"/>
                <a:gd name="connsiteY2" fmla="*/ 18 h 1108969"/>
                <a:gd name="connsiteX3" fmla="*/ 1406235 w 2163922"/>
                <a:gd name="connsiteY3" fmla="*/ 797472 h 1108969"/>
                <a:gd name="connsiteX4" fmla="*/ 2163922 w 2163922"/>
                <a:gd name="connsiteY4" fmla="*/ 1072462 h 1108969"/>
                <a:gd name="connsiteX0" fmla="*/ 0 w 2163922"/>
                <a:gd name="connsiteY0" fmla="*/ 1108969 h 1108969"/>
                <a:gd name="connsiteX1" fmla="*/ 652123 w 2163922"/>
                <a:gd name="connsiteY1" fmla="*/ 820371 h 1108969"/>
                <a:gd name="connsiteX2" fmla="*/ 997605 w 2163922"/>
                <a:gd name="connsiteY2" fmla="*/ 18 h 1108969"/>
                <a:gd name="connsiteX3" fmla="*/ 1406235 w 2163922"/>
                <a:gd name="connsiteY3" fmla="*/ 797472 h 1108969"/>
                <a:gd name="connsiteX4" fmla="*/ 2163922 w 2163922"/>
                <a:gd name="connsiteY4" fmla="*/ 1072462 h 1108969"/>
                <a:gd name="connsiteX0" fmla="*/ 0 w 2163922"/>
                <a:gd name="connsiteY0" fmla="*/ 1103294 h 1103294"/>
                <a:gd name="connsiteX1" fmla="*/ 652123 w 2163922"/>
                <a:gd name="connsiteY1" fmla="*/ 814696 h 1103294"/>
                <a:gd name="connsiteX2" fmla="*/ 1032178 w 2163922"/>
                <a:gd name="connsiteY2" fmla="*/ 18 h 1103294"/>
                <a:gd name="connsiteX3" fmla="*/ 1406235 w 2163922"/>
                <a:gd name="connsiteY3" fmla="*/ 791797 h 1103294"/>
                <a:gd name="connsiteX4" fmla="*/ 2163922 w 2163922"/>
                <a:gd name="connsiteY4" fmla="*/ 1066787 h 1103294"/>
                <a:gd name="connsiteX0" fmla="*/ 0 w 2163922"/>
                <a:gd name="connsiteY0" fmla="*/ 1103277 h 1103277"/>
                <a:gd name="connsiteX1" fmla="*/ 652123 w 2163922"/>
                <a:gd name="connsiteY1" fmla="*/ 814679 h 1103277"/>
                <a:gd name="connsiteX2" fmla="*/ 1032178 w 2163922"/>
                <a:gd name="connsiteY2" fmla="*/ 1 h 1103277"/>
                <a:gd name="connsiteX3" fmla="*/ 1406235 w 2163922"/>
                <a:gd name="connsiteY3" fmla="*/ 814480 h 1103277"/>
                <a:gd name="connsiteX4" fmla="*/ 2163922 w 2163922"/>
                <a:gd name="connsiteY4" fmla="*/ 1066770 h 1103277"/>
                <a:gd name="connsiteX0" fmla="*/ 0 w 2163922"/>
                <a:gd name="connsiteY0" fmla="*/ 1103277 h 1103277"/>
                <a:gd name="connsiteX1" fmla="*/ 652123 w 2163922"/>
                <a:gd name="connsiteY1" fmla="*/ 814679 h 1103277"/>
                <a:gd name="connsiteX2" fmla="*/ 1032178 w 2163922"/>
                <a:gd name="connsiteY2" fmla="*/ 1 h 1103277"/>
                <a:gd name="connsiteX3" fmla="*/ 1406235 w 2163922"/>
                <a:gd name="connsiteY3" fmla="*/ 814480 h 1103277"/>
                <a:gd name="connsiteX4" fmla="*/ 2163922 w 2163922"/>
                <a:gd name="connsiteY4" fmla="*/ 1066770 h 110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922" h="1103277">
                  <a:moveTo>
                    <a:pt x="0" y="1103277"/>
                  </a:moveTo>
                  <a:cubicBezTo>
                    <a:pt x="251491" y="1088078"/>
                    <a:pt x="480093" y="998558"/>
                    <a:pt x="652123" y="814679"/>
                  </a:cubicBezTo>
                  <a:cubicBezTo>
                    <a:pt x="824153" y="630800"/>
                    <a:pt x="906493" y="34"/>
                    <a:pt x="1032178" y="1"/>
                  </a:cubicBezTo>
                  <a:cubicBezTo>
                    <a:pt x="1157863" y="-32"/>
                    <a:pt x="1217611" y="642360"/>
                    <a:pt x="1406235" y="814480"/>
                  </a:cubicBezTo>
                  <a:cubicBezTo>
                    <a:pt x="1594859" y="986600"/>
                    <a:pt x="1919716" y="1045896"/>
                    <a:pt x="2163922" y="1066770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717074" y="4455245"/>
              <a:ext cx="5365454" cy="1851795"/>
            </a:xfrm>
            <a:custGeom>
              <a:avLst/>
              <a:gdLst>
                <a:gd name="connsiteX0" fmla="*/ 0 w 2663929"/>
                <a:gd name="connsiteY0" fmla="*/ 914460 h 1162110"/>
                <a:gd name="connsiteX1" fmla="*/ 657225 w 2663929"/>
                <a:gd name="connsiteY1" fmla="*/ 914460 h 1162110"/>
                <a:gd name="connsiteX2" fmla="*/ 1314450 w 2663929"/>
                <a:gd name="connsiteY2" fmla="*/ 60 h 1162110"/>
                <a:gd name="connsiteX3" fmla="*/ 1838325 w 2663929"/>
                <a:gd name="connsiteY3" fmla="*/ 962085 h 1162110"/>
                <a:gd name="connsiteX4" fmla="*/ 2657475 w 2663929"/>
                <a:gd name="connsiteY4" fmla="*/ 1162110 h 1162110"/>
                <a:gd name="connsiteX0" fmla="*/ 0 w 2663929"/>
                <a:gd name="connsiteY0" fmla="*/ 981136 h 1162111"/>
                <a:gd name="connsiteX1" fmla="*/ 657225 w 2663929"/>
                <a:gd name="connsiteY1" fmla="*/ 914461 h 1162111"/>
                <a:gd name="connsiteX2" fmla="*/ 1314450 w 2663929"/>
                <a:gd name="connsiteY2" fmla="*/ 61 h 1162111"/>
                <a:gd name="connsiteX3" fmla="*/ 1838325 w 2663929"/>
                <a:gd name="connsiteY3" fmla="*/ 962086 h 1162111"/>
                <a:gd name="connsiteX4" fmla="*/ 2657475 w 2663929"/>
                <a:gd name="connsiteY4" fmla="*/ 1162111 h 1162111"/>
                <a:gd name="connsiteX0" fmla="*/ 0 w 2663929"/>
                <a:gd name="connsiteY0" fmla="*/ 1066862 h 1162112"/>
                <a:gd name="connsiteX1" fmla="*/ 657225 w 2663929"/>
                <a:gd name="connsiteY1" fmla="*/ 914462 h 1162112"/>
                <a:gd name="connsiteX2" fmla="*/ 1314450 w 2663929"/>
                <a:gd name="connsiteY2" fmla="*/ 62 h 1162112"/>
                <a:gd name="connsiteX3" fmla="*/ 1838325 w 2663929"/>
                <a:gd name="connsiteY3" fmla="*/ 962087 h 1162112"/>
                <a:gd name="connsiteX4" fmla="*/ 2657475 w 2663929"/>
                <a:gd name="connsiteY4" fmla="*/ 1162112 h 1162112"/>
                <a:gd name="connsiteX0" fmla="*/ 0 w 2663929"/>
                <a:gd name="connsiteY0" fmla="*/ 1066822 h 1162072"/>
                <a:gd name="connsiteX1" fmla="*/ 819150 w 2663929"/>
                <a:gd name="connsiteY1" fmla="*/ 990622 h 1162072"/>
                <a:gd name="connsiteX2" fmla="*/ 1314450 w 2663929"/>
                <a:gd name="connsiteY2" fmla="*/ 22 h 1162072"/>
                <a:gd name="connsiteX3" fmla="*/ 1838325 w 2663929"/>
                <a:gd name="connsiteY3" fmla="*/ 962047 h 1162072"/>
                <a:gd name="connsiteX4" fmla="*/ 2657475 w 2663929"/>
                <a:gd name="connsiteY4" fmla="*/ 1162072 h 1162072"/>
                <a:gd name="connsiteX0" fmla="*/ 0 w 2663929"/>
                <a:gd name="connsiteY0" fmla="*/ 1066822 h 1162072"/>
                <a:gd name="connsiteX1" fmla="*/ 819150 w 2663929"/>
                <a:gd name="connsiteY1" fmla="*/ 990622 h 1162072"/>
                <a:gd name="connsiteX2" fmla="*/ 1314450 w 2663929"/>
                <a:gd name="connsiteY2" fmla="*/ 22 h 1162072"/>
                <a:gd name="connsiteX3" fmla="*/ 1838325 w 2663929"/>
                <a:gd name="connsiteY3" fmla="*/ 962047 h 1162072"/>
                <a:gd name="connsiteX4" fmla="*/ 2657475 w 2663929"/>
                <a:gd name="connsiteY4" fmla="*/ 1162072 h 1162072"/>
                <a:gd name="connsiteX0" fmla="*/ 0 w 2654404"/>
                <a:gd name="connsiteY0" fmla="*/ 1143022 h 1179816"/>
                <a:gd name="connsiteX1" fmla="*/ 809625 w 2654404"/>
                <a:gd name="connsiteY1" fmla="*/ 990622 h 1179816"/>
                <a:gd name="connsiteX2" fmla="*/ 1304925 w 2654404"/>
                <a:gd name="connsiteY2" fmla="*/ 22 h 1179816"/>
                <a:gd name="connsiteX3" fmla="*/ 1828800 w 2654404"/>
                <a:gd name="connsiteY3" fmla="*/ 962047 h 1179816"/>
                <a:gd name="connsiteX4" fmla="*/ 2647950 w 2654404"/>
                <a:gd name="connsiteY4" fmla="*/ 1162072 h 1179816"/>
                <a:gd name="connsiteX0" fmla="*/ 0 w 2654404"/>
                <a:gd name="connsiteY0" fmla="*/ 1143022 h 1162072"/>
                <a:gd name="connsiteX1" fmla="*/ 809625 w 2654404"/>
                <a:gd name="connsiteY1" fmla="*/ 990622 h 1162072"/>
                <a:gd name="connsiteX2" fmla="*/ 1304925 w 2654404"/>
                <a:gd name="connsiteY2" fmla="*/ 22 h 1162072"/>
                <a:gd name="connsiteX3" fmla="*/ 1828800 w 2654404"/>
                <a:gd name="connsiteY3" fmla="*/ 962047 h 1162072"/>
                <a:gd name="connsiteX4" fmla="*/ 2647950 w 2654404"/>
                <a:gd name="connsiteY4" fmla="*/ 1162072 h 1162072"/>
                <a:gd name="connsiteX0" fmla="*/ 0 w 2654404"/>
                <a:gd name="connsiteY0" fmla="*/ 1143022 h 1143022"/>
                <a:gd name="connsiteX1" fmla="*/ 809625 w 2654404"/>
                <a:gd name="connsiteY1" fmla="*/ 990622 h 1143022"/>
                <a:gd name="connsiteX2" fmla="*/ 1304925 w 2654404"/>
                <a:gd name="connsiteY2" fmla="*/ 22 h 1143022"/>
                <a:gd name="connsiteX3" fmla="*/ 1828800 w 2654404"/>
                <a:gd name="connsiteY3" fmla="*/ 962047 h 1143022"/>
                <a:gd name="connsiteX4" fmla="*/ 2647950 w 2654404"/>
                <a:gd name="connsiteY4" fmla="*/ 1133497 h 1143022"/>
                <a:gd name="connsiteX0" fmla="*/ 0 w 2662324"/>
                <a:gd name="connsiteY0" fmla="*/ 1143022 h 1143022"/>
                <a:gd name="connsiteX1" fmla="*/ 809625 w 2662324"/>
                <a:gd name="connsiteY1" fmla="*/ 990622 h 1143022"/>
                <a:gd name="connsiteX2" fmla="*/ 1304925 w 2662324"/>
                <a:gd name="connsiteY2" fmla="*/ 22 h 1143022"/>
                <a:gd name="connsiteX3" fmla="*/ 1828800 w 2662324"/>
                <a:gd name="connsiteY3" fmla="*/ 962047 h 1143022"/>
                <a:gd name="connsiteX4" fmla="*/ 2647950 w 2662324"/>
                <a:gd name="connsiteY4" fmla="*/ 1133497 h 1143022"/>
                <a:gd name="connsiteX0" fmla="*/ 0 w 2662524"/>
                <a:gd name="connsiteY0" fmla="*/ 1143022 h 1143022"/>
                <a:gd name="connsiteX1" fmla="*/ 809625 w 2662524"/>
                <a:gd name="connsiteY1" fmla="*/ 990622 h 1143022"/>
                <a:gd name="connsiteX2" fmla="*/ 1304925 w 2662524"/>
                <a:gd name="connsiteY2" fmla="*/ 22 h 1143022"/>
                <a:gd name="connsiteX3" fmla="*/ 1828800 w 2662524"/>
                <a:gd name="connsiteY3" fmla="*/ 962047 h 1143022"/>
                <a:gd name="connsiteX4" fmla="*/ 2647950 w 2662524"/>
                <a:gd name="connsiteY4" fmla="*/ 1133497 h 1143022"/>
                <a:gd name="connsiteX0" fmla="*/ 0 w 2662324"/>
                <a:gd name="connsiteY0" fmla="*/ 1143022 h 1143022"/>
                <a:gd name="connsiteX1" fmla="*/ 809625 w 2662324"/>
                <a:gd name="connsiteY1" fmla="*/ 990622 h 1143022"/>
                <a:gd name="connsiteX2" fmla="*/ 1304925 w 2662324"/>
                <a:gd name="connsiteY2" fmla="*/ 22 h 1143022"/>
                <a:gd name="connsiteX3" fmla="*/ 1828800 w 2662324"/>
                <a:gd name="connsiteY3" fmla="*/ 962047 h 1143022"/>
                <a:gd name="connsiteX4" fmla="*/ 2647950 w 2662324"/>
                <a:gd name="connsiteY4" fmla="*/ 1100839 h 1143022"/>
                <a:gd name="connsiteX0" fmla="*/ 0 w 2666165"/>
                <a:gd name="connsiteY0" fmla="*/ 1080598 h 1101399"/>
                <a:gd name="connsiteX1" fmla="*/ 813466 w 2666165"/>
                <a:gd name="connsiteY1" fmla="*/ 990622 h 1101399"/>
                <a:gd name="connsiteX2" fmla="*/ 1308766 w 2666165"/>
                <a:gd name="connsiteY2" fmla="*/ 22 h 1101399"/>
                <a:gd name="connsiteX3" fmla="*/ 1832641 w 2666165"/>
                <a:gd name="connsiteY3" fmla="*/ 962047 h 1101399"/>
                <a:gd name="connsiteX4" fmla="*/ 2651791 w 2666165"/>
                <a:gd name="connsiteY4" fmla="*/ 1100839 h 1101399"/>
                <a:gd name="connsiteX0" fmla="*/ 0 w 2666165"/>
                <a:gd name="connsiteY0" fmla="*/ 1091948 h 1106027"/>
                <a:gd name="connsiteX1" fmla="*/ 813466 w 2666165"/>
                <a:gd name="connsiteY1" fmla="*/ 990622 h 1106027"/>
                <a:gd name="connsiteX2" fmla="*/ 1308766 w 2666165"/>
                <a:gd name="connsiteY2" fmla="*/ 22 h 1106027"/>
                <a:gd name="connsiteX3" fmla="*/ 1832641 w 2666165"/>
                <a:gd name="connsiteY3" fmla="*/ 962047 h 1106027"/>
                <a:gd name="connsiteX4" fmla="*/ 2651791 w 2666165"/>
                <a:gd name="connsiteY4" fmla="*/ 1100839 h 1106027"/>
                <a:gd name="connsiteX0" fmla="*/ 0 w 2666165"/>
                <a:gd name="connsiteY0" fmla="*/ 1091948 h 1112753"/>
                <a:gd name="connsiteX1" fmla="*/ 813466 w 2666165"/>
                <a:gd name="connsiteY1" fmla="*/ 990622 h 1112753"/>
                <a:gd name="connsiteX2" fmla="*/ 1308766 w 2666165"/>
                <a:gd name="connsiteY2" fmla="*/ 22 h 1112753"/>
                <a:gd name="connsiteX3" fmla="*/ 1832641 w 2666165"/>
                <a:gd name="connsiteY3" fmla="*/ 962047 h 1112753"/>
                <a:gd name="connsiteX4" fmla="*/ 2651791 w 2666165"/>
                <a:gd name="connsiteY4" fmla="*/ 1100839 h 1112753"/>
                <a:gd name="connsiteX0" fmla="*/ 0 w 2666165"/>
                <a:gd name="connsiteY0" fmla="*/ 1091930 h 1105926"/>
                <a:gd name="connsiteX1" fmla="*/ 809625 w 2666165"/>
                <a:gd name="connsiteY1" fmla="*/ 973579 h 1105926"/>
                <a:gd name="connsiteX2" fmla="*/ 1308766 w 2666165"/>
                <a:gd name="connsiteY2" fmla="*/ 4 h 1105926"/>
                <a:gd name="connsiteX3" fmla="*/ 1832641 w 2666165"/>
                <a:gd name="connsiteY3" fmla="*/ 962029 h 1105926"/>
                <a:gd name="connsiteX4" fmla="*/ 2651791 w 2666165"/>
                <a:gd name="connsiteY4" fmla="*/ 1100821 h 1105926"/>
                <a:gd name="connsiteX0" fmla="*/ 0 w 2666165"/>
                <a:gd name="connsiteY0" fmla="*/ 1091930 h 1113055"/>
                <a:gd name="connsiteX1" fmla="*/ 809625 w 2666165"/>
                <a:gd name="connsiteY1" fmla="*/ 973579 h 1113055"/>
                <a:gd name="connsiteX2" fmla="*/ 1308766 w 2666165"/>
                <a:gd name="connsiteY2" fmla="*/ 4 h 1113055"/>
                <a:gd name="connsiteX3" fmla="*/ 1832641 w 2666165"/>
                <a:gd name="connsiteY3" fmla="*/ 962029 h 1113055"/>
                <a:gd name="connsiteX4" fmla="*/ 2651791 w 2666165"/>
                <a:gd name="connsiteY4" fmla="*/ 1100821 h 1113055"/>
                <a:gd name="connsiteX0" fmla="*/ 0 w 2666165"/>
                <a:gd name="connsiteY0" fmla="*/ 1091930 h 1113055"/>
                <a:gd name="connsiteX1" fmla="*/ 809625 w 2666165"/>
                <a:gd name="connsiteY1" fmla="*/ 973579 h 1113055"/>
                <a:gd name="connsiteX2" fmla="*/ 1308766 w 2666165"/>
                <a:gd name="connsiteY2" fmla="*/ 4 h 1113055"/>
                <a:gd name="connsiteX3" fmla="*/ 1832641 w 2666165"/>
                <a:gd name="connsiteY3" fmla="*/ 962029 h 1113055"/>
                <a:gd name="connsiteX4" fmla="*/ 2651791 w 2666165"/>
                <a:gd name="connsiteY4" fmla="*/ 1100821 h 1113055"/>
                <a:gd name="connsiteX0" fmla="*/ 0 w 2355004"/>
                <a:gd name="connsiteY0" fmla="*/ 1108955 h 1118292"/>
                <a:gd name="connsiteX1" fmla="*/ 498464 w 2355004"/>
                <a:gd name="connsiteY1" fmla="*/ 973579 h 1118292"/>
                <a:gd name="connsiteX2" fmla="*/ 997605 w 2355004"/>
                <a:gd name="connsiteY2" fmla="*/ 4 h 1118292"/>
                <a:gd name="connsiteX3" fmla="*/ 1521480 w 2355004"/>
                <a:gd name="connsiteY3" fmla="*/ 962029 h 1118292"/>
                <a:gd name="connsiteX4" fmla="*/ 2340630 w 2355004"/>
                <a:gd name="connsiteY4" fmla="*/ 1100821 h 1118292"/>
                <a:gd name="connsiteX0" fmla="*/ 0 w 2355004"/>
                <a:gd name="connsiteY0" fmla="*/ 1108955 h 1108955"/>
                <a:gd name="connsiteX1" fmla="*/ 498464 w 2355004"/>
                <a:gd name="connsiteY1" fmla="*/ 973579 h 1108955"/>
                <a:gd name="connsiteX2" fmla="*/ 997605 w 2355004"/>
                <a:gd name="connsiteY2" fmla="*/ 4 h 1108955"/>
                <a:gd name="connsiteX3" fmla="*/ 1521480 w 2355004"/>
                <a:gd name="connsiteY3" fmla="*/ 962029 h 1108955"/>
                <a:gd name="connsiteX4" fmla="*/ 2340630 w 2355004"/>
                <a:gd name="connsiteY4" fmla="*/ 1100821 h 1108955"/>
                <a:gd name="connsiteX0" fmla="*/ 0 w 2355004"/>
                <a:gd name="connsiteY0" fmla="*/ 1108955 h 1108955"/>
                <a:gd name="connsiteX1" fmla="*/ 498464 w 2355004"/>
                <a:gd name="connsiteY1" fmla="*/ 973579 h 1108955"/>
                <a:gd name="connsiteX2" fmla="*/ 997605 w 2355004"/>
                <a:gd name="connsiteY2" fmla="*/ 4 h 1108955"/>
                <a:gd name="connsiteX3" fmla="*/ 1521480 w 2355004"/>
                <a:gd name="connsiteY3" fmla="*/ 962029 h 1108955"/>
                <a:gd name="connsiteX4" fmla="*/ 2340630 w 2355004"/>
                <a:gd name="connsiteY4" fmla="*/ 1100821 h 1108955"/>
                <a:gd name="connsiteX0" fmla="*/ 0 w 2355004"/>
                <a:gd name="connsiteY0" fmla="*/ 1109159 h 1109159"/>
                <a:gd name="connsiteX1" fmla="*/ 571452 w 2355004"/>
                <a:gd name="connsiteY1" fmla="*/ 877310 h 1109159"/>
                <a:gd name="connsiteX2" fmla="*/ 997605 w 2355004"/>
                <a:gd name="connsiteY2" fmla="*/ 208 h 1109159"/>
                <a:gd name="connsiteX3" fmla="*/ 1521480 w 2355004"/>
                <a:gd name="connsiteY3" fmla="*/ 962233 h 1109159"/>
                <a:gd name="connsiteX4" fmla="*/ 2340630 w 2355004"/>
                <a:gd name="connsiteY4" fmla="*/ 1101025 h 1109159"/>
                <a:gd name="connsiteX0" fmla="*/ 0 w 2353226"/>
                <a:gd name="connsiteY0" fmla="*/ 1109159 h 1109159"/>
                <a:gd name="connsiteX1" fmla="*/ 571452 w 2353226"/>
                <a:gd name="connsiteY1" fmla="*/ 877310 h 1109159"/>
                <a:gd name="connsiteX2" fmla="*/ 997605 w 2353226"/>
                <a:gd name="connsiteY2" fmla="*/ 208 h 1109159"/>
                <a:gd name="connsiteX3" fmla="*/ 1406235 w 2353226"/>
                <a:gd name="connsiteY3" fmla="*/ 797662 h 1109159"/>
                <a:gd name="connsiteX4" fmla="*/ 2340630 w 2353226"/>
                <a:gd name="connsiteY4" fmla="*/ 1101025 h 1109159"/>
                <a:gd name="connsiteX0" fmla="*/ 0 w 2353432"/>
                <a:gd name="connsiteY0" fmla="*/ 1109152 h 1109152"/>
                <a:gd name="connsiteX1" fmla="*/ 571452 w 2353432"/>
                <a:gd name="connsiteY1" fmla="*/ 877303 h 1109152"/>
                <a:gd name="connsiteX2" fmla="*/ 997605 w 2353432"/>
                <a:gd name="connsiteY2" fmla="*/ 201 h 1109152"/>
                <a:gd name="connsiteX3" fmla="*/ 1406235 w 2353432"/>
                <a:gd name="connsiteY3" fmla="*/ 797655 h 1109152"/>
                <a:gd name="connsiteX4" fmla="*/ 2340630 w 2353432"/>
                <a:gd name="connsiteY4" fmla="*/ 1101018 h 1109152"/>
                <a:gd name="connsiteX0" fmla="*/ 0 w 2353432"/>
                <a:gd name="connsiteY0" fmla="*/ 1109152 h 1109152"/>
                <a:gd name="connsiteX1" fmla="*/ 571452 w 2353432"/>
                <a:gd name="connsiteY1" fmla="*/ 877303 h 1109152"/>
                <a:gd name="connsiteX2" fmla="*/ 997605 w 2353432"/>
                <a:gd name="connsiteY2" fmla="*/ 201 h 1109152"/>
                <a:gd name="connsiteX3" fmla="*/ 1406235 w 2353432"/>
                <a:gd name="connsiteY3" fmla="*/ 797655 h 1109152"/>
                <a:gd name="connsiteX4" fmla="*/ 2340630 w 2353432"/>
                <a:gd name="connsiteY4" fmla="*/ 1101018 h 1109152"/>
                <a:gd name="connsiteX0" fmla="*/ 0 w 2360822"/>
                <a:gd name="connsiteY0" fmla="*/ 1109157 h 1109157"/>
                <a:gd name="connsiteX1" fmla="*/ 571452 w 2360822"/>
                <a:gd name="connsiteY1" fmla="*/ 877308 h 1109157"/>
                <a:gd name="connsiteX2" fmla="*/ 997605 w 2360822"/>
                <a:gd name="connsiteY2" fmla="*/ 206 h 1109157"/>
                <a:gd name="connsiteX3" fmla="*/ 1406235 w 2360822"/>
                <a:gd name="connsiteY3" fmla="*/ 797660 h 1109157"/>
                <a:gd name="connsiteX4" fmla="*/ 2348313 w 2360822"/>
                <a:gd name="connsiteY4" fmla="*/ 1083999 h 1109157"/>
                <a:gd name="connsiteX0" fmla="*/ 0 w 2360387"/>
                <a:gd name="connsiteY0" fmla="*/ 1109177 h 1109177"/>
                <a:gd name="connsiteX1" fmla="*/ 571452 w 2360387"/>
                <a:gd name="connsiteY1" fmla="*/ 877328 h 1109177"/>
                <a:gd name="connsiteX2" fmla="*/ 997605 w 2360387"/>
                <a:gd name="connsiteY2" fmla="*/ 226 h 1109177"/>
                <a:gd name="connsiteX3" fmla="*/ 1406235 w 2360387"/>
                <a:gd name="connsiteY3" fmla="*/ 797680 h 1109177"/>
                <a:gd name="connsiteX4" fmla="*/ 2348313 w 2360387"/>
                <a:gd name="connsiteY4" fmla="*/ 1084019 h 1109177"/>
                <a:gd name="connsiteX0" fmla="*/ 0 w 2020676"/>
                <a:gd name="connsiteY0" fmla="*/ 1109158 h 1109158"/>
                <a:gd name="connsiteX1" fmla="*/ 571452 w 2020676"/>
                <a:gd name="connsiteY1" fmla="*/ 877309 h 1109158"/>
                <a:gd name="connsiteX2" fmla="*/ 997605 w 2020676"/>
                <a:gd name="connsiteY2" fmla="*/ 207 h 1109158"/>
                <a:gd name="connsiteX3" fmla="*/ 1406235 w 2020676"/>
                <a:gd name="connsiteY3" fmla="*/ 797661 h 1109158"/>
                <a:gd name="connsiteX4" fmla="*/ 2002579 w 2020676"/>
                <a:gd name="connsiteY4" fmla="*/ 1072651 h 1109158"/>
                <a:gd name="connsiteX0" fmla="*/ 0 w 2002579"/>
                <a:gd name="connsiteY0" fmla="*/ 1109158 h 1109158"/>
                <a:gd name="connsiteX1" fmla="*/ 571452 w 2002579"/>
                <a:gd name="connsiteY1" fmla="*/ 877309 h 1109158"/>
                <a:gd name="connsiteX2" fmla="*/ 997605 w 2002579"/>
                <a:gd name="connsiteY2" fmla="*/ 207 h 1109158"/>
                <a:gd name="connsiteX3" fmla="*/ 1406235 w 2002579"/>
                <a:gd name="connsiteY3" fmla="*/ 797661 h 1109158"/>
                <a:gd name="connsiteX4" fmla="*/ 2002579 w 2002579"/>
                <a:gd name="connsiteY4" fmla="*/ 1072651 h 1109158"/>
                <a:gd name="connsiteX0" fmla="*/ 0 w 2163922"/>
                <a:gd name="connsiteY0" fmla="*/ 1109158 h 1109158"/>
                <a:gd name="connsiteX1" fmla="*/ 571452 w 2163922"/>
                <a:gd name="connsiteY1" fmla="*/ 877309 h 1109158"/>
                <a:gd name="connsiteX2" fmla="*/ 997605 w 2163922"/>
                <a:gd name="connsiteY2" fmla="*/ 207 h 1109158"/>
                <a:gd name="connsiteX3" fmla="*/ 1406235 w 2163922"/>
                <a:gd name="connsiteY3" fmla="*/ 797661 h 1109158"/>
                <a:gd name="connsiteX4" fmla="*/ 2163922 w 2163922"/>
                <a:gd name="connsiteY4" fmla="*/ 1072651 h 1109158"/>
                <a:gd name="connsiteX0" fmla="*/ 0 w 2163922"/>
                <a:gd name="connsiteY0" fmla="*/ 1108969 h 1108969"/>
                <a:gd name="connsiteX1" fmla="*/ 652123 w 2163922"/>
                <a:gd name="connsiteY1" fmla="*/ 820371 h 1108969"/>
                <a:gd name="connsiteX2" fmla="*/ 997605 w 2163922"/>
                <a:gd name="connsiteY2" fmla="*/ 18 h 1108969"/>
                <a:gd name="connsiteX3" fmla="*/ 1406235 w 2163922"/>
                <a:gd name="connsiteY3" fmla="*/ 797472 h 1108969"/>
                <a:gd name="connsiteX4" fmla="*/ 2163922 w 2163922"/>
                <a:gd name="connsiteY4" fmla="*/ 1072462 h 1108969"/>
                <a:gd name="connsiteX0" fmla="*/ 0 w 2163922"/>
                <a:gd name="connsiteY0" fmla="*/ 1108969 h 1108969"/>
                <a:gd name="connsiteX1" fmla="*/ 652123 w 2163922"/>
                <a:gd name="connsiteY1" fmla="*/ 820371 h 1108969"/>
                <a:gd name="connsiteX2" fmla="*/ 997605 w 2163922"/>
                <a:gd name="connsiteY2" fmla="*/ 18 h 1108969"/>
                <a:gd name="connsiteX3" fmla="*/ 1406235 w 2163922"/>
                <a:gd name="connsiteY3" fmla="*/ 797472 h 1108969"/>
                <a:gd name="connsiteX4" fmla="*/ 2163922 w 2163922"/>
                <a:gd name="connsiteY4" fmla="*/ 1072462 h 1108969"/>
                <a:gd name="connsiteX0" fmla="*/ 0 w 2163922"/>
                <a:gd name="connsiteY0" fmla="*/ 1103294 h 1103294"/>
                <a:gd name="connsiteX1" fmla="*/ 652123 w 2163922"/>
                <a:gd name="connsiteY1" fmla="*/ 814696 h 1103294"/>
                <a:gd name="connsiteX2" fmla="*/ 1032178 w 2163922"/>
                <a:gd name="connsiteY2" fmla="*/ 18 h 1103294"/>
                <a:gd name="connsiteX3" fmla="*/ 1406235 w 2163922"/>
                <a:gd name="connsiteY3" fmla="*/ 791797 h 1103294"/>
                <a:gd name="connsiteX4" fmla="*/ 2163922 w 2163922"/>
                <a:gd name="connsiteY4" fmla="*/ 1066787 h 1103294"/>
                <a:gd name="connsiteX0" fmla="*/ 0 w 2163922"/>
                <a:gd name="connsiteY0" fmla="*/ 1103277 h 1103277"/>
                <a:gd name="connsiteX1" fmla="*/ 652123 w 2163922"/>
                <a:gd name="connsiteY1" fmla="*/ 814679 h 1103277"/>
                <a:gd name="connsiteX2" fmla="*/ 1032178 w 2163922"/>
                <a:gd name="connsiteY2" fmla="*/ 1 h 1103277"/>
                <a:gd name="connsiteX3" fmla="*/ 1406235 w 2163922"/>
                <a:gd name="connsiteY3" fmla="*/ 814480 h 1103277"/>
                <a:gd name="connsiteX4" fmla="*/ 2163922 w 2163922"/>
                <a:gd name="connsiteY4" fmla="*/ 1066770 h 1103277"/>
                <a:gd name="connsiteX0" fmla="*/ 0 w 2163922"/>
                <a:gd name="connsiteY0" fmla="*/ 1103277 h 1103277"/>
                <a:gd name="connsiteX1" fmla="*/ 652123 w 2163922"/>
                <a:gd name="connsiteY1" fmla="*/ 814679 h 1103277"/>
                <a:gd name="connsiteX2" fmla="*/ 1032178 w 2163922"/>
                <a:gd name="connsiteY2" fmla="*/ 1 h 1103277"/>
                <a:gd name="connsiteX3" fmla="*/ 1406235 w 2163922"/>
                <a:gd name="connsiteY3" fmla="*/ 814480 h 1103277"/>
                <a:gd name="connsiteX4" fmla="*/ 2163922 w 2163922"/>
                <a:gd name="connsiteY4" fmla="*/ 1066770 h 110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922" h="1103277">
                  <a:moveTo>
                    <a:pt x="0" y="1103277"/>
                  </a:moveTo>
                  <a:cubicBezTo>
                    <a:pt x="251491" y="1088078"/>
                    <a:pt x="480093" y="998558"/>
                    <a:pt x="652123" y="814679"/>
                  </a:cubicBezTo>
                  <a:cubicBezTo>
                    <a:pt x="824153" y="630800"/>
                    <a:pt x="906493" y="34"/>
                    <a:pt x="1032178" y="1"/>
                  </a:cubicBezTo>
                  <a:cubicBezTo>
                    <a:pt x="1157863" y="-32"/>
                    <a:pt x="1217611" y="642360"/>
                    <a:pt x="1406235" y="814480"/>
                  </a:cubicBezTo>
                  <a:cubicBezTo>
                    <a:pt x="1594859" y="986600"/>
                    <a:pt x="1919716" y="1045896"/>
                    <a:pt x="2163922" y="106677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5353050" y="3782675"/>
              <a:ext cx="0" cy="25606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175357" y="3790999"/>
              <a:ext cx="0" cy="2555341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 flipV="1">
            <a:off x="2785301" y="3799323"/>
            <a:ext cx="0" cy="2560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8848" y="3434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7151" y="3429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536185" y="3790998"/>
            <a:ext cx="0" cy="2560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79732" y="34152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2392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Classifier performance on Default Data </a:t>
            </a:r>
            <a:br>
              <a:rPr lang="en-US" dirty="0"/>
            </a:br>
            <a:r>
              <a:rPr lang="en-US" dirty="0"/>
              <a:t>(at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y|x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&gt; 0.5 as Threshold for Default)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97356"/>
            <a:ext cx="8229600" cy="2779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LDA makes 252+ 23 = 275 mistakes on 10000 predictions (2.75% misclassification error rate – not bad…)</a:t>
            </a:r>
          </a:p>
          <a:p>
            <a:r>
              <a:rPr lang="en-US" dirty="0"/>
              <a:t>But LDA miss-predicts 252/333 = 75.5% of defaulters</a:t>
            </a:r>
          </a:p>
          <a:p>
            <a:r>
              <a:rPr lang="en-US" dirty="0"/>
              <a:t>A lot of people the model predicts would not default end up defaulting!  This will cost the bank $$</a:t>
            </a:r>
          </a:p>
          <a:p>
            <a:r>
              <a:rPr lang="en-US" dirty="0"/>
              <a:t>We shouldn’t use 0.5 as threshold for predicting default if this will cost the bank a lot of money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 descr="table4.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4" y="1656666"/>
            <a:ext cx="6455515" cy="204069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378824" y="2489627"/>
            <a:ext cx="576302" cy="437990"/>
          </a:xfrm>
          <a:prstGeom prst="ellipse">
            <a:avLst/>
          </a:prstGeom>
          <a:solidFill>
            <a:srgbClr val="FFFF00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4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y|x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&gt; 0.2 as Threshold for Default?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the total number of mistakes is 235+138 = 373 (3.73% misclassification error rate – looks worse)</a:t>
            </a:r>
          </a:p>
          <a:p>
            <a:r>
              <a:rPr lang="en-US" dirty="0"/>
              <a:t>But we only miss-predicted 138/333 = 41.4% of defaulters</a:t>
            </a:r>
          </a:p>
          <a:p>
            <a:r>
              <a:rPr lang="en-US" dirty="0"/>
              <a:t>Business case would need to evaluate the opportunity loss of not allowing higher maximum balances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Table4.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" y="3822710"/>
            <a:ext cx="7064337" cy="23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7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Threshold Values, Error Rates, ROC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solid: overall error rate</a:t>
            </a:r>
          </a:p>
          <a:p>
            <a:r>
              <a:rPr lang="en-US" dirty="0"/>
              <a:t>Blue dashed: Fraction of defaulters missed</a:t>
            </a:r>
          </a:p>
          <a:p>
            <a:r>
              <a:rPr lang="en-US" dirty="0"/>
              <a:t>Orange dotted: non defaulters incorrectly classified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 descr="4.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4" r="14631"/>
          <a:stretch>
            <a:fillRect/>
          </a:stretch>
        </p:blipFill>
        <p:spPr>
          <a:xfrm>
            <a:off x="457200" y="3535286"/>
            <a:ext cx="4268139" cy="214580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7199" y="3027377"/>
            <a:ext cx="3649601" cy="344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7301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Quadratic Discriminant Analysis (QDA)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 assumed that every class has the same variance/ covariance</a:t>
            </a:r>
          </a:p>
          <a:p>
            <a:r>
              <a:rPr lang="en-US" dirty="0"/>
              <a:t>However, LDA may perform poorly if this assumption is far from true</a:t>
            </a:r>
          </a:p>
          <a:p>
            <a:r>
              <a:rPr lang="en-US" dirty="0"/>
              <a:t>QDA works identically as LDA except that it assumes separate variances/covariances for each class</a:t>
            </a:r>
          </a:p>
          <a:p>
            <a:pPr lvl="1"/>
            <a:r>
              <a:rPr lang="en-US" dirty="0"/>
              <a:t>Allows for nonlinear boundaries between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 descr="4.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8" b="11897"/>
          <a:stretch>
            <a:fillRect/>
          </a:stretch>
        </p:blipFill>
        <p:spPr>
          <a:xfrm>
            <a:off x="2220828" y="4907280"/>
            <a:ext cx="4084556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33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 LDA or QDA?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QDA allows for different variances among classes, the resulting boundaries become quadratic</a:t>
            </a:r>
          </a:p>
          <a:p>
            <a:endParaRPr lang="en-US" dirty="0"/>
          </a:p>
          <a:p>
            <a:r>
              <a:rPr lang="en-US" dirty="0"/>
              <a:t>Which approach is better: LDA or QDA?</a:t>
            </a:r>
          </a:p>
          <a:p>
            <a:pPr lvl="1"/>
            <a:r>
              <a:rPr lang="en-US" dirty="0"/>
              <a:t>QDA may work better when the variances are very different between classes and we have enough observations to accurately estimate the variances</a:t>
            </a:r>
          </a:p>
          <a:p>
            <a:pPr lvl="1"/>
            <a:r>
              <a:rPr lang="en-US" dirty="0"/>
              <a:t>LDA may work better when the variances are similar among classes or we don’t have enough data to accurately estimate the true differences in the variances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83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LDA to QDA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Left: covariances of the classes are equal (LDA is better fit)</a:t>
            </a:r>
          </a:p>
          <a:p>
            <a:r>
              <a:rPr lang="en-US" sz="2000" dirty="0"/>
              <a:t>Right: covariances of the classes are not equal (QDA is better fit)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 descr="4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0" y="3435685"/>
            <a:ext cx="7154859" cy="323569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06F31A1-805F-4FCC-A5DD-550582864303}"/>
              </a:ext>
            </a:extLst>
          </p:cNvPr>
          <p:cNvSpPr/>
          <p:nvPr/>
        </p:nvSpPr>
        <p:spPr>
          <a:xfrm rot="3174884">
            <a:off x="5809837" y="4395560"/>
            <a:ext cx="653230" cy="1587689"/>
          </a:xfrm>
          <a:prstGeom prst="ellipse">
            <a:avLst/>
          </a:prstGeom>
          <a:solidFill>
            <a:srgbClr val="FFC000">
              <a:alpha val="27843"/>
            </a:srgbClr>
          </a:solidFill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B8F571-DD6E-4B37-A790-D4B78A378E47}"/>
              </a:ext>
            </a:extLst>
          </p:cNvPr>
          <p:cNvSpPr/>
          <p:nvPr/>
        </p:nvSpPr>
        <p:spPr>
          <a:xfrm rot="3174884">
            <a:off x="2021143" y="4470307"/>
            <a:ext cx="803682" cy="1513448"/>
          </a:xfrm>
          <a:prstGeom prst="ellipse">
            <a:avLst/>
          </a:prstGeom>
          <a:solidFill>
            <a:srgbClr val="FFC000">
              <a:alpha val="27843"/>
            </a:srgbClr>
          </a:solidFill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E1AC4-6298-4B6A-A5F6-4491AEEC895C}"/>
              </a:ext>
            </a:extLst>
          </p:cNvPr>
          <p:cNvSpPr txBox="1"/>
          <p:nvPr/>
        </p:nvSpPr>
        <p:spPr>
          <a:xfrm>
            <a:off x="2681728" y="2883674"/>
            <a:ext cx="428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Purple dashed: Bayes’ ideal boundary</a:t>
            </a:r>
          </a:p>
          <a:p>
            <a:r>
              <a:rPr lang="en-US" dirty="0"/>
              <a:t>Black dotted: LDA boundary</a:t>
            </a:r>
          </a:p>
          <a:p>
            <a:r>
              <a:rPr lang="en-US" dirty="0">
                <a:solidFill>
                  <a:srgbClr val="00B050"/>
                </a:solidFill>
              </a:rPr>
              <a:t>Green solid: QDA boundary</a:t>
            </a:r>
          </a:p>
          <a:p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F44FE9-DB62-4B28-8BF0-7E7D18DF9A4D}"/>
              </a:ext>
            </a:extLst>
          </p:cNvPr>
          <p:cNvSpPr/>
          <p:nvPr/>
        </p:nvSpPr>
        <p:spPr>
          <a:xfrm rot="3174884">
            <a:off x="2855952" y="3724206"/>
            <a:ext cx="803682" cy="1513448"/>
          </a:xfrm>
          <a:prstGeom prst="ellipse">
            <a:avLst/>
          </a:prstGeom>
          <a:solidFill>
            <a:srgbClr val="00B0F0">
              <a:alpha val="27843"/>
            </a:srgbClr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102840-0F0B-4F12-A1A3-71CD6ED5DF89}"/>
              </a:ext>
            </a:extLst>
          </p:cNvPr>
          <p:cNvSpPr/>
          <p:nvPr/>
        </p:nvSpPr>
        <p:spPr>
          <a:xfrm rot="18827060">
            <a:off x="6581111" y="3747413"/>
            <a:ext cx="653230" cy="1587689"/>
          </a:xfrm>
          <a:prstGeom prst="ellipse">
            <a:avLst/>
          </a:prstGeom>
          <a:solidFill>
            <a:srgbClr val="00B0F0">
              <a:alpha val="27843"/>
            </a:srgbClr>
          </a:solidFill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0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parameter values are unstable when the classes are well separated 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In the case where n is small, and the distribution of predictors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is approximately normal, then LDA is more stable than Logistic Regression</a:t>
            </a:r>
          </a:p>
          <a:p>
            <a:endParaRPr lang="en-US" dirty="0"/>
          </a:p>
          <a:p>
            <a:r>
              <a:rPr lang="en-US" dirty="0"/>
              <a:t>LDA is also more popular than logistic regression when there are more than two response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0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Classification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(Chapter 2)</a:t>
            </a:r>
          </a:p>
          <a:p>
            <a:r>
              <a:rPr lang="en-US" dirty="0"/>
              <a:t>Logistic Regression (Chapter 4)</a:t>
            </a:r>
          </a:p>
          <a:p>
            <a:r>
              <a:rPr lang="en-US" dirty="0"/>
              <a:t>LDA (Chapter 4)</a:t>
            </a:r>
          </a:p>
          <a:p>
            <a:r>
              <a:rPr lang="en-US" dirty="0"/>
              <a:t>QDA (Chapter 4)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72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vs. LDA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Similarity: </a:t>
            </a:r>
            <a:r>
              <a:rPr lang="en-US" dirty="0"/>
              <a:t>Both Logistic Regression and LDA produce linear boundaries</a:t>
            </a:r>
          </a:p>
          <a:p>
            <a:r>
              <a:rPr lang="en-US" u="sng" dirty="0"/>
              <a:t>Difference: </a:t>
            </a:r>
            <a:r>
              <a:rPr lang="en-US" dirty="0"/>
              <a:t>LDA assumes that the observations are drawn from the normal distribution with common variance in each class, while logistic regression does not have this assumption. </a:t>
            </a:r>
          </a:p>
          <a:p>
            <a:pPr lvl="1"/>
            <a:r>
              <a:rPr lang="en-US" dirty="0"/>
              <a:t>LDA would do better than Logistic Regression if the assumption of normality holds, </a:t>
            </a:r>
          </a:p>
          <a:p>
            <a:pPr lvl="1"/>
            <a:r>
              <a:rPr lang="en-US" dirty="0"/>
              <a:t>otherwise logistic regression can outperform LDA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30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KNN vs. (LDA and Logistic Regression)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KNN is a nonparametric approach – it doesn’t fit a model </a:t>
            </a:r>
          </a:p>
          <a:p>
            <a:endParaRPr lang="en-US" dirty="0"/>
          </a:p>
          <a:p>
            <a:r>
              <a:rPr lang="en-US" dirty="0"/>
              <a:t>KNN makes no assumptions about the shape of the decision boundary </a:t>
            </a:r>
          </a:p>
          <a:p>
            <a:endParaRPr lang="en-US" dirty="0"/>
          </a:p>
          <a:p>
            <a:r>
              <a:rPr lang="en-US" u="sng" dirty="0"/>
              <a:t>Advantage of KNN</a:t>
            </a:r>
            <a:r>
              <a:rPr lang="en-US" dirty="0"/>
              <a:t>:  We can expect KNN to outperform both LDA and Logistic Regression when the decision boundary is highly non-linear</a:t>
            </a:r>
          </a:p>
          <a:p>
            <a:endParaRPr lang="en-US" dirty="0"/>
          </a:p>
          <a:p>
            <a:r>
              <a:rPr lang="en-US" u="sng" dirty="0"/>
              <a:t>Disadvantage of KNN: </a:t>
            </a:r>
            <a:r>
              <a:rPr lang="en-US" dirty="0"/>
              <a:t>KNN does not tell us which predictors/features are important (no table of coefficients)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37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QDA vs. (LDA, Logistic Regression, and 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QDA is a higher-variance parametric model which offers a compromise in performance between non-parametric KNN method and linear methods such as LDA and logistic regression</a:t>
            </a:r>
          </a:p>
          <a:p>
            <a:pPr lvl="1"/>
            <a:r>
              <a:rPr lang="en-US" dirty="0"/>
              <a:t>QDA can provide information on feature importance</a:t>
            </a:r>
          </a:p>
          <a:p>
            <a:pPr lvl="1"/>
            <a:r>
              <a:rPr lang="en-US" dirty="0"/>
              <a:t>QDA requires more data to fit the higher-parameter model (and the parameter count grows linearly with to the number of classes)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u="sng" dirty="0"/>
              <a:t>true decision boundary </a:t>
            </a:r>
            <a:r>
              <a:rPr lang="en-US" dirty="0"/>
              <a:t>is:</a:t>
            </a:r>
          </a:p>
          <a:p>
            <a:pPr lvl="1"/>
            <a:r>
              <a:rPr lang="en-US" dirty="0"/>
              <a:t>Linear: LDA and Logistic outperforms</a:t>
            </a:r>
          </a:p>
          <a:p>
            <a:pPr lvl="1"/>
            <a:r>
              <a:rPr lang="en-US" dirty="0"/>
              <a:t>Moderately Non-linear: QDA outperforms</a:t>
            </a:r>
          </a:p>
          <a:p>
            <a:pPr lvl="1"/>
            <a:r>
              <a:rPr lang="en-US" dirty="0"/>
              <a:t>More complicated: KNN is superior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52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Logistic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parameter values are unstable when the classes are well separated 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Work on in-class Problem #1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In the case where n is small, and the distribution of predictors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is approximately normal, then LDA is more stable than Logistic Regression</a:t>
            </a:r>
          </a:p>
          <a:p>
            <a:endParaRPr lang="en-US" dirty="0"/>
          </a:p>
          <a:p>
            <a:r>
              <a:rPr lang="en-US" dirty="0"/>
              <a:t>LDA is also more popular than logistic regression when there are more than two response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Class Work – Classifier Performance and ROC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problem 2 now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9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Discriminant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 Classify observations</a:t>
            </a:r>
          </a:p>
          <a:p>
            <a:pPr lvl="1"/>
            <a:r>
              <a:rPr lang="en-US" dirty="0"/>
              <a:t>Will a consumer buy a product or not?</a:t>
            </a:r>
          </a:p>
          <a:p>
            <a:pPr lvl="1"/>
            <a:r>
              <a:rPr lang="en-US" dirty="0"/>
              <a:t>Will a customer be satisfied or not?</a:t>
            </a:r>
          </a:p>
          <a:p>
            <a:pPr lvl="1"/>
            <a:r>
              <a:rPr lang="en-US" dirty="0"/>
              <a:t>Which candidate will a voter vote for?</a:t>
            </a:r>
          </a:p>
          <a:p>
            <a:r>
              <a:rPr lang="en-US" dirty="0"/>
              <a:t>LDA Key intuition:</a:t>
            </a:r>
          </a:p>
          <a:p>
            <a:pPr lvl="1"/>
            <a:r>
              <a:rPr lang="en-US" dirty="0"/>
              <a:t>Represent each class by a model of a simple distribution with parameters fitted according to the training data samples</a:t>
            </a:r>
          </a:p>
          <a:p>
            <a:pPr lvl="1"/>
            <a:r>
              <a:rPr lang="en-US" dirty="0"/>
              <a:t>Predict the class of a new observation by which class distribution has the highest probability at that observation’s feature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0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observations are an unbiased random sample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i.i.d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/>
              <a:t>) of the population</a:t>
            </a:r>
          </a:p>
          <a:p>
            <a:endParaRPr lang="en-US" dirty="0"/>
          </a:p>
          <a:p>
            <a:r>
              <a:rPr lang="en-US" dirty="0"/>
              <a:t>Each predictor variable is </a:t>
            </a:r>
            <a:r>
              <a:rPr lang="en-US" u="sng" dirty="0"/>
              <a:t>normally distributed</a:t>
            </a:r>
          </a:p>
          <a:p>
            <a:endParaRPr lang="en-US" u="sng" dirty="0"/>
          </a:p>
          <a:p>
            <a:r>
              <a:rPr lang="en-US" dirty="0"/>
              <a:t>All classes share </a:t>
            </a:r>
            <a:r>
              <a:rPr lang="en-US" u="sng" dirty="0"/>
              <a:t>common</a:t>
            </a:r>
            <a:r>
              <a:rPr lang="en-US" dirty="0"/>
              <a:t> (co)variance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3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Bayes’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Bayes’ classifier is the golden standard. Unfortunately, it is usually not determinable unless we are using synthetic data from a known distribution</a:t>
            </a:r>
          </a:p>
          <a:p>
            <a:r>
              <a:rPr lang="en-US" b="1" dirty="0">
                <a:solidFill>
                  <a:schemeClr val="tx2"/>
                </a:solidFill>
              </a:rPr>
              <a:t>Concept check:  What is the property associated with data points along the Bayes Classification Boundary?</a:t>
            </a:r>
          </a:p>
          <a:p>
            <a:endParaRPr lang="en-US" dirty="0"/>
          </a:p>
          <a:p>
            <a:r>
              <a:rPr lang="en-US" dirty="0"/>
              <a:t>So far, we have </a:t>
            </a:r>
            <a:r>
              <a:rPr lang="en-US" i="1" dirty="0"/>
              <a:t>estimated</a:t>
            </a:r>
            <a:r>
              <a:rPr lang="en-US" dirty="0"/>
              <a:t> Bayes classifier with two methods: </a:t>
            </a:r>
          </a:p>
          <a:p>
            <a:pPr lvl="1"/>
            <a:r>
              <a:rPr lang="en-US" dirty="0"/>
              <a:t>KNN classifier</a:t>
            </a:r>
          </a:p>
          <a:p>
            <a:pPr lvl="1"/>
            <a:r>
              <a:rPr lang="en-US" dirty="0"/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Bayes’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24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Logistic Regression we modeled the probability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 being from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30000" dirty="0" err="1"/>
              <a:t>th</a:t>
            </a:r>
            <a:r>
              <a:rPr lang="en-US" dirty="0"/>
              <a:t> class 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</a:p>
          <a:p>
            <a:r>
              <a:rPr lang="en-US" dirty="0"/>
              <a:t>However, Bayes’ Theorem states for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-class problem,</a:t>
            </a:r>
          </a:p>
          <a:p>
            <a:pPr marL="274320" lvl="1" indent="0">
              <a:buNone/>
            </a:pPr>
            <a:r>
              <a:rPr lang="en-US" dirty="0"/>
              <a:t>	</a:t>
            </a:r>
          </a:p>
          <a:p>
            <a:pPr marL="274320" lvl="1" indent="0">
              <a:buNone/>
            </a:pPr>
            <a:r>
              <a:rPr lang="en-US" dirty="0"/>
              <a:t>                 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: Prior Probability of coming from class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: Unknown density function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given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/>
              <a:t>is an observation 	from class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dirty="0"/>
              <a:t>(we can choose this function depending on our model)      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661388"/>
              </p:ext>
            </p:extLst>
          </p:nvPr>
        </p:nvGraphicFramePr>
        <p:xfrm>
          <a:off x="2317750" y="2223887"/>
          <a:ext cx="4117202" cy="74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6" name="Equation" r:id="rId3" imgW="2311200" imgH="419040" progId="Equation.DSMT4">
                  <p:embed/>
                </p:oleObj>
              </mc:Choice>
              <mc:Fallback>
                <p:oleObj name="Equation" r:id="rId3" imgW="231120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2223887"/>
                        <a:ext cx="4117202" cy="746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730785"/>
              </p:ext>
            </p:extLst>
          </p:nvPr>
        </p:nvGraphicFramePr>
        <p:xfrm>
          <a:off x="2317750" y="3594100"/>
          <a:ext cx="450056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7" name="Equation" r:id="rId5" imgW="2527200" imgH="482400" progId="Equation.DSMT4">
                  <p:embed/>
                </p:oleObj>
              </mc:Choice>
              <mc:Fallback>
                <p:oleObj name="Equation" r:id="rId5" imgW="252720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94100"/>
                        <a:ext cx="4500563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83125"/>
              </p:ext>
            </p:extLst>
          </p:nvPr>
        </p:nvGraphicFramePr>
        <p:xfrm>
          <a:off x="864014" y="4463597"/>
          <a:ext cx="529038" cy="634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8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014" y="4463597"/>
                        <a:ext cx="529038" cy="634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910720"/>
              </p:ext>
            </p:extLst>
          </p:nvPr>
        </p:nvGraphicFramePr>
        <p:xfrm>
          <a:off x="667008" y="5309384"/>
          <a:ext cx="797228" cy="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" name="Equation" r:id="rId9" imgW="380880" imgH="228600" progId="Equation.DSMT4">
                  <p:embed/>
                </p:oleObj>
              </mc:Choice>
              <mc:Fallback>
                <p:oleObj name="Equation" r:id="rId9" imgW="3808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08" y="5309384"/>
                        <a:ext cx="797228" cy="47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789953" y="5998595"/>
            <a:ext cx="7777745" cy="64545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Idea:  Model classes using distributions, then use Bayes Theorem to make classification decisions</a:t>
            </a:r>
          </a:p>
        </p:txBody>
      </p:sp>
    </p:spTree>
    <p:extLst>
      <p:ext uri="{BB962C8B-B14F-4D97-AF65-F5344CB8AC3E}">
        <p14:creationId xmlns:p14="http://schemas.microsoft.com/office/powerpoint/2010/main" val="184962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requires estimating       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estimate       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dirty="0"/>
              <a:t> to compute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most common model for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n-US" dirty="0"/>
              <a:t>is the Normal Density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Using the normal density, we only need to estimate three parameters to compute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/>
              <a:t>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789840"/>
              </p:ext>
            </p:extLst>
          </p:nvPr>
        </p:nvGraphicFramePr>
        <p:xfrm>
          <a:off x="2381616" y="3534390"/>
          <a:ext cx="4105427" cy="84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5" name="Equation" r:id="rId3" imgW="2336760" imgH="482400" progId="Equation.DSMT4">
                  <p:embed/>
                </p:oleObj>
              </mc:Choice>
              <mc:Fallback>
                <p:oleObj name="Equation" r:id="rId3" imgW="233676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616" y="3534390"/>
                        <a:ext cx="4105427" cy="8478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794692"/>
              </p:ext>
            </p:extLst>
          </p:nvPr>
        </p:nvGraphicFramePr>
        <p:xfrm>
          <a:off x="2434386" y="5374352"/>
          <a:ext cx="534737" cy="641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6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386" y="5374352"/>
                        <a:ext cx="534737" cy="641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476353"/>
              </p:ext>
            </p:extLst>
          </p:nvPr>
        </p:nvGraphicFramePr>
        <p:xfrm>
          <a:off x="7937137" y="827954"/>
          <a:ext cx="847554" cy="508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7" name="Equation" r:id="rId7" imgW="380880" imgH="228600" progId="Equation.DSMT4">
                  <p:embed/>
                </p:oleObj>
              </mc:Choice>
              <mc:Fallback>
                <p:oleObj name="Equation" r:id="rId7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137" y="827954"/>
                        <a:ext cx="847554" cy="508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206848"/>
              </p:ext>
            </p:extLst>
          </p:nvPr>
        </p:nvGraphicFramePr>
        <p:xfrm>
          <a:off x="6188095" y="724400"/>
          <a:ext cx="597896" cy="71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95" y="724400"/>
                        <a:ext cx="597896" cy="715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029653"/>
              </p:ext>
            </p:extLst>
          </p:nvPr>
        </p:nvGraphicFramePr>
        <p:xfrm>
          <a:off x="3592248" y="1476578"/>
          <a:ext cx="597896" cy="71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9" name="Equation" r:id="rId11" imgW="190440" imgH="228600" progId="Equation.DSMT4">
                  <p:embed/>
                </p:oleObj>
              </mc:Choice>
              <mc:Fallback>
                <p:oleObj name="Equation" r:id="rId11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248" y="1476578"/>
                        <a:ext cx="597896" cy="715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125064"/>
              </p:ext>
            </p:extLst>
          </p:nvPr>
        </p:nvGraphicFramePr>
        <p:xfrm>
          <a:off x="5750134" y="5247882"/>
          <a:ext cx="597896" cy="71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0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134" y="5247882"/>
                        <a:ext cx="597896" cy="715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583408"/>
              </p:ext>
            </p:extLst>
          </p:nvPr>
        </p:nvGraphicFramePr>
        <p:xfrm>
          <a:off x="4194456" y="5373730"/>
          <a:ext cx="477249" cy="56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1" name="Equation" r:id="rId14" imgW="203040" imgH="241200" progId="Equation.DSMT4">
                  <p:embed/>
                </p:oleObj>
              </mc:Choice>
              <mc:Fallback>
                <p:oleObj name="Equation" r:id="rId14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456" y="5373730"/>
                        <a:ext cx="477249" cy="566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963967"/>
              </p:ext>
            </p:extLst>
          </p:nvPr>
        </p:nvGraphicFramePr>
        <p:xfrm>
          <a:off x="1944174" y="2147542"/>
          <a:ext cx="450056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2" name="Equation" r:id="rId16" imgW="2527200" imgH="482400" progId="Equation.DSMT4">
                  <p:embed/>
                </p:oleObj>
              </mc:Choice>
              <mc:Fallback>
                <p:oleObj name="Equation" r:id="rId16" imgW="2527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174" y="2147542"/>
                        <a:ext cx="4500563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26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Training Data set for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      could be estimated by  the feature-wise average of all training observations from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30000" dirty="0"/>
              <a:t>th</a:t>
            </a:r>
            <a:r>
              <a:rPr lang="en-US" dirty="0"/>
              <a:t> class. </a:t>
            </a:r>
          </a:p>
          <a:p>
            <a:r>
              <a:rPr lang="en-US" dirty="0"/>
              <a:t>The variance     could be estimated as the weighted average of variances of all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classes.  In LDA we make the </a:t>
            </a:r>
            <a:r>
              <a:rPr lang="en-US" i="1" dirty="0"/>
              <a:t>assumption</a:t>
            </a:r>
            <a:r>
              <a:rPr lang="en-US" dirty="0"/>
              <a:t> that the variances for each class are equal.</a:t>
            </a:r>
          </a:p>
          <a:p>
            <a:r>
              <a:rPr lang="en-US" dirty="0"/>
              <a:t>Estimate,      as the proportion of the training observations that belong to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30000" dirty="0"/>
              <a:t>th</a:t>
            </a:r>
            <a:r>
              <a:rPr lang="en-US" dirty="0"/>
              <a:t> class.     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546850" y="32480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6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32480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465058"/>
              </p:ext>
            </p:extLst>
          </p:nvPr>
        </p:nvGraphicFramePr>
        <p:xfrm>
          <a:off x="2201862" y="1639955"/>
          <a:ext cx="3270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7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2" y="1639955"/>
                        <a:ext cx="32702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120691"/>
              </p:ext>
            </p:extLst>
          </p:nvPr>
        </p:nvGraphicFramePr>
        <p:xfrm>
          <a:off x="1220526" y="4986069"/>
          <a:ext cx="15859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8" name="Equation" r:id="rId7" imgW="901440" imgH="444240" progId="Equation.DSMT4">
                  <p:embed/>
                </p:oleObj>
              </mc:Choice>
              <mc:Fallback>
                <p:oleObj name="Equation" r:id="rId7" imgW="90144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526" y="4986069"/>
                        <a:ext cx="1585913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021010"/>
              </p:ext>
            </p:extLst>
          </p:nvPr>
        </p:nvGraphicFramePr>
        <p:xfrm>
          <a:off x="4064000" y="4938713"/>
          <a:ext cx="31750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9" name="Equation" r:id="rId9" imgW="1752480" imgH="457200" progId="Equation.DSMT4">
                  <p:embed/>
                </p:oleObj>
              </mc:Choice>
              <mc:Fallback>
                <p:oleObj name="Equation" r:id="rId9" imgW="175248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4938713"/>
                        <a:ext cx="31750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585003"/>
              </p:ext>
            </p:extLst>
          </p:nvPr>
        </p:nvGraphicFramePr>
        <p:xfrm>
          <a:off x="3021026" y="5780523"/>
          <a:ext cx="910342" cy="688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0" name="Equation" r:id="rId11" imgW="520560" imgH="393480" progId="Equation.DSMT4">
                  <p:embed/>
                </p:oleObj>
              </mc:Choice>
              <mc:Fallback>
                <p:oleObj name="Equation" r:id="rId11" imgW="5205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26" y="5780523"/>
                        <a:ext cx="910342" cy="688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016513"/>
              </p:ext>
            </p:extLst>
          </p:nvPr>
        </p:nvGraphicFramePr>
        <p:xfrm>
          <a:off x="2562225" y="2479675"/>
          <a:ext cx="2778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1" name="Equation" r:id="rId13" imgW="152280" imgH="177480" progId="Equation.DSMT4">
                  <p:embed/>
                </p:oleObj>
              </mc:Choice>
              <mc:Fallback>
                <p:oleObj name="Equation" r:id="rId13" imgW="152280" imgH="177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2479675"/>
                        <a:ext cx="27781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22120"/>
              </p:ext>
            </p:extLst>
          </p:nvPr>
        </p:nvGraphicFramePr>
        <p:xfrm>
          <a:off x="2028824" y="3960611"/>
          <a:ext cx="3460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2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4" y="3960611"/>
                        <a:ext cx="34607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857817"/>
              </p:ext>
            </p:extLst>
          </p:nvPr>
        </p:nvGraphicFramePr>
        <p:xfrm>
          <a:off x="1711325" y="3452813"/>
          <a:ext cx="122396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3" name="Equation" r:id="rId17" imgW="520560" imgH="241200" progId="Equation.DSMT4">
                  <p:embed/>
                </p:oleObj>
              </mc:Choice>
              <mc:Fallback>
                <p:oleObj name="Equation" r:id="rId17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3452813"/>
                        <a:ext cx="1223963" cy="566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320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11578</TotalTime>
  <Words>1866</Words>
  <Application>Microsoft Office PowerPoint</Application>
  <PresentationFormat>On-screen Show (4:3)</PresentationFormat>
  <Paragraphs>240</Paragraphs>
  <Slides>35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Wingdings</vt:lpstr>
      <vt:lpstr>Clarity</vt:lpstr>
      <vt:lpstr>Equation</vt:lpstr>
      <vt:lpstr>Classification MEthods</vt:lpstr>
      <vt:lpstr>Outline</vt:lpstr>
      <vt:lpstr>Logistic Regression Limitations</vt:lpstr>
      <vt:lpstr>Linear Discriminant Analysis </vt:lpstr>
      <vt:lpstr>Assumptions of LDA </vt:lpstr>
      <vt:lpstr>Bayes’ Classifier</vt:lpstr>
      <vt:lpstr>Estimating Bayes’ Classifier</vt:lpstr>
      <vt:lpstr>Bayes requires estimating       and </vt:lpstr>
      <vt:lpstr>Use Training Data set for Estimation</vt:lpstr>
      <vt:lpstr>Bayes Example with One Predictor (p =1)</vt:lpstr>
      <vt:lpstr>More complex example with one predictor (2-class, single feature)</vt:lpstr>
      <vt:lpstr>LDA intuition (2-class, single feature)</vt:lpstr>
      <vt:lpstr>PowerPoint Presentation</vt:lpstr>
      <vt:lpstr>Applying LDA</vt:lpstr>
      <vt:lpstr>LDA intuition (more than 1 feature)</vt:lpstr>
      <vt:lpstr>Multiclass LDA </vt:lpstr>
      <vt:lpstr>Alternative LDA formulation</vt:lpstr>
      <vt:lpstr>Alternative LDA formulation</vt:lpstr>
      <vt:lpstr>Alternative LDA computation (2 class, 1 feature)</vt:lpstr>
      <vt:lpstr>Alternative LDA computation  (2 class, multi-feature)</vt:lpstr>
      <vt:lpstr>Alternative LDA in practice</vt:lpstr>
      <vt:lpstr>2-class Performance Measures</vt:lpstr>
      <vt:lpstr>Altering the decision boundary</vt:lpstr>
      <vt:lpstr>Classifier performance on Default Data  (at p(y|x) &gt; 0.5 as Threshold for Default)</vt:lpstr>
      <vt:lpstr>Use p(y|x) &gt; 0.2 as Threshold for Default?</vt:lpstr>
      <vt:lpstr>Threshold Values, Error Rates, ROC</vt:lpstr>
      <vt:lpstr>Quadratic Discriminant Analysis (QDA)</vt:lpstr>
      <vt:lpstr>Which is better? LDA or QDA?</vt:lpstr>
      <vt:lpstr>Comparing LDA to QDA</vt:lpstr>
      <vt:lpstr>Comparison of Classification Methods</vt:lpstr>
      <vt:lpstr>Logistic Regression vs. LDA</vt:lpstr>
      <vt:lpstr>KNN vs. (LDA and Logistic Regression)</vt:lpstr>
      <vt:lpstr>QDA vs. (LDA, Logistic Regression, and KNN)</vt:lpstr>
      <vt:lpstr>Why not Logistic Regression?</vt:lpstr>
      <vt:lpstr>In Class Work – Classifier Performance and ROC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Brett Borghetti</cp:lastModifiedBy>
  <cp:revision>241</cp:revision>
  <cp:lastPrinted>2013-09-24T00:04:41Z</cp:lastPrinted>
  <dcterms:created xsi:type="dcterms:W3CDTF">2013-08-14T17:09:52Z</dcterms:created>
  <dcterms:modified xsi:type="dcterms:W3CDTF">2020-05-06T20:16:38Z</dcterms:modified>
</cp:coreProperties>
</file>