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handoutMasterIdLst>
    <p:handoutMasterId r:id="rId28"/>
  </p:handoutMasterIdLst>
  <p:sldIdLst>
    <p:sldId id="289" r:id="rId2"/>
    <p:sldId id="314" r:id="rId3"/>
    <p:sldId id="290" r:id="rId4"/>
    <p:sldId id="309" r:id="rId5"/>
    <p:sldId id="312" r:id="rId6"/>
    <p:sldId id="291" r:id="rId7"/>
    <p:sldId id="293" r:id="rId8"/>
    <p:sldId id="294" r:id="rId9"/>
    <p:sldId id="295" r:id="rId10"/>
    <p:sldId id="313" r:id="rId11"/>
    <p:sldId id="296" r:id="rId12"/>
    <p:sldId id="297" r:id="rId13"/>
    <p:sldId id="298" r:id="rId14"/>
    <p:sldId id="299" r:id="rId15"/>
    <p:sldId id="300" r:id="rId16"/>
    <p:sldId id="301" r:id="rId17"/>
    <p:sldId id="308" r:id="rId18"/>
    <p:sldId id="303" r:id="rId19"/>
    <p:sldId id="304" r:id="rId20"/>
    <p:sldId id="305" r:id="rId21"/>
    <p:sldId id="306" r:id="rId22"/>
    <p:sldId id="307" r:id="rId23"/>
    <p:sldId id="311" r:id="rId24"/>
    <p:sldId id="302" r:id="rId25"/>
    <p:sldId id="31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F2A558"/>
    <a:srgbClr val="73BDC7"/>
    <a:srgbClr val="F7C99D"/>
    <a:srgbClr val="A1D3D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6" d="100"/>
          <a:sy n="136" d="100"/>
        </p:scale>
        <p:origin x="132" y="25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293B26-DCD9-FE4F-9FE4-30F434F2E0A0}" type="datetimeFigureOut">
              <a:rPr lang="en-US" smtClean="0"/>
              <a:pPr/>
              <a:t>5/14/2020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4E2953-BF70-B04A-AAF4-4A6BE5C2BF64}" type="slidenum">
              <a:rPr lang="en-US" smtClean="0"/>
              <a:pPr/>
              <a:t>‹#›</a:t>
            </a:fld>
            <a:endParaRPr lang="en-US"/>
          </a:p>
        </p:txBody>
      </p:sp>
    </p:spTree>
    <p:extLst>
      <p:ext uri="{BB962C8B-B14F-4D97-AF65-F5344CB8AC3E}">
        <p14:creationId xmlns:p14="http://schemas.microsoft.com/office/powerpoint/2010/main" val="39976983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D98828-B440-F849-A996-B43452500FD5}" type="datetimeFigureOut">
              <a:rPr lang="en-US" smtClean="0"/>
              <a:pPr/>
              <a:t>5/14/2020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50056-55B1-0749-B59A-9768440B4F51}" type="slidenum">
              <a:rPr lang="en-US" smtClean="0"/>
              <a:pPr/>
              <a:t>‹#›</a:t>
            </a:fld>
            <a:endParaRPr lang="en-US"/>
          </a:p>
        </p:txBody>
      </p:sp>
    </p:spTree>
    <p:extLst>
      <p:ext uri="{BB962C8B-B14F-4D97-AF65-F5344CB8AC3E}">
        <p14:creationId xmlns:p14="http://schemas.microsoft.com/office/powerpoint/2010/main" val="39841514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C50056-55B1-0749-B59A-9768440B4F51}" type="slidenum">
              <a:rPr lang="en-US" smtClean="0"/>
              <a:pPr/>
              <a:t>1</a:t>
            </a:fld>
            <a:endParaRPr lang="en-US"/>
          </a:p>
        </p:txBody>
      </p:sp>
    </p:spTree>
    <p:extLst>
      <p:ext uri="{BB962C8B-B14F-4D97-AF65-F5344CB8AC3E}">
        <p14:creationId xmlns:p14="http://schemas.microsoft.com/office/powerpoint/2010/main" val="157141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9E184C-EF48-0B46-A9DF-58ECA10D5B66}" type="datetime1">
              <a:rPr lang="en-US" smtClean="0"/>
              <a:pPr/>
              <a:t>5/14/2020</a:t>
            </a:fld>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CB3804-19A2-0543-A939-317DBBE4D2B5}" type="datetime1">
              <a:rPr lang="en-US" smtClean="0"/>
              <a:pPr/>
              <a:t>5/14/2020</a:t>
            </a:fld>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F6F72-F781-5647-99C9-B1A14BD22BAC}" type="datetime1">
              <a:rPr lang="en-US" smtClean="0"/>
              <a:pPr/>
              <a:t>5/14/2020</a:t>
            </a:fld>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E8D3D6-B88D-144A-B948-1F45B4585621}" type="datetime1">
              <a:rPr lang="en-US" smtClean="0"/>
              <a:pPr/>
              <a:t>5/14/2020</a:t>
            </a:fld>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FC0C19-2B06-384B-A5E1-EF5A9FA7B593}" type="datetime1">
              <a:rPr lang="en-US" smtClean="0"/>
              <a:pPr/>
              <a:t>5/14/2020</a:t>
            </a:fld>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9FB7A-1C47-BC4B-AE96-AFF1885DDEF1}" type="datetime1">
              <a:rPr lang="en-US" smtClean="0"/>
              <a:pPr/>
              <a:t>5/14/2020</a:t>
            </a:fld>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C6B4CD-22D8-0347-B740-0C9846931AB0}" type="datetime1">
              <a:rPr lang="en-US" smtClean="0"/>
              <a:pPr/>
              <a:t>5/14/2020</a:t>
            </a:fld>
            <a:endParaRPr lang="en-US"/>
          </a:p>
        </p:txBody>
      </p:sp>
      <p:sp>
        <p:nvSpPr>
          <p:cNvPr id="9" name="Slide Number Placeholder 8"/>
          <p:cNvSpPr>
            <a:spLocks noGrp="1"/>
          </p:cNvSpPr>
          <p:nvPr>
            <p:ph type="sldNum" sz="quarter" idx="12"/>
          </p:nvPr>
        </p:nvSpPr>
        <p:spPr/>
        <p:txBody>
          <a:bodyPr/>
          <a:lstStyle/>
          <a:p>
            <a:fld id="{E4FFCA10-EE3F-AF4E-9EA4-E5CA2D91A1E4}"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0AFC14-B1C6-9447-9B23-422C37473F79}" type="datetime1">
              <a:rPr lang="en-US" smtClean="0"/>
              <a:pPr/>
              <a:t>5/14/2020</a:t>
            </a:fld>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0CFB8-0DE8-964E-AEA0-F4C701634ACB}" type="datetime1">
              <a:rPr lang="en-US" smtClean="0"/>
              <a:pPr/>
              <a:t>5/14/2020</a:t>
            </a:fld>
            <a:endParaRPr lang="en-US"/>
          </a:p>
        </p:txBody>
      </p:sp>
      <p:sp>
        <p:nvSpPr>
          <p:cNvPr id="4" name="Slide Number Placeholder 3"/>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A017B8-CB8E-A94F-B9B6-1390ECB3988E}" type="datetime1">
              <a:rPr lang="en-US" smtClean="0"/>
              <a:pPr/>
              <a:t>5/14/2020</a:t>
            </a:fld>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B6DEA3-8AB0-D44F-A0CE-A0AC5C314ACF}" type="datetime1">
              <a:rPr lang="en-US" smtClean="0"/>
              <a:pPr/>
              <a:t>5/14/2020</a:t>
            </a:fld>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D54FB7E5-E5E8-454F-9FF1-E74A3ED31BF0}" type="datetime1">
              <a:rPr lang="en-US" smtClean="0"/>
              <a:pPr/>
              <a:t>5/14/2020</a:t>
            </a:fld>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4FFCA10-EE3F-AF4E-9EA4-E5CA2D91A1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600" dirty="0"/>
              <a:t>Resampling </a:t>
            </a:r>
            <a:r>
              <a:rPr lang="en-US" sz="4600" dirty="0" err="1"/>
              <a:t>MEthods</a:t>
            </a:r>
            <a:endParaRPr lang="en-US" sz="4600" dirty="0"/>
          </a:p>
        </p:txBody>
      </p:sp>
      <p:sp>
        <p:nvSpPr>
          <p:cNvPr id="3" name="Subtitle 2"/>
          <p:cNvSpPr>
            <a:spLocks noGrp="1"/>
          </p:cNvSpPr>
          <p:nvPr>
            <p:ph type="subTitle" idx="1"/>
          </p:nvPr>
        </p:nvSpPr>
        <p:spPr/>
        <p:txBody>
          <a:bodyPr/>
          <a:lstStyle/>
          <a:p>
            <a:r>
              <a:rPr lang="en-US" dirty="0"/>
              <a:t>Chapter 05</a:t>
            </a:r>
          </a:p>
        </p:txBody>
      </p:sp>
      <p:sp>
        <p:nvSpPr>
          <p:cNvPr id="5" name="Slide Number Placeholder 4"/>
          <p:cNvSpPr>
            <a:spLocks noGrp="1"/>
          </p:cNvSpPr>
          <p:nvPr>
            <p:ph type="sldNum" sz="quarter" idx="12"/>
          </p:nvPr>
        </p:nvSpPr>
        <p:spPr/>
        <p:txBody>
          <a:bodyPr/>
          <a:lstStyle/>
          <a:p>
            <a:fld id="{E4FFCA10-EE3F-AF4E-9EA4-E5CA2D91A1E4}" type="slidenum">
              <a:rPr lang="en-US" smtClean="0"/>
              <a:pPr/>
              <a:t>1</a:t>
            </a:fld>
            <a:endParaRPr lang="en-US"/>
          </a:p>
        </p:txBody>
      </p:sp>
    </p:spTree>
    <p:extLst>
      <p:ext uri="{BB962C8B-B14F-4D97-AF65-F5344CB8AC3E}">
        <p14:creationId xmlns:p14="http://schemas.microsoft.com/office/powerpoint/2010/main" val="2317885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Validation</a:t>
            </a:r>
          </a:p>
        </p:txBody>
      </p:sp>
      <p:sp>
        <p:nvSpPr>
          <p:cNvPr id="3" name="Content Placeholder 2"/>
          <p:cNvSpPr>
            <a:spLocks noGrp="1"/>
          </p:cNvSpPr>
          <p:nvPr>
            <p:ph idx="1"/>
          </p:nvPr>
        </p:nvSpPr>
        <p:spPr/>
        <p:txBody>
          <a:bodyPr/>
          <a:lstStyle/>
          <a:p>
            <a:r>
              <a:rPr lang="en-US" dirty="0"/>
              <a:t>Goal: reduce variability of the results of the validation set method</a:t>
            </a:r>
          </a:p>
          <a:p>
            <a:r>
              <a:rPr lang="en-US" dirty="0"/>
              <a:t>Intuition:  repeated resampling (</a:t>
            </a:r>
            <a:r>
              <a:rPr lang="en-US" i="1" dirty="0"/>
              <a:t>bootstrapping</a:t>
            </a:r>
            <a:r>
              <a:rPr lang="en-US" dirty="0"/>
              <a:t>) can yield:</a:t>
            </a:r>
          </a:p>
          <a:p>
            <a:pPr lvl="1"/>
            <a:r>
              <a:rPr lang="en-US" dirty="0"/>
              <a:t>Better statistical properties on the estimate of a value</a:t>
            </a:r>
          </a:p>
          <a:p>
            <a:pPr lvl="1"/>
            <a:r>
              <a:rPr lang="en-US" dirty="0"/>
              <a:t>Better estimation of the distribution of the possible results </a:t>
            </a:r>
          </a:p>
          <a:p>
            <a:r>
              <a:rPr lang="en-US" dirty="0"/>
              <a:t>Procedure: </a:t>
            </a:r>
          </a:p>
          <a:p>
            <a:pPr lvl="1"/>
            <a:r>
              <a:rPr lang="en-US" dirty="0"/>
              <a:t>Repeatedly conduct a train-then-evaluate process using </a:t>
            </a:r>
            <a:r>
              <a:rPr lang="en-US" b="1" dirty="0"/>
              <a:t>different subsets </a:t>
            </a:r>
            <a:r>
              <a:rPr lang="en-US" dirty="0"/>
              <a:t>of the data.</a:t>
            </a:r>
          </a:p>
          <a:p>
            <a:pPr lvl="1"/>
            <a:r>
              <a:rPr lang="en-US" dirty="0"/>
              <a:t>Estimate the performance as the mean of the (lower variance) performance estimates</a:t>
            </a:r>
          </a:p>
        </p:txBody>
      </p:sp>
      <p:sp>
        <p:nvSpPr>
          <p:cNvPr id="4" name="Slide Number Placeholder 3"/>
          <p:cNvSpPr>
            <a:spLocks noGrp="1"/>
          </p:cNvSpPr>
          <p:nvPr>
            <p:ph type="sldNum" sz="quarter" idx="12"/>
          </p:nvPr>
        </p:nvSpPr>
        <p:spPr/>
        <p:txBody>
          <a:bodyPr/>
          <a:lstStyle/>
          <a:p>
            <a:fld id="{E4FFCA10-EE3F-AF4E-9EA4-E5CA2D91A1E4}" type="slidenum">
              <a:rPr lang="en-US" smtClean="0"/>
              <a:pPr/>
              <a:t>10</a:t>
            </a:fld>
            <a:endParaRPr lang="en-US"/>
          </a:p>
        </p:txBody>
      </p:sp>
    </p:spTree>
    <p:extLst>
      <p:ext uri="{BB962C8B-B14F-4D97-AF65-F5344CB8AC3E}">
        <p14:creationId xmlns:p14="http://schemas.microsoft.com/office/powerpoint/2010/main" val="1117098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5.1.2 Leave-One-Out Cross Validation (LOOCV)</a:t>
            </a:r>
          </a:p>
        </p:txBody>
      </p:sp>
      <p:sp>
        <p:nvSpPr>
          <p:cNvPr id="3" name="Content Placeholder 2"/>
          <p:cNvSpPr>
            <a:spLocks noGrp="1"/>
          </p:cNvSpPr>
          <p:nvPr>
            <p:ph idx="1"/>
          </p:nvPr>
        </p:nvSpPr>
        <p:spPr>
          <a:xfrm>
            <a:off x="457200" y="1600200"/>
            <a:ext cx="4348480" cy="5085080"/>
          </a:xfrm>
        </p:spPr>
        <p:txBody>
          <a:bodyPr>
            <a:normAutofit/>
          </a:bodyPr>
          <a:lstStyle/>
          <a:p>
            <a:r>
              <a:rPr lang="en-US" sz="1800" dirty="0"/>
              <a:t>This method is similar to the Validation Set Approach, but it tries to address the </a:t>
            </a:r>
            <a:r>
              <a:rPr lang="en-US" sz="1800" dirty="0" err="1"/>
              <a:t>ValSet’s</a:t>
            </a:r>
            <a:r>
              <a:rPr lang="en-US" sz="1800" dirty="0"/>
              <a:t> disadvantages </a:t>
            </a:r>
          </a:p>
          <a:p>
            <a:r>
              <a:rPr lang="en-US" sz="1800" dirty="0"/>
              <a:t>For each suggested model, do: </a:t>
            </a:r>
          </a:p>
          <a:p>
            <a:pPr lvl="1"/>
            <a:r>
              <a:rPr lang="en-US" sz="1400" dirty="0"/>
              <a:t>Split the data set of size n into </a:t>
            </a:r>
          </a:p>
          <a:p>
            <a:pPr lvl="2"/>
            <a:r>
              <a:rPr lang="en-US" sz="1400" dirty="0"/>
              <a:t>Training data set (</a:t>
            </a:r>
            <a:r>
              <a:rPr lang="en-US" sz="1400" dirty="0">
                <a:solidFill>
                  <a:srgbClr val="73BDC7"/>
                </a:solidFill>
              </a:rPr>
              <a:t>blue</a:t>
            </a:r>
            <a:r>
              <a:rPr lang="en-US" sz="1400" dirty="0"/>
              <a:t>) size: n -1 </a:t>
            </a:r>
          </a:p>
          <a:p>
            <a:pPr lvl="2"/>
            <a:r>
              <a:rPr lang="en-US" sz="1400" dirty="0"/>
              <a:t>Validation data set (</a:t>
            </a:r>
            <a:r>
              <a:rPr lang="en-US" sz="1400" dirty="0">
                <a:solidFill>
                  <a:srgbClr val="F2A558"/>
                </a:solidFill>
              </a:rPr>
              <a:t>beige</a:t>
            </a:r>
            <a:r>
              <a:rPr lang="en-US" sz="1400" dirty="0"/>
              <a:t>) size: 1</a:t>
            </a:r>
          </a:p>
          <a:p>
            <a:pPr lvl="1"/>
            <a:r>
              <a:rPr lang="en-US" sz="1400" dirty="0"/>
              <a:t>Fit the model using the training data</a:t>
            </a:r>
          </a:p>
          <a:p>
            <a:pPr lvl="1"/>
            <a:r>
              <a:rPr lang="en-US" sz="1400" dirty="0"/>
              <a:t>Validate model using the validation data, and compute the corresponding MSE </a:t>
            </a:r>
          </a:p>
          <a:p>
            <a:pPr lvl="1"/>
            <a:r>
              <a:rPr lang="en-US" sz="1400" dirty="0"/>
              <a:t>Repeat this process n times</a:t>
            </a:r>
          </a:p>
          <a:p>
            <a:pPr lvl="1"/>
            <a:r>
              <a:rPr lang="en-US" sz="1400" dirty="0"/>
              <a:t>The MSE for a model is computed as follows:</a:t>
            </a:r>
          </a:p>
          <a:p>
            <a:endParaRPr lang="en-US" sz="1800" dirty="0"/>
          </a:p>
        </p:txBody>
      </p:sp>
      <p:sp>
        <p:nvSpPr>
          <p:cNvPr id="5" name="Slide Number Placeholder 4"/>
          <p:cNvSpPr>
            <a:spLocks noGrp="1"/>
          </p:cNvSpPr>
          <p:nvPr>
            <p:ph type="sldNum" sz="quarter" idx="12"/>
          </p:nvPr>
        </p:nvSpPr>
        <p:spPr/>
        <p:txBody>
          <a:bodyPr/>
          <a:lstStyle/>
          <a:p>
            <a:fld id="{E4FFCA10-EE3F-AF4E-9EA4-E5CA2D91A1E4}" type="slidenum">
              <a:rPr lang="en-US" smtClean="0"/>
              <a:pPr/>
              <a:t>11</a:t>
            </a:fld>
            <a:endParaRPr lang="en-US"/>
          </a:p>
        </p:txBody>
      </p:sp>
      <p:pic>
        <p:nvPicPr>
          <p:cNvPr id="6" name="Picture 5" descr="5.3.png"/>
          <p:cNvPicPr>
            <a:picLocks noChangeAspect="1"/>
          </p:cNvPicPr>
          <p:nvPr/>
        </p:nvPicPr>
        <p:blipFill>
          <a:blip r:embed="rId3">
            <a:extLst>
              <a:ext uri="{28A0092B-C50C-407E-A947-70E740481C1C}">
                <a14:useLocalDpi xmlns:a14="http://schemas.microsoft.com/office/drawing/2010/main" val="0"/>
              </a:ext>
            </a:extLst>
          </a:blip>
          <a:srcRect r="9935"/>
          <a:stretch>
            <a:fillRect/>
          </a:stretch>
        </p:blipFill>
        <p:spPr>
          <a:xfrm>
            <a:off x="4683760" y="2504439"/>
            <a:ext cx="4364824" cy="2824480"/>
          </a:xfrm>
          <a:prstGeom prst="rect">
            <a:avLst/>
          </a:prstGeom>
        </p:spPr>
      </p:pic>
      <p:graphicFrame>
        <p:nvGraphicFramePr>
          <p:cNvPr id="8" name="Object 7"/>
          <p:cNvGraphicFramePr>
            <a:graphicFrameLocks noChangeAspect="1"/>
          </p:cNvGraphicFramePr>
          <p:nvPr/>
        </p:nvGraphicFramePr>
        <p:xfrm>
          <a:off x="1291976" y="5113019"/>
          <a:ext cx="2505150" cy="906118"/>
        </p:xfrm>
        <a:graphic>
          <a:graphicData uri="http://schemas.openxmlformats.org/presentationml/2006/ole">
            <mc:AlternateContent xmlns:mc="http://schemas.openxmlformats.org/markup-compatibility/2006">
              <mc:Choice xmlns:v="urn:schemas-microsoft-com:vml" Requires="v">
                <p:oleObj spid="_x0000_s1048" name="Equation" r:id="rId4" imgW="1193760" imgH="431640" progId="Equation.DSMT4">
                  <p:embed/>
                </p:oleObj>
              </mc:Choice>
              <mc:Fallback>
                <p:oleObj name="Equation" r:id="rId4" imgW="1193760" imgH="4316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1976" y="5113019"/>
                        <a:ext cx="2505150" cy="9061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27770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LOOCV vs. the Validation Set Approach</a:t>
            </a:r>
          </a:p>
        </p:txBody>
      </p:sp>
      <p:sp>
        <p:nvSpPr>
          <p:cNvPr id="3" name="Content Placeholder 2"/>
          <p:cNvSpPr>
            <a:spLocks noGrp="1"/>
          </p:cNvSpPr>
          <p:nvPr>
            <p:ph idx="1"/>
          </p:nvPr>
        </p:nvSpPr>
        <p:spPr/>
        <p:txBody>
          <a:bodyPr>
            <a:normAutofit fontScale="92500"/>
          </a:bodyPr>
          <a:lstStyle/>
          <a:p>
            <a:r>
              <a:rPr lang="en-US" dirty="0"/>
              <a:t>LOOCV has less chance of statistical sample bias</a:t>
            </a:r>
          </a:p>
          <a:p>
            <a:pPr lvl="1"/>
            <a:r>
              <a:rPr lang="en-US" dirty="0"/>
              <a:t>We repeatedly fit the statistical learning method using training data that contains n-1 observations - almost all the data set is used for training in each iteration</a:t>
            </a:r>
          </a:p>
          <a:p>
            <a:pPr lvl="1"/>
            <a:r>
              <a:rPr lang="en-US" dirty="0"/>
              <a:t>LOOCV uses more of the data for training: When data is limited, it may be a good choice</a:t>
            </a:r>
          </a:p>
          <a:p>
            <a:pPr lvl="1"/>
            <a:endParaRPr lang="en-US" dirty="0"/>
          </a:p>
          <a:p>
            <a:r>
              <a:rPr lang="en-US" dirty="0"/>
              <a:t>LOOCV produces a </a:t>
            </a:r>
            <a:r>
              <a:rPr lang="en-US" b="1" dirty="0"/>
              <a:t>single</a:t>
            </a:r>
            <a:r>
              <a:rPr lang="en-US" dirty="0"/>
              <a:t> MSE</a:t>
            </a:r>
          </a:p>
          <a:p>
            <a:pPr lvl="1"/>
            <a:r>
              <a:rPr lang="en-US" dirty="0"/>
              <a:t>The validation set approach produces different MSE when applied repeatedly due to randomness in the splitting process, while performing LOOCV multiple times will always yield the same results</a:t>
            </a:r>
          </a:p>
          <a:p>
            <a:endParaRPr lang="en-US" dirty="0"/>
          </a:p>
          <a:p>
            <a:r>
              <a:rPr lang="en-US" dirty="0"/>
              <a:t>LOOCV is computationally intensive (disadvantage)</a:t>
            </a:r>
          </a:p>
          <a:p>
            <a:pPr lvl="1"/>
            <a:r>
              <a:rPr lang="en-US" dirty="0"/>
              <a:t>We fit each model n times </a:t>
            </a:r>
          </a:p>
        </p:txBody>
      </p:sp>
      <p:sp>
        <p:nvSpPr>
          <p:cNvPr id="5" name="Slide Number Placeholder 4"/>
          <p:cNvSpPr>
            <a:spLocks noGrp="1"/>
          </p:cNvSpPr>
          <p:nvPr>
            <p:ph type="sldNum" sz="quarter" idx="12"/>
          </p:nvPr>
        </p:nvSpPr>
        <p:spPr/>
        <p:txBody>
          <a:bodyPr/>
          <a:lstStyle/>
          <a:p>
            <a:fld id="{E4FFCA10-EE3F-AF4E-9EA4-E5CA2D91A1E4}" type="slidenum">
              <a:rPr lang="en-US" smtClean="0"/>
              <a:pPr/>
              <a:t>12</a:t>
            </a:fld>
            <a:endParaRPr lang="en-US"/>
          </a:p>
        </p:txBody>
      </p:sp>
    </p:spTree>
    <p:extLst>
      <p:ext uri="{BB962C8B-B14F-4D97-AF65-F5344CB8AC3E}">
        <p14:creationId xmlns:p14="http://schemas.microsoft.com/office/powerpoint/2010/main" val="2519378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5.1.3 </a:t>
            </a:r>
            <a:r>
              <a:rPr lang="en-US" i="1" dirty="0">
                <a:latin typeface="Times New Roman" panose="02020603050405020304" pitchFamily="18" charset="0"/>
                <a:cs typeface="Times New Roman" panose="02020603050405020304" pitchFamily="18" charset="0"/>
              </a:rPr>
              <a:t>k</a:t>
            </a:r>
            <a:r>
              <a:rPr lang="en-US" dirty="0"/>
              <a:t>-fold Cross Validation</a:t>
            </a:r>
          </a:p>
        </p:txBody>
      </p:sp>
      <p:sp>
        <p:nvSpPr>
          <p:cNvPr id="3" name="Content Placeholder 2"/>
          <p:cNvSpPr>
            <a:spLocks noGrp="1"/>
          </p:cNvSpPr>
          <p:nvPr>
            <p:ph idx="1"/>
          </p:nvPr>
        </p:nvSpPr>
        <p:spPr/>
        <p:txBody>
          <a:bodyPr>
            <a:normAutofit/>
          </a:bodyPr>
          <a:lstStyle/>
          <a:p>
            <a:r>
              <a:rPr lang="en-US" sz="2200" dirty="0"/>
              <a:t>LOOCV is computationally intensive, and the validation set approach has high variability… is there a hybrid approach?</a:t>
            </a:r>
          </a:p>
          <a:p>
            <a:r>
              <a:rPr lang="en-US" sz="2200" b="1" i="1" dirty="0">
                <a:latin typeface="Times New Roman" panose="02020603050405020304" pitchFamily="18" charset="0"/>
                <a:cs typeface="Times New Roman" panose="02020603050405020304" pitchFamily="18" charset="0"/>
              </a:rPr>
              <a:t>k</a:t>
            </a:r>
            <a:r>
              <a:rPr lang="en-US" sz="2200" b="1" dirty="0"/>
              <a:t>-fold Cross Validation:</a:t>
            </a:r>
          </a:p>
          <a:p>
            <a:r>
              <a:rPr lang="en-US" sz="2200" dirty="0"/>
              <a:t>Randomly divide the data set into </a:t>
            </a:r>
            <a:r>
              <a:rPr lang="en-US" sz="2200" i="1" dirty="0">
                <a:latin typeface="Times New Roman" panose="02020603050405020304" pitchFamily="18" charset="0"/>
                <a:cs typeface="Times New Roman" panose="02020603050405020304" pitchFamily="18" charset="0"/>
              </a:rPr>
              <a:t>k</a:t>
            </a:r>
            <a:r>
              <a:rPr lang="en-US" sz="2200" dirty="0"/>
              <a:t> different partitions (e.g. </a:t>
            </a:r>
            <a:r>
              <a:rPr lang="en-US" sz="2200" i="1" dirty="0">
                <a:latin typeface="Times New Roman" panose="02020603050405020304" pitchFamily="18" charset="0"/>
                <a:cs typeface="Times New Roman" panose="02020603050405020304" pitchFamily="18" charset="0"/>
              </a:rPr>
              <a:t>k</a:t>
            </a:r>
            <a:r>
              <a:rPr lang="en-US" sz="2200" dirty="0"/>
              <a:t> = 5, or </a:t>
            </a:r>
            <a:r>
              <a:rPr lang="en-US" sz="2200" i="1" dirty="0">
                <a:latin typeface="Times New Roman" panose="02020603050405020304" pitchFamily="18" charset="0"/>
                <a:cs typeface="Times New Roman" panose="02020603050405020304" pitchFamily="18" charset="0"/>
              </a:rPr>
              <a:t>k</a:t>
            </a:r>
            <a:r>
              <a:rPr lang="en-US" sz="2200" dirty="0"/>
              <a:t> = 10) known as “folds”</a:t>
            </a:r>
          </a:p>
          <a:p>
            <a:r>
              <a:rPr lang="en-US" sz="2200" dirty="0"/>
              <a:t>Repeat a train-validate process </a:t>
            </a:r>
            <a:r>
              <a:rPr lang="en-US" sz="2200" i="1" dirty="0">
                <a:latin typeface="Times New Roman" panose="02020603050405020304" pitchFamily="18" charset="0"/>
                <a:cs typeface="Times New Roman" panose="02020603050405020304" pitchFamily="18" charset="0"/>
              </a:rPr>
              <a:t>k</a:t>
            </a:r>
            <a:r>
              <a:rPr lang="en-US" sz="2200" dirty="0"/>
              <a:t> times using those folds:</a:t>
            </a:r>
          </a:p>
          <a:p>
            <a:pPr lvl="1"/>
            <a:r>
              <a:rPr lang="en-US" sz="1800" dirty="0"/>
              <a:t>In the </a:t>
            </a:r>
            <a:r>
              <a:rPr lang="en-US" sz="1800" i="1" dirty="0" err="1">
                <a:latin typeface="Times New Roman" panose="02020603050405020304" pitchFamily="18" charset="0"/>
                <a:cs typeface="Times New Roman" panose="02020603050405020304" pitchFamily="18" charset="0"/>
              </a:rPr>
              <a:t>i</a:t>
            </a:r>
            <a:r>
              <a:rPr lang="en-US" sz="1800" baseline="30000" dirty="0" err="1"/>
              <a:t>th</a:t>
            </a:r>
            <a:r>
              <a:rPr lang="en-US" sz="1800" dirty="0"/>
              <a:t> iteration, we train using combined data from all of the folds </a:t>
            </a:r>
            <a:r>
              <a:rPr lang="en-US" sz="1800" i="1" dirty="0"/>
              <a:t>except</a:t>
            </a:r>
            <a:r>
              <a:rPr lang="en-US" sz="1800" dirty="0"/>
              <a:t> the </a:t>
            </a:r>
            <a:r>
              <a:rPr lang="en-US" sz="1800" i="1" dirty="0" err="1">
                <a:latin typeface="Times New Roman" panose="02020603050405020304" pitchFamily="18" charset="0"/>
                <a:cs typeface="Times New Roman" panose="02020603050405020304" pitchFamily="18" charset="0"/>
              </a:rPr>
              <a:t>i</a:t>
            </a:r>
            <a:r>
              <a:rPr lang="en-US" sz="1800" baseline="30000" dirty="0" err="1"/>
              <a:t>th</a:t>
            </a:r>
            <a:r>
              <a:rPr lang="en-US" sz="1800" dirty="0"/>
              <a:t> and use the data from the </a:t>
            </a:r>
            <a:r>
              <a:rPr lang="en-US" sz="1800" i="1" dirty="0" err="1">
                <a:latin typeface="Times New Roman" panose="02020603050405020304" pitchFamily="18" charset="0"/>
                <a:cs typeface="Times New Roman" panose="02020603050405020304" pitchFamily="18" charset="0"/>
              </a:rPr>
              <a:t>i</a:t>
            </a:r>
            <a:r>
              <a:rPr lang="en-US" sz="1800" baseline="30000" dirty="0" err="1"/>
              <a:t>th</a:t>
            </a:r>
            <a:r>
              <a:rPr lang="en-US" sz="1800" dirty="0"/>
              <a:t> fold for validation. </a:t>
            </a:r>
          </a:p>
          <a:p>
            <a:r>
              <a:rPr lang="en-US" dirty="0"/>
              <a:t>By averaging the </a:t>
            </a:r>
            <a:r>
              <a:rPr lang="en-US" i="1" dirty="0">
                <a:latin typeface="Times New Roman" panose="02020603050405020304" pitchFamily="18" charset="0"/>
                <a:cs typeface="Times New Roman" panose="02020603050405020304" pitchFamily="18" charset="0"/>
              </a:rPr>
              <a:t>k</a:t>
            </a:r>
            <a:r>
              <a:rPr lang="en-US" dirty="0"/>
              <a:t> different MSE’s we get an estimated error rate for unseen observations </a:t>
            </a:r>
          </a:p>
        </p:txBody>
      </p:sp>
      <p:sp>
        <p:nvSpPr>
          <p:cNvPr id="5" name="Slide Number Placeholder 4"/>
          <p:cNvSpPr>
            <a:spLocks noGrp="1"/>
          </p:cNvSpPr>
          <p:nvPr>
            <p:ph type="sldNum" sz="quarter" idx="12"/>
          </p:nvPr>
        </p:nvSpPr>
        <p:spPr/>
        <p:txBody>
          <a:bodyPr/>
          <a:lstStyle/>
          <a:p>
            <a:fld id="{E4FFCA10-EE3F-AF4E-9EA4-E5CA2D91A1E4}" type="slidenum">
              <a:rPr lang="en-US" smtClean="0"/>
              <a:pPr/>
              <a:t>13</a:t>
            </a:fld>
            <a:endParaRPr lang="en-US"/>
          </a:p>
        </p:txBody>
      </p:sp>
      <p:graphicFrame>
        <p:nvGraphicFramePr>
          <p:cNvPr id="2050" name="Object 2"/>
          <p:cNvGraphicFramePr>
            <a:graphicFrameLocks noChangeAspect="1"/>
          </p:cNvGraphicFramePr>
          <p:nvPr/>
        </p:nvGraphicFramePr>
        <p:xfrm>
          <a:off x="3084471" y="5414845"/>
          <a:ext cx="2530475" cy="906462"/>
        </p:xfrm>
        <a:graphic>
          <a:graphicData uri="http://schemas.openxmlformats.org/presentationml/2006/ole">
            <mc:AlternateContent xmlns:mc="http://schemas.openxmlformats.org/markup-compatibility/2006">
              <mc:Choice xmlns:v="urn:schemas-microsoft-com:vml" Requires="v">
                <p:oleObj spid="_x0000_s2072" name="Equation" r:id="rId3" imgW="1206360" imgH="431640" progId="Equation.DSMT4">
                  <p:embed/>
                </p:oleObj>
              </mc:Choice>
              <mc:Fallback>
                <p:oleObj name="Equation" r:id="rId3" imgW="1206360" imgH="4316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4471" y="5414845"/>
                        <a:ext cx="2530475" cy="906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39838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k</a:t>
            </a:r>
            <a:r>
              <a:rPr lang="en-US" dirty="0"/>
              <a:t>-fold Cross Validation </a:t>
            </a:r>
          </a:p>
        </p:txBody>
      </p:sp>
      <p:sp>
        <p:nvSpPr>
          <p:cNvPr id="3" name="Content Placeholder 2"/>
          <p:cNvSpPr>
            <a:spLocks noGrp="1"/>
          </p:cNvSpPr>
          <p:nvPr>
            <p:ph idx="1"/>
          </p:nvPr>
        </p:nvSpPr>
        <p:spPr>
          <a:xfrm>
            <a:off x="624171" y="1600200"/>
            <a:ext cx="8229600" cy="4876800"/>
          </a:xfrm>
        </p:spPr>
        <p:txBody>
          <a:bodyPr/>
          <a:lstStyle/>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pPr/>
              <a:t>14</a:t>
            </a:fld>
            <a:endParaRPr lang="en-US"/>
          </a:p>
        </p:txBody>
      </p:sp>
      <p:pic>
        <p:nvPicPr>
          <p:cNvPr id="6" name="Picture 5" descr="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056" y="1910080"/>
            <a:ext cx="8859315" cy="3832649"/>
          </a:xfrm>
          <a:prstGeom prst="rect">
            <a:avLst/>
          </a:prstGeom>
        </p:spPr>
      </p:pic>
      <p:sp>
        <p:nvSpPr>
          <p:cNvPr id="7" name="TextBox 6"/>
          <p:cNvSpPr txBox="1"/>
          <p:nvPr/>
        </p:nvSpPr>
        <p:spPr>
          <a:xfrm>
            <a:off x="2560314" y="2647790"/>
            <a:ext cx="3707105" cy="369332"/>
          </a:xfrm>
          <a:prstGeom prst="rect">
            <a:avLst/>
          </a:prstGeom>
          <a:noFill/>
        </p:spPr>
        <p:txBody>
          <a:bodyPr wrap="none" rtlCol="0">
            <a:spAutoFit/>
          </a:bodyPr>
          <a:lstStyle/>
          <a:p>
            <a:r>
              <a:rPr lang="en-US" dirty="0"/>
              <a:t>Shuffle &amp; Partition         into k folds</a:t>
            </a:r>
          </a:p>
        </p:txBody>
      </p:sp>
      <p:sp>
        <p:nvSpPr>
          <p:cNvPr id="8" name="TextBox 7"/>
          <p:cNvSpPr txBox="1"/>
          <p:nvPr/>
        </p:nvSpPr>
        <p:spPr>
          <a:xfrm>
            <a:off x="3419061" y="1466550"/>
            <a:ext cx="2313454" cy="461665"/>
          </a:xfrm>
          <a:prstGeom prst="rect">
            <a:avLst/>
          </a:prstGeom>
          <a:noFill/>
        </p:spPr>
        <p:txBody>
          <a:bodyPr wrap="none" rtlCol="0">
            <a:spAutoFit/>
          </a:bodyPr>
          <a:lstStyle/>
          <a:p>
            <a:r>
              <a:rPr lang="en-US" sz="2400" dirty="0"/>
              <a:t>Example:  </a:t>
            </a:r>
            <a:r>
              <a:rPr lang="en-US" sz="2400" i="1" dirty="0">
                <a:latin typeface="Times New Roman" panose="02020603050405020304" pitchFamily="18" charset="0"/>
                <a:cs typeface="Times New Roman" panose="02020603050405020304" pitchFamily="18" charset="0"/>
              </a:rPr>
              <a:t>k</a:t>
            </a:r>
            <a:r>
              <a:rPr lang="en-US" sz="2400" dirty="0"/>
              <a:t> = 5</a:t>
            </a:r>
          </a:p>
        </p:txBody>
      </p:sp>
      <p:sp>
        <p:nvSpPr>
          <p:cNvPr id="9" name="TextBox 8"/>
          <p:cNvSpPr txBox="1"/>
          <p:nvPr/>
        </p:nvSpPr>
        <p:spPr>
          <a:xfrm>
            <a:off x="2496718" y="2113261"/>
            <a:ext cx="3839513" cy="369332"/>
          </a:xfrm>
          <a:prstGeom prst="rect">
            <a:avLst/>
          </a:prstGeom>
          <a:noFill/>
        </p:spPr>
        <p:txBody>
          <a:bodyPr wrap="none" rtlCol="0">
            <a:spAutoFit/>
          </a:bodyPr>
          <a:lstStyle/>
          <a:p>
            <a:r>
              <a:rPr lang="en-US" dirty="0"/>
              <a:t>Original dataset observation indices</a:t>
            </a:r>
          </a:p>
        </p:txBody>
      </p:sp>
      <p:sp>
        <p:nvSpPr>
          <p:cNvPr id="10" name="TextBox 9"/>
          <p:cNvSpPr txBox="1"/>
          <p:nvPr/>
        </p:nvSpPr>
        <p:spPr>
          <a:xfrm rot="16200000">
            <a:off x="-1098929" y="4026697"/>
            <a:ext cx="3446200" cy="646331"/>
          </a:xfrm>
          <a:prstGeom prst="rect">
            <a:avLst/>
          </a:prstGeom>
          <a:noFill/>
        </p:spPr>
        <p:txBody>
          <a:bodyPr wrap="none" rtlCol="0">
            <a:spAutoFit/>
          </a:bodyPr>
          <a:lstStyle/>
          <a:p>
            <a:r>
              <a:rPr lang="en-US" dirty="0"/>
              <a:t>Repeat 5 times:  </a:t>
            </a:r>
            <a:br>
              <a:rPr lang="en-US" dirty="0"/>
            </a:br>
            <a:r>
              <a:rPr lang="en-US" dirty="0"/>
              <a:t>Train on </a:t>
            </a:r>
            <a:r>
              <a:rPr lang="en-US" dirty="0">
                <a:solidFill>
                  <a:srgbClr val="73BDC7"/>
                </a:solidFill>
              </a:rPr>
              <a:t>Blue</a:t>
            </a:r>
            <a:r>
              <a:rPr lang="en-US" dirty="0"/>
              <a:t>, validate on </a:t>
            </a:r>
            <a:r>
              <a:rPr lang="en-US" dirty="0">
                <a:solidFill>
                  <a:srgbClr val="F2A558"/>
                </a:solidFill>
              </a:rPr>
              <a:t>Beige</a:t>
            </a:r>
          </a:p>
        </p:txBody>
      </p:sp>
      <p:sp>
        <p:nvSpPr>
          <p:cNvPr id="11" name="Left Brace 10"/>
          <p:cNvSpPr/>
          <p:nvPr/>
        </p:nvSpPr>
        <p:spPr>
          <a:xfrm>
            <a:off x="926321" y="3124864"/>
            <a:ext cx="377686" cy="23774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22294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Auto Data: LOOCV vs. </a:t>
            </a:r>
            <a:r>
              <a:rPr lang="en-US" i="1" dirty="0">
                <a:latin typeface="Times New Roman" panose="02020603050405020304" pitchFamily="18" charset="0"/>
                <a:cs typeface="Times New Roman" panose="02020603050405020304" pitchFamily="18" charset="0"/>
              </a:rPr>
              <a:t>k</a:t>
            </a:r>
            <a:r>
              <a:rPr lang="en-US" dirty="0"/>
              <a:t>-fold CV</a:t>
            </a:r>
          </a:p>
        </p:txBody>
      </p:sp>
      <p:sp>
        <p:nvSpPr>
          <p:cNvPr id="3" name="Content Placeholder 2"/>
          <p:cNvSpPr>
            <a:spLocks noGrp="1"/>
          </p:cNvSpPr>
          <p:nvPr>
            <p:ph idx="1"/>
          </p:nvPr>
        </p:nvSpPr>
        <p:spPr/>
        <p:txBody>
          <a:bodyPr/>
          <a:lstStyle/>
          <a:p>
            <a:r>
              <a:rPr lang="en-US" sz="2200" dirty="0"/>
              <a:t>LOOCV is a special case of </a:t>
            </a:r>
            <a:r>
              <a:rPr lang="en-US" sz="2200" i="1" dirty="0">
                <a:latin typeface="Times New Roman" panose="02020603050405020304" pitchFamily="18" charset="0"/>
                <a:cs typeface="Times New Roman" panose="02020603050405020304" pitchFamily="18" charset="0"/>
              </a:rPr>
              <a:t>k</a:t>
            </a:r>
            <a:r>
              <a:rPr lang="en-US" sz="2200" dirty="0"/>
              <a:t>-fold, where </a:t>
            </a:r>
            <a:r>
              <a:rPr lang="en-US" sz="2200" i="1" dirty="0">
                <a:latin typeface="Times New Roman" panose="02020603050405020304" pitchFamily="18" charset="0"/>
                <a:cs typeface="Times New Roman" panose="02020603050405020304" pitchFamily="18" charset="0"/>
              </a:rPr>
              <a:t>k</a:t>
            </a:r>
            <a:r>
              <a:rPr lang="en-US" sz="2200" dirty="0"/>
              <a:t> = n</a:t>
            </a:r>
          </a:p>
          <a:p>
            <a:r>
              <a:rPr lang="en-US" sz="2200" dirty="0"/>
              <a:t>They are both stable, but LOOCV is more computationally intensive</a:t>
            </a:r>
            <a:r>
              <a:rPr lang="en-US" dirty="0"/>
              <a:t> </a:t>
            </a:r>
          </a:p>
          <a:p>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pPr/>
              <a:t>15</a:t>
            </a:fld>
            <a:endParaRPr lang="en-US"/>
          </a:p>
        </p:txBody>
      </p:sp>
      <p:pic>
        <p:nvPicPr>
          <p:cNvPr id="6" name="Picture 5" descr="5.4.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 y="3571240"/>
            <a:ext cx="7327900" cy="3340100"/>
          </a:xfrm>
          <a:prstGeom prst="rect">
            <a:avLst/>
          </a:prstGeom>
        </p:spPr>
      </p:pic>
      <p:sp>
        <p:nvSpPr>
          <p:cNvPr id="4" name="TextBox 3">
            <a:extLst>
              <a:ext uri="{FF2B5EF4-FFF2-40B4-BE49-F238E27FC236}">
                <a16:creationId xmlns:a16="http://schemas.microsoft.com/office/drawing/2014/main" id="{F01C372B-0851-497E-A6CF-AA5E86F53AFA}"/>
              </a:ext>
            </a:extLst>
          </p:cNvPr>
          <p:cNvSpPr txBox="1"/>
          <p:nvPr/>
        </p:nvSpPr>
        <p:spPr>
          <a:xfrm>
            <a:off x="5162844" y="2917428"/>
            <a:ext cx="2750234" cy="738664"/>
          </a:xfrm>
          <a:prstGeom prst="rect">
            <a:avLst/>
          </a:prstGeom>
          <a:noFill/>
        </p:spPr>
        <p:txBody>
          <a:bodyPr wrap="square" rtlCol="0">
            <a:spAutoFit/>
          </a:bodyPr>
          <a:lstStyle/>
          <a:p>
            <a:r>
              <a:rPr lang="en-US" sz="1400" dirty="0"/>
              <a:t>10-fold CV was repeated 9 times, and the figure shows the slightly different CV error rates</a:t>
            </a:r>
          </a:p>
        </p:txBody>
      </p:sp>
    </p:spTree>
    <p:extLst>
      <p:ext uri="{BB962C8B-B14F-4D97-AF65-F5344CB8AC3E}">
        <p14:creationId xmlns:p14="http://schemas.microsoft.com/office/powerpoint/2010/main" val="1457335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Auto Data: Validation Set Approach vs. </a:t>
            </a:r>
            <a:br>
              <a:rPr lang="en-US" dirty="0"/>
            </a:br>
            <a:r>
              <a:rPr lang="en-US" i="1" dirty="0">
                <a:latin typeface="Times New Roman" panose="02020603050405020304" pitchFamily="18" charset="0"/>
                <a:cs typeface="Times New Roman" panose="02020603050405020304" pitchFamily="18" charset="0"/>
              </a:rPr>
              <a:t>k</a:t>
            </a:r>
            <a:r>
              <a:rPr lang="en-US" dirty="0"/>
              <a:t>-fold CV Approach</a:t>
            </a:r>
          </a:p>
        </p:txBody>
      </p:sp>
      <p:sp>
        <p:nvSpPr>
          <p:cNvPr id="3" name="Content Placeholder 2"/>
          <p:cNvSpPr>
            <a:spLocks noGrp="1"/>
          </p:cNvSpPr>
          <p:nvPr>
            <p:ph idx="1"/>
          </p:nvPr>
        </p:nvSpPr>
        <p:spPr/>
        <p:txBody>
          <a:bodyPr/>
          <a:lstStyle/>
          <a:p>
            <a:r>
              <a:rPr lang="en-US" dirty="0"/>
              <a:t>10-fold CV is more stable</a:t>
            </a:r>
          </a:p>
        </p:txBody>
      </p:sp>
      <p:sp>
        <p:nvSpPr>
          <p:cNvPr id="5" name="Slide Number Placeholder 4"/>
          <p:cNvSpPr>
            <a:spLocks noGrp="1"/>
          </p:cNvSpPr>
          <p:nvPr>
            <p:ph type="sldNum" sz="quarter" idx="12"/>
          </p:nvPr>
        </p:nvSpPr>
        <p:spPr/>
        <p:txBody>
          <a:bodyPr/>
          <a:lstStyle/>
          <a:p>
            <a:fld id="{E4FFCA10-EE3F-AF4E-9EA4-E5CA2D91A1E4}" type="slidenum">
              <a:rPr lang="en-US" smtClean="0"/>
              <a:pPr/>
              <a:t>16</a:t>
            </a:fld>
            <a:endParaRPr lang="en-US"/>
          </a:p>
        </p:txBody>
      </p:sp>
      <p:pic>
        <p:nvPicPr>
          <p:cNvPr id="6" name="Picture 5" descr="5.2.pdf"/>
          <p:cNvPicPr>
            <a:picLocks noChangeAspect="1"/>
          </p:cNvPicPr>
          <p:nvPr/>
        </p:nvPicPr>
        <p:blipFill rotWithShape="1">
          <a:blip r:embed="rId2">
            <a:extLst>
              <a:ext uri="{28A0092B-C50C-407E-A947-70E740481C1C}">
                <a14:useLocalDpi xmlns:a14="http://schemas.microsoft.com/office/drawing/2010/main" val="0"/>
              </a:ext>
            </a:extLst>
          </a:blip>
          <a:srcRect l="49116"/>
          <a:stretch/>
        </p:blipFill>
        <p:spPr>
          <a:xfrm>
            <a:off x="706120" y="3107690"/>
            <a:ext cx="3728720" cy="3340100"/>
          </a:xfrm>
          <a:prstGeom prst="rect">
            <a:avLst/>
          </a:prstGeom>
        </p:spPr>
      </p:pic>
      <p:pic>
        <p:nvPicPr>
          <p:cNvPr id="8" name="Picture 7" descr="5.4.pdf"/>
          <p:cNvPicPr>
            <a:picLocks noChangeAspect="1"/>
          </p:cNvPicPr>
          <p:nvPr/>
        </p:nvPicPr>
        <p:blipFill rotWithShape="1">
          <a:blip r:embed="rId3">
            <a:extLst>
              <a:ext uri="{28A0092B-C50C-407E-A947-70E740481C1C}">
                <a14:useLocalDpi xmlns:a14="http://schemas.microsoft.com/office/drawing/2010/main" val="0"/>
              </a:ext>
            </a:extLst>
          </a:blip>
          <a:srcRect l="47729" b="2814"/>
          <a:stretch/>
        </p:blipFill>
        <p:spPr>
          <a:xfrm>
            <a:off x="4856480" y="3154680"/>
            <a:ext cx="3830320" cy="3246120"/>
          </a:xfrm>
          <a:prstGeom prst="rect">
            <a:avLst/>
          </a:prstGeom>
        </p:spPr>
      </p:pic>
      <p:sp>
        <p:nvSpPr>
          <p:cNvPr id="9" name="TextBox 8">
            <a:extLst>
              <a:ext uri="{FF2B5EF4-FFF2-40B4-BE49-F238E27FC236}">
                <a16:creationId xmlns:a16="http://schemas.microsoft.com/office/drawing/2014/main" id="{B8BD2A30-B484-4DE5-9E9D-A27C162E0D7B}"/>
              </a:ext>
            </a:extLst>
          </p:cNvPr>
          <p:cNvSpPr txBox="1"/>
          <p:nvPr/>
        </p:nvSpPr>
        <p:spPr>
          <a:xfrm>
            <a:off x="1468853" y="2629040"/>
            <a:ext cx="2608454" cy="738664"/>
          </a:xfrm>
          <a:prstGeom prst="rect">
            <a:avLst/>
          </a:prstGeom>
          <a:noFill/>
        </p:spPr>
        <p:txBody>
          <a:bodyPr wrap="square" rtlCol="0">
            <a:spAutoFit/>
          </a:bodyPr>
          <a:lstStyle/>
          <a:p>
            <a:r>
              <a:rPr lang="en-US" sz="1400" dirty="0"/>
              <a:t>Validation method repeated 10 times, each time the split is chosen randomly</a:t>
            </a:r>
          </a:p>
        </p:txBody>
      </p:sp>
      <p:sp>
        <p:nvSpPr>
          <p:cNvPr id="10" name="TextBox 9">
            <a:extLst>
              <a:ext uri="{FF2B5EF4-FFF2-40B4-BE49-F238E27FC236}">
                <a16:creationId xmlns:a16="http://schemas.microsoft.com/office/drawing/2014/main" id="{E71001D8-231C-415B-8232-C9643E0E1B3D}"/>
              </a:ext>
            </a:extLst>
          </p:cNvPr>
          <p:cNvSpPr txBox="1"/>
          <p:nvPr/>
        </p:nvSpPr>
        <p:spPr>
          <a:xfrm>
            <a:off x="5687646" y="2690595"/>
            <a:ext cx="2750234" cy="307777"/>
          </a:xfrm>
          <a:prstGeom prst="rect">
            <a:avLst/>
          </a:prstGeom>
          <a:noFill/>
        </p:spPr>
        <p:txBody>
          <a:bodyPr wrap="square" rtlCol="0">
            <a:spAutoFit/>
          </a:bodyPr>
          <a:lstStyle/>
          <a:p>
            <a:r>
              <a:rPr lang="en-US" sz="1400" dirty="0"/>
              <a:t>10-fold CV repeated 9 times</a:t>
            </a:r>
          </a:p>
        </p:txBody>
      </p:sp>
    </p:spTree>
    <p:extLst>
      <p:ext uri="{BB962C8B-B14F-4D97-AF65-F5344CB8AC3E}">
        <p14:creationId xmlns:p14="http://schemas.microsoft.com/office/powerpoint/2010/main" val="4034115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5.1.4 Bias-Variance Trade-off for </a:t>
            </a:r>
            <a:r>
              <a:rPr lang="en-US" i="1" dirty="0">
                <a:latin typeface="Times New Roman" panose="02020603050405020304" pitchFamily="18" charset="0"/>
                <a:cs typeface="Times New Roman" panose="02020603050405020304" pitchFamily="18" charset="0"/>
              </a:rPr>
              <a:t>k</a:t>
            </a:r>
            <a:r>
              <a:rPr lang="en-US" dirty="0"/>
              <a:t>-fold CV</a:t>
            </a:r>
          </a:p>
        </p:txBody>
      </p:sp>
      <p:sp>
        <p:nvSpPr>
          <p:cNvPr id="3" name="Content Placeholder 2"/>
          <p:cNvSpPr>
            <a:spLocks noGrp="1"/>
          </p:cNvSpPr>
          <p:nvPr>
            <p:ph idx="1"/>
          </p:nvPr>
        </p:nvSpPr>
        <p:spPr/>
        <p:txBody>
          <a:bodyPr>
            <a:normAutofit/>
          </a:bodyPr>
          <a:lstStyle/>
          <a:p>
            <a:r>
              <a:rPr lang="en-US" sz="2200" dirty="0"/>
              <a:t>Putting aside that LOOCV is more computationally intensive than </a:t>
            </a:r>
            <a:r>
              <a:rPr lang="en-US" sz="2200" i="1" dirty="0">
                <a:latin typeface="Times New Roman" panose="02020603050405020304" pitchFamily="18" charset="0"/>
                <a:cs typeface="Times New Roman" panose="02020603050405020304" pitchFamily="18" charset="0"/>
              </a:rPr>
              <a:t>k</a:t>
            </a:r>
            <a:r>
              <a:rPr lang="en-US" sz="2200" dirty="0"/>
              <a:t>-fold CV… Which is better LOOCV or </a:t>
            </a:r>
            <a:r>
              <a:rPr lang="en-US" sz="2200" i="1" dirty="0">
                <a:latin typeface="Times New Roman" panose="02020603050405020304" pitchFamily="18" charset="0"/>
                <a:cs typeface="Times New Roman" panose="02020603050405020304" pitchFamily="18" charset="0"/>
              </a:rPr>
              <a:t>k</a:t>
            </a:r>
            <a:r>
              <a:rPr lang="en-US" sz="2200" dirty="0"/>
              <a:t>-fold CV?</a:t>
            </a:r>
          </a:p>
          <a:p>
            <a:pPr lvl="1"/>
            <a:r>
              <a:rPr lang="en-US" sz="1800" dirty="0"/>
              <a:t>LOOCV is less bias than </a:t>
            </a:r>
            <a:r>
              <a:rPr lang="en-US" sz="1800" i="1" dirty="0">
                <a:latin typeface="Times New Roman" panose="02020603050405020304" pitchFamily="18" charset="0"/>
                <a:cs typeface="Times New Roman" panose="02020603050405020304" pitchFamily="18" charset="0"/>
              </a:rPr>
              <a:t>k</a:t>
            </a:r>
            <a:r>
              <a:rPr lang="en-US" sz="1800" dirty="0"/>
              <a:t>-fold CV (when </a:t>
            </a:r>
            <a:r>
              <a:rPr lang="en-US" sz="1800" i="1" dirty="0">
                <a:latin typeface="Times New Roman" panose="02020603050405020304" pitchFamily="18" charset="0"/>
                <a:cs typeface="Times New Roman" panose="02020603050405020304" pitchFamily="18" charset="0"/>
              </a:rPr>
              <a:t>k</a:t>
            </a:r>
            <a:r>
              <a:rPr lang="en-US" sz="1800" dirty="0"/>
              <a:t> &lt; </a:t>
            </a:r>
            <a:r>
              <a:rPr lang="en-US" sz="1800" i="1" dirty="0">
                <a:latin typeface="Times New Roman" panose="02020603050405020304" pitchFamily="18" charset="0"/>
                <a:cs typeface="Times New Roman" panose="02020603050405020304" pitchFamily="18" charset="0"/>
              </a:rPr>
              <a:t>n</a:t>
            </a:r>
            <a:r>
              <a:rPr lang="en-US" sz="1800" dirty="0"/>
              <a:t>)</a:t>
            </a:r>
            <a:br>
              <a:rPr lang="en-US" sz="1800" dirty="0"/>
            </a:br>
            <a:endParaRPr lang="en-US" sz="1800" dirty="0"/>
          </a:p>
          <a:p>
            <a:pPr lvl="1"/>
            <a:r>
              <a:rPr lang="en-US" sz="1800" dirty="0"/>
              <a:t>But, LOOCV has higher variance than </a:t>
            </a:r>
            <a:r>
              <a:rPr lang="en-US" sz="1800" i="1" dirty="0">
                <a:latin typeface="Times New Roman" panose="02020603050405020304" pitchFamily="18" charset="0"/>
                <a:cs typeface="Times New Roman" panose="02020603050405020304" pitchFamily="18" charset="0"/>
              </a:rPr>
              <a:t>k</a:t>
            </a:r>
            <a:r>
              <a:rPr lang="en-US" sz="1800" dirty="0"/>
              <a:t>-fold CV (when </a:t>
            </a:r>
            <a:r>
              <a:rPr lang="en-US" sz="1800" i="1" dirty="0">
                <a:latin typeface="Times New Roman" panose="02020603050405020304" pitchFamily="18" charset="0"/>
                <a:cs typeface="Times New Roman" panose="02020603050405020304" pitchFamily="18" charset="0"/>
              </a:rPr>
              <a:t>k</a:t>
            </a:r>
            <a:r>
              <a:rPr lang="en-US" sz="1800" dirty="0"/>
              <a:t> &lt; </a:t>
            </a:r>
            <a:r>
              <a:rPr lang="en-US" sz="1800" i="1" dirty="0">
                <a:latin typeface="Times New Roman" panose="02020603050405020304" pitchFamily="18" charset="0"/>
                <a:cs typeface="Times New Roman" panose="02020603050405020304" pitchFamily="18" charset="0"/>
              </a:rPr>
              <a:t>n</a:t>
            </a:r>
            <a:r>
              <a:rPr lang="en-US" sz="1800" dirty="0"/>
              <a:t>)</a:t>
            </a:r>
          </a:p>
          <a:p>
            <a:pPr lvl="1"/>
            <a:endParaRPr lang="en-US" sz="1800" dirty="0"/>
          </a:p>
          <a:p>
            <a:pPr lvl="1"/>
            <a:r>
              <a:rPr lang="en-US" sz="1800" dirty="0"/>
              <a:t>Thus, there is a trade-off between what to use</a:t>
            </a:r>
          </a:p>
          <a:p>
            <a:endParaRPr lang="en-US" sz="2200" dirty="0"/>
          </a:p>
          <a:p>
            <a:r>
              <a:rPr lang="en-US" sz="2200" dirty="0"/>
              <a:t>Conclusion: </a:t>
            </a:r>
          </a:p>
          <a:p>
            <a:pPr lvl="1"/>
            <a:r>
              <a:rPr lang="en-US" sz="1800" dirty="0"/>
              <a:t>We tend to use k-fold CV with (</a:t>
            </a:r>
            <a:r>
              <a:rPr lang="en-US" sz="1800" i="1" dirty="0">
                <a:latin typeface="Times New Roman" panose="02020603050405020304" pitchFamily="18" charset="0"/>
                <a:cs typeface="Times New Roman" panose="02020603050405020304" pitchFamily="18" charset="0"/>
              </a:rPr>
              <a:t>k</a:t>
            </a:r>
            <a:r>
              <a:rPr lang="en-US" sz="1800" dirty="0"/>
              <a:t> = 5 and </a:t>
            </a:r>
            <a:r>
              <a:rPr lang="en-US" sz="1800" i="1" dirty="0">
                <a:latin typeface="Times New Roman" panose="02020603050405020304" pitchFamily="18" charset="0"/>
                <a:cs typeface="Times New Roman" panose="02020603050405020304" pitchFamily="18" charset="0"/>
              </a:rPr>
              <a:t>k</a:t>
            </a:r>
            <a:r>
              <a:rPr lang="en-US" sz="1800" dirty="0"/>
              <a:t> = 10)</a:t>
            </a:r>
          </a:p>
          <a:p>
            <a:pPr lvl="1"/>
            <a:r>
              <a:rPr lang="en-US" sz="1800" dirty="0">
                <a:sym typeface="Wingdings"/>
              </a:rPr>
              <a:t>It has been empirically shown that they yield test error rate estimates that suffer neither from excessively high bias, nor from very high variance</a:t>
            </a:r>
            <a:endParaRPr lang="en-US" sz="1800" dirty="0"/>
          </a:p>
        </p:txBody>
      </p:sp>
      <p:sp>
        <p:nvSpPr>
          <p:cNvPr id="5" name="Slide Number Placeholder 4"/>
          <p:cNvSpPr>
            <a:spLocks noGrp="1"/>
          </p:cNvSpPr>
          <p:nvPr>
            <p:ph type="sldNum" sz="quarter" idx="12"/>
          </p:nvPr>
        </p:nvSpPr>
        <p:spPr/>
        <p:txBody>
          <a:bodyPr/>
          <a:lstStyle/>
          <a:p>
            <a:fld id="{E4FFCA10-EE3F-AF4E-9EA4-E5CA2D91A1E4}" type="slidenum">
              <a:rPr lang="en-US" smtClean="0"/>
              <a:pPr/>
              <a:t>17</a:t>
            </a:fld>
            <a:endParaRPr lang="en-US"/>
          </a:p>
        </p:txBody>
      </p:sp>
    </p:spTree>
    <p:extLst>
      <p:ext uri="{BB962C8B-B14F-4D97-AF65-F5344CB8AC3E}">
        <p14:creationId xmlns:p14="http://schemas.microsoft.com/office/powerpoint/2010/main" val="3494766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5.1.5 Cross Validation on Classification Problems</a:t>
            </a:r>
          </a:p>
        </p:txBody>
      </p:sp>
      <p:sp>
        <p:nvSpPr>
          <p:cNvPr id="3" name="Content Placeholder 2"/>
          <p:cNvSpPr>
            <a:spLocks noGrp="1"/>
          </p:cNvSpPr>
          <p:nvPr>
            <p:ph idx="1"/>
          </p:nvPr>
        </p:nvSpPr>
        <p:spPr/>
        <p:txBody>
          <a:bodyPr/>
          <a:lstStyle/>
          <a:p>
            <a:r>
              <a:rPr lang="en-US" dirty="0"/>
              <a:t>So far, we have been dealing with CV on regression problems</a:t>
            </a:r>
          </a:p>
          <a:p>
            <a:r>
              <a:rPr lang="en-US" dirty="0"/>
              <a:t>We can use cross validation in a classification situation in a similar manner</a:t>
            </a:r>
          </a:p>
          <a:p>
            <a:pPr lvl="1"/>
            <a:r>
              <a:rPr lang="en-US" dirty="0"/>
              <a:t>Divide data into </a:t>
            </a:r>
            <a:r>
              <a:rPr lang="en-US" i="1" dirty="0">
                <a:latin typeface="Times New Roman" panose="02020603050405020304" pitchFamily="18" charset="0"/>
                <a:cs typeface="Times New Roman" panose="02020603050405020304" pitchFamily="18" charset="0"/>
              </a:rPr>
              <a:t>k</a:t>
            </a:r>
            <a:r>
              <a:rPr lang="en-US" dirty="0"/>
              <a:t> parts</a:t>
            </a:r>
          </a:p>
          <a:p>
            <a:pPr lvl="1"/>
            <a:r>
              <a:rPr lang="en-US" dirty="0"/>
              <a:t>Repeat </a:t>
            </a:r>
            <a:r>
              <a:rPr lang="en-US" i="1" dirty="0">
                <a:latin typeface="Times New Roman" panose="02020603050405020304" pitchFamily="18" charset="0"/>
                <a:cs typeface="Times New Roman" panose="02020603050405020304" pitchFamily="18" charset="0"/>
              </a:rPr>
              <a:t>k</a:t>
            </a:r>
            <a:r>
              <a:rPr lang="en-US" dirty="0"/>
              <a:t> times:</a:t>
            </a:r>
          </a:p>
          <a:p>
            <a:pPr lvl="2"/>
            <a:r>
              <a:rPr lang="en-US" dirty="0"/>
              <a:t>Hold out one part, fit the model using the remaining data and compute the error rate on the held-out data</a:t>
            </a:r>
          </a:p>
          <a:p>
            <a:pPr lvl="1"/>
            <a:r>
              <a:rPr lang="en-US" dirty="0"/>
              <a:t>CV error rate is the mean of the </a:t>
            </a:r>
            <a:r>
              <a:rPr lang="en-US" i="1" dirty="0">
                <a:latin typeface="Times New Roman" panose="02020603050405020304" pitchFamily="18" charset="0"/>
                <a:cs typeface="Times New Roman" panose="02020603050405020304" pitchFamily="18" charset="0"/>
              </a:rPr>
              <a:t>k</a:t>
            </a:r>
            <a:r>
              <a:rPr lang="en-US" dirty="0"/>
              <a:t> error rates we have computed</a:t>
            </a:r>
          </a:p>
          <a:p>
            <a:pPr lvl="1"/>
            <a:endParaRPr lang="en-US" dirty="0"/>
          </a:p>
          <a:p>
            <a:pPr marL="274320" lvl="1" indent="0">
              <a:buNone/>
            </a:pPr>
            <a:r>
              <a:rPr lang="en-US" dirty="0"/>
              <a:t>                                        </a:t>
            </a:r>
          </a:p>
        </p:txBody>
      </p:sp>
      <p:sp>
        <p:nvSpPr>
          <p:cNvPr id="5" name="Slide Number Placeholder 4"/>
          <p:cNvSpPr>
            <a:spLocks noGrp="1"/>
          </p:cNvSpPr>
          <p:nvPr>
            <p:ph type="sldNum" sz="quarter" idx="12"/>
          </p:nvPr>
        </p:nvSpPr>
        <p:spPr/>
        <p:txBody>
          <a:bodyPr/>
          <a:lstStyle/>
          <a:p>
            <a:fld id="{E4FFCA10-EE3F-AF4E-9EA4-E5CA2D91A1E4}" type="slidenum">
              <a:rPr lang="en-US" smtClean="0"/>
              <a:pPr/>
              <a:t>18</a:t>
            </a:fld>
            <a:endParaRPr lang="en-US"/>
          </a:p>
        </p:txBody>
      </p:sp>
    </p:spTree>
    <p:extLst>
      <p:ext uri="{BB962C8B-B14F-4D97-AF65-F5344CB8AC3E}">
        <p14:creationId xmlns:p14="http://schemas.microsoft.com/office/powerpoint/2010/main" val="178980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 Selection Example:  </a:t>
            </a:r>
            <a:br>
              <a:rPr lang="en-US" dirty="0"/>
            </a:br>
            <a:r>
              <a:rPr lang="en-US" dirty="0"/>
              <a:t>Use CV to Select Classification Model</a:t>
            </a:r>
          </a:p>
        </p:txBody>
      </p:sp>
      <p:sp>
        <p:nvSpPr>
          <p:cNvPr id="3" name="Content Placeholder 2"/>
          <p:cNvSpPr>
            <a:spLocks noGrp="1"/>
          </p:cNvSpPr>
          <p:nvPr>
            <p:ph idx="1"/>
          </p:nvPr>
        </p:nvSpPr>
        <p:spPr/>
        <p:txBody>
          <a:bodyPr/>
          <a:lstStyle/>
          <a:p>
            <a:r>
              <a:rPr lang="en-US" dirty="0"/>
              <a:t>Model Choice includes Logistic Regression ( with terms of deg = 1, 2, …10) and KNN with many choices for K</a:t>
            </a:r>
          </a:p>
          <a:p>
            <a:r>
              <a:rPr lang="en-US" dirty="0"/>
              <a:t>The data set used is simulated (refer to Fig 2.13)</a:t>
            </a:r>
          </a:p>
          <a:p>
            <a:r>
              <a:rPr lang="en-US" dirty="0"/>
              <a:t>The purple dashed line is the Bayes’ boundary </a:t>
            </a:r>
          </a:p>
          <a:p>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pPr/>
              <a:t>19</a:t>
            </a:fld>
            <a:endParaRPr lang="en-US"/>
          </a:p>
        </p:txBody>
      </p:sp>
      <p:pic>
        <p:nvPicPr>
          <p:cNvPr id="6" name="Picture 5" descr="2.13.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784" y="3387256"/>
            <a:ext cx="3384068" cy="3079268"/>
          </a:xfrm>
          <a:prstGeom prst="rect">
            <a:avLst/>
          </a:prstGeom>
        </p:spPr>
      </p:pic>
      <p:sp>
        <p:nvSpPr>
          <p:cNvPr id="7" name="TextBox 6"/>
          <p:cNvSpPr txBox="1"/>
          <p:nvPr/>
        </p:nvSpPr>
        <p:spPr>
          <a:xfrm>
            <a:off x="2844800" y="6385560"/>
            <a:ext cx="2703647" cy="369332"/>
          </a:xfrm>
          <a:prstGeom prst="rect">
            <a:avLst/>
          </a:prstGeom>
          <a:noFill/>
        </p:spPr>
        <p:txBody>
          <a:bodyPr wrap="none" rtlCol="0">
            <a:spAutoFit/>
          </a:bodyPr>
          <a:lstStyle/>
          <a:p>
            <a:r>
              <a:rPr lang="en-US" dirty="0"/>
              <a:t>Bayes’ Error Rate: 0.133</a:t>
            </a:r>
          </a:p>
        </p:txBody>
      </p:sp>
    </p:spTree>
    <p:extLst>
      <p:ext uri="{BB962C8B-B14F-4D97-AF65-F5344CB8AC3E}">
        <p14:creationId xmlns:p14="http://schemas.microsoft.com/office/powerpoint/2010/main" val="111409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1077E-9887-4166-899D-CBFD17A3AAE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AE6BC37-17B1-449B-BCC9-B1784020CC08}"/>
              </a:ext>
            </a:extLst>
          </p:cNvPr>
          <p:cNvSpPr>
            <a:spLocks noGrp="1"/>
          </p:cNvSpPr>
          <p:nvPr>
            <p:ph idx="1"/>
          </p:nvPr>
        </p:nvSpPr>
        <p:spPr/>
        <p:txBody>
          <a:bodyPr/>
          <a:lstStyle/>
          <a:p>
            <a:r>
              <a:rPr lang="en-US" dirty="0"/>
              <a:t>Rationale for resampling</a:t>
            </a:r>
          </a:p>
          <a:p>
            <a:r>
              <a:rPr lang="en-US" dirty="0"/>
              <a:t>The golden rule</a:t>
            </a:r>
          </a:p>
          <a:p>
            <a:r>
              <a:rPr lang="en-US" dirty="0"/>
              <a:t>Methods</a:t>
            </a:r>
          </a:p>
          <a:p>
            <a:pPr lvl="1"/>
            <a:r>
              <a:rPr lang="en-US" dirty="0"/>
              <a:t>Validation Set</a:t>
            </a:r>
          </a:p>
          <a:p>
            <a:pPr lvl="1"/>
            <a:r>
              <a:rPr lang="en-US" dirty="0"/>
              <a:t>Leave-One-Out Cross Validation</a:t>
            </a:r>
          </a:p>
          <a:p>
            <a:pPr lvl="1"/>
            <a:r>
              <a:rPr lang="en-US" dirty="0"/>
              <a:t>K-Fold CV</a:t>
            </a:r>
          </a:p>
          <a:p>
            <a:r>
              <a:rPr lang="en-US" dirty="0"/>
              <a:t>Bias-Variance Tradeoff</a:t>
            </a:r>
          </a:p>
        </p:txBody>
      </p:sp>
      <p:sp>
        <p:nvSpPr>
          <p:cNvPr id="4" name="Slide Number Placeholder 3">
            <a:extLst>
              <a:ext uri="{FF2B5EF4-FFF2-40B4-BE49-F238E27FC236}">
                <a16:creationId xmlns:a16="http://schemas.microsoft.com/office/drawing/2014/main" id="{107525A8-345C-47D8-A880-4396EE61109B}"/>
              </a:ext>
            </a:extLst>
          </p:cNvPr>
          <p:cNvSpPr>
            <a:spLocks noGrp="1"/>
          </p:cNvSpPr>
          <p:nvPr>
            <p:ph type="sldNum" sz="quarter" idx="12"/>
          </p:nvPr>
        </p:nvSpPr>
        <p:spPr/>
        <p:txBody>
          <a:bodyPr/>
          <a:lstStyle/>
          <a:p>
            <a:fld id="{E4FFCA10-EE3F-AF4E-9EA4-E5CA2D91A1E4}" type="slidenum">
              <a:rPr lang="en-US" smtClean="0"/>
              <a:pPr/>
              <a:t>2</a:t>
            </a:fld>
            <a:endParaRPr lang="en-US"/>
          </a:p>
        </p:txBody>
      </p:sp>
    </p:spTree>
    <p:extLst>
      <p:ext uri="{BB962C8B-B14F-4D97-AF65-F5344CB8AC3E}">
        <p14:creationId xmlns:p14="http://schemas.microsoft.com/office/powerpoint/2010/main" val="2054143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CV to Select Classification Model</a:t>
            </a:r>
          </a:p>
        </p:txBody>
      </p:sp>
      <p:sp>
        <p:nvSpPr>
          <p:cNvPr id="3" name="Content Placeholder 2"/>
          <p:cNvSpPr>
            <a:spLocks noGrp="1"/>
          </p:cNvSpPr>
          <p:nvPr>
            <p:ph idx="1"/>
          </p:nvPr>
        </p:nvSpPr>
        <p:spPr/>
        <p:txBody>
          <a:bodyPr/>
          <a:lstStyle/>
          <a:p>
            <a:r>
              <a:rPr lang="en-US" dirty="0"/>
              <a:t>Logistic regression with only linear terms (degree 1) is not able to fit the Bayes’ decision boundary </a:t>
            </a:r>
          </a:p>
          <a:p>
            <a:r>
              <a:rPr lang="en-US" dirty="0"/>
              <a:t>Logistic regression with quadratic terms does better than linear</a:t>
            </a:r>
          </a:p>
        </p:txBody>
      </p:sp>
      <p:sp>
        <p:nvSpPr>
          <p:cNvPr id="5" name="Slide Number Placeholder 4"/>
          <p:cNvSpPr>
            <a:spLocks noGrp="1"/>
          </p:cNvSpPr>
          <p:nvPr>
            <p:ph type="sldNum" sz="quarter" idx="12"/>
          </p:nvPr>
        </p:nvSpPr>
        <p:spPr/>
        <p:txBody>
          <a:bodyPr/>
          <a:lstStyle/>
          <a:p>
            <a:fld id="{E4FFCA10-EE3F-AF4E-9EA4-E5CA2D91A1E4}" type="slidenum">
              <a:rPr lang="en-US" smtClean="0"/>
              <a:pPr/>
              <a:t>20</a:t>
            </a:fld>
            <a:endParaRPr lang="en-US"/>
          </a:p>
        </p:txBody>
      </p:sp>
      <p:pic>
        <p:nvPicPr>
          <p:cNvPr id="6" name="Picture 5" descr="5.7.pdf"/>
          <p:cNvPicPr>
            <a:picLocks noChangeAspect="1"/>
          </p:cNvPicPr>
          <p:nvPr/>
        </p:nvPicPr>
        <p:blipFill rotWithShape="1">
          <a:blip r:embed="rId2">
            <a:extLst>
              <a:ext uri="{28A0092B-C50C-407E-A947-70E740481C1C}">
                <a14:useLocalDpi xmlns:a14="http://schemas.microsoft.com/office/drawing/2010/main" val="0"/>
              </a:ext>
            </a:extLst>
          </a:blip>
          <a:srcRect b="49037"/>
          <a:stretch/>
        </p:blipFill>
        <p:spPr>
          <a:xfrm>
            <a:off x="1388400" y="2890520"/>
            <a:ext cx="6231600" cy="3495040"/>
          </a:xfrm>
          <a:prstGeom prst="rect">
            <a:avLst/>
          </a:prstGeom>
        </p:spPr>
      </p:pic>
      <p:sp>
        <p:nvSpPr>
          <p:cNvPr id="7" name="TextBox 6"/>
          <p:cNvSpPr txBox="1"/>
          <p:nvPr/>
        </p:nvSpPr>
        <p:spPr>
          <a:xfrm>
            <a:off x="1920240" y="6385560"/>
            <a:ext cx="1955245" cy="369332"/>
          </a:xfrm>
          <a:prstGeom prst="rect">
            <a:avLst/>
          </a:prstGeom>
          <a:noFill/>
        </p:spPr>
        <p:txBody>
          <a:bodyPr wrap="none" rtlCol="0">
            <a:spAutoFit/>
          </a:bodyPr>
          <a:lstStyle/>
          <a:p>
            <a:r>
              <a:rPr lang="en-US" dirty="0"/>
              <a:t>Error Rate: 0.201</a:t>
            </a:r>
          </a:p>
        </p:txBody>
      </p:sp>
      <p:sp>
        <p:nvSpPr>
          <p:cNvPr id="8" name="TextBox 7"/>
          <p:cNvSpPr txBox="1"/>
          <p:nvPr/>
        </p:nvSpPr>
        <p:spPr>
          <a:xfrm>
            <a:off x="4998720" y="6385560"/>
            <a:ext cx="1955245" cy="369332"/>
          </a:xfrm>
          <a:prstGeom prst="rect">
            <a:avLst/>
          </a:prstGeom>
          <a:noFill/>
        </p:spPr>
        <p:txBody>
          <a:bodyPr wrap="none" rtlCol="0">
            <a:spAutoFit/>
          </a:bodyPr>
          <a:lstStyle/>
          <a:p>
            <a:r>
              <a:rPr lang="en-US" dirty="0"/>
              <a:t>Error Rate: 0.197</a:t>
            </a:r>
          </a:p>
        </p:txBody>
      </p:sp>
    </p:spTree>
    <p:extLst>
      <p:ext uri="{BB962C8B-B14F-4D97-AF65-F5344CB8AC3E}">
        <p14:creationId xmlns:p14="http://schemas.microsoft.com/office/powerpoint/2010/main" val="3000137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CV to Select Classification Model</a:t>
            </a:r>
          </a:p>
        </p:txBody>
      </p:sp>
      <p:sp>
        <p:nvSpPr>
          <p:cNvPr id="3" name="Content Placeholder 2"/>
          <p:cNvSpPr>
            <a:spLocks noGrp="1"/>
          </p:cNvSpPr>
          <p:nvPr>
            <p:ph idx="1"/>
          </p:nvPr>
        </p:nvSpPr>
        <p:spPr/>
        <p:txBody>
          <a:bodyPr/>
          <a:lstStyle/>
          <a:p>
            <a:r>
              <a:rPr lang="en-US" dirty="0"/>
              <a:t>Using cubic and quartic predictors, the accuracy of the model improves</a:t>
            </a:r>
          </a:p>
          <a:p>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pPr/>
              <a:t>21</a:t>
            </a:fld>
            <a:endParaRPr lang="en-US"/>
          </a:p>
        </p:txBody>
      </p:sp>
      <p:pic>
        <p:nvPicPr>
          <p:cNvPr id="6" name="Picture 5" descr="5.7.pdf"/>
          <p:cNvPicPr>
            <a:picLocks noChangeAspect="1"/>
          </p:cNvPicPr>
          <p:nvPr/>
        </p:nvPicPr>
        <p:blipFill rotWithShape="1">
          <a:blip r:embed="rId2">
            <a:extLst>
              <a:ext uri="{28A0092B-C50C-407E-A947-70E740481C1C}">
                <a14:useLocalDpi xmlns:a14="http://schemas.microsoft.com/office/drawing/2010/main" val="0"/>
              </a:ext>
            </a:extLst>
          </a:blip>
          <a:srcRect t="49185"/>
          <a:stretch/>
        </p:blipFill>
        <p:spPr>
          <a:xfrm>
            <a:off x="1388400" y="2804160"/>
            <a:ext cx="6231600" cy="3484880"/>
          </a:xfrm>
          <a:prstGeom prst="rect">
            <a:avLst/>
          </a:prstGeom>
        </p:spPr>
      </p:pic>
      <p:sp>
        <p:nvSpPr>
          <p:cNvPr id="7" name="TextBox 6"/>
          <p:cNvSpPr txBox="1"/>
          <p:nvPr/>
        </p:nvSpPr>
        <p:spPr>
          <a:xfrm>
            <a:off x="1950720" y="6385560"/>
            <a:ext cx="1955245" cy="369332"/>
          </a:xfrm>
          <a:prstGeom prst="rect">
            <a:avLst/>
          </a:prstGeom>
          <a:noFill/>
        </p:spPr>
        <p:txBody>
          <a:bodyPr wrap="none" rtlCol="0">
            <a:spAutoFit/>
          </a:bodyPr>
          <a:lstStyle/>
          <a:p>
            <a:r>
              <a:rPr lang="en-US" dirty="0"/>
              <a:t>Error Rate: 0.160</a:t>
            </a:r>
          </a:p>
        </p:txBody>
      </p:sp>
      <p:sp>
        <p:nvSpPr>
          <p:cNvPr id="8" name="TextBox 7"/>
          <p:cNvSpPr txBox="1"/>
          <p:nvPr/>
        </p:nvSpPr>
        <p:spPr>
          <a:xfrm>
            <a:off x="5130800" y="6385560"/>
            <a:ext cx="1955245" cy="369332"/>
          </a:xfrm>
          <a:prstGeom prst="rect">
            <a:avLst/>
          </a:prstGeom>
          <a:noFill/>
        </p:spPr>
        <p:txBody>
          <a:bodyPr wrap="none" rtlCol="0">
            <a:spAutoFit/>
          </a:bodyPr>
          <a:lstStyle/>
          <a:p>
            <a:r>
              <a:rPr lang="en-US" dirty="0"/>
              <a:t>Error Rate: 0.162</a:t>
            </a:r>
          </a:p>
        </p:txBody>
      </p:sp>
    </p:spTree>
    <p:extLst>
      <p:ext uri="{BB962C8B-B14F-4D97-AF65-F5344CB8AC3E}">
        <p14:creationId xmlns:p14="http://schemas.microsoft.com/office/powerpoint/2010/main" val="4165547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CV to Select Classification Model</a:t>
            </a:r>
          </a:p>
        </p:txBody>
      </p:sp>
      <p:sp>
        <p:nvSpPr>
          <p:cNvPr id="3" name="Content Placeholder 2"/>
          <p:cNvSpPr>
            <a:spLocks noGrp="1"/>
          </p:cNvSpPr>
          <p:nvPr>
            <p:ph idx="1"/>
          </p:nvPr>
        </p:nvSpPr>
        <p:spPr>
          <a:xfrm>
            <a:off x="457200" y="5724939"/>
            <a:ext cx="2066986" cy="755367"/>
          </a:xfrm>
        </p:spPr>
        <p:txBody>
          <a:bodyPr>
            <a:normAutofit fontScale="70000" lnSpcReduction="20000"/>
          </a:bodyPr>
          <a:lstStyle/>
          <a:p>
            <a:pPr>
              <a:buNone/>
            </a:pPr>
            <a:r>
              <a:rPr lang="en-US" sz="2000" dirty="0">
                <a:solidFill>
                  <a:srgbClr val="73BDC7"/>
                </a:solidFill>
              </a:rPr>
              <a:t>Blue</a:t>
            </a:r>
            <a:r>
              <a:rPr lang="en-US" sz="2000" dirty="0"/>
              <a:t>: Training Error</a:t>
            </a:r>
          </a:p>
          <a:p>
            <a:pPr>
              <a:buNone/>
            </a:pPr>
            <a:r>
              <a:rPr lang="en-US" sz="2000" dirty="0"/>
              <a:t>Black: 10-fold CV Error</a:t>
            </a:r>
          </a:p>
          <a:p>
            <a:pPr>
              <a:buNone/>
            </a:pPr>
            <a:r>
              <a:rPr lang="en-US" sz="2000" dirty="0">
                <a:solidFill>
                  <a:srgbClr val="F2A558"/>
                </a:solidFill>
              </a:rPr>
              <a:t>Beige</a:t>
            </a:r>
            <a:r>
              <a:rPr lang="en-US" sz="2000" dirty="0"/>
              <a:t>: Test Error</a:t>
            </a:r>
          </a:p>
          <a:p>
            <a:pPr>
              <a:buNone/>
            </a:pPr>
            <a:endParaRPr lang="en-US" sz="2000" dirty="0"/>
          </a:p>
        </p:txBody>
      </p:sp>
      <p:sp>
        <p:nvSpPr>
          <p:cNvPr id="5" name="Slide Number Placeholder 4"/>
          <p:cNvSpPr>
            <a:spLocks noGrp="1"/>
          </p:cNvSpPr>
          <p:nvPr>
            <p:ph type="sldNum" sz="quarter" idx="12"/>
          </p:nvPr>
        </p:nvSpPr>
        <p:spPr/>
        <p:txBody>
          <a:bodyPr/>
          <a:lstStyle/>
          <a:p>
            <a:fld id="{E4FFCA10-EE3F-AF4E-9EA4-E5CA2D91A1E4}" type="slidenum">
              <a:rPr lang="en-US" smtClean="0"/>
              <a:pPr/>
              <a:t>22</a:t>
            </a:fld>
            <a:endParaRPr lang="en-US"/>
          </a:p>
        </p:txBody>
      </p:sp>
      <p:pic>
        <p:nvPicPr>
          <p:cNvPr id="6" name="Picture 5" descr="5.8.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290" y="1741357"/>
            <a:ext cx="7745310" cy="3530358"/>
          </a:xfrm>
          <a:prstGeom prst="rect">
            <a:avLst/>
          </a:prstGeom>
        </p:spPr>
      </p:pic>
      <p:sp>
        <p:nvSpPr>
          <p:cNvPr id="7" name="TextBox 6"/>
          <p:cNvSpPr txBox="1"/>
          <p:nvPr/>
        </p:nvSpPr>
        <p:spPr>
          <a:xfrm>
            <a:off x="1424666" y="1741357"/>
            <a:ext cx="2199040" cy="369332"/>
          </a:xfrm>
          <a:prstGeom prst="rect">
            <a:avLst/>
          </a:prstGeom>
          <a:noFill/>
        </p:spPr>
        <p:txBody>
          <a:bodyPr wrap="none" rtlCol="0">
            <a:spAutoFit/>
          </a:bodyPr>
          <a:lstStyle/>
          <a:p>
            <a:r>
              <a:rPr lang="en-US" dirty="0"/>
              <a:t>Logistic Regression</a:t>
            </a:r>
          </a:p>
        </p:txBody>
      </p:sp>
      <p:sp>
        <p:nvSpPr>
          <p:cNvPr id="8" name="TextBox 7"/>
          <p:cNvSpPr txBox="1"/>
          <p:nvPr/>
        </p:nvSpPr>
        <p:spPr>
          <a:xfrm>
            <a:off x="6025172" y="1741357"/>
            <a:ext cx="672029" cy="369332"/>
          </a:xfrm>
          <a:prstGeom prst="rect">
            <a:avLst/>
          </a:prstGeom>
          <a:noFill/>
        </p:spPr>
        <p:txBody>
          <a:bodyPr wrap="none" rtlCol="0">
            <a:spAutoFit/>
          </a:bodyPr>
          <a:lstStyle/>
          <a:p>
            <a:r>
              <a:rPr lang="en-US" dirty="0"/>
              <a:t>KNN</a:t>
            </a:r>
          </a:p>
        </p:txBody>
      </p:sp>
      <p:sp>
        <p:nvSpPr>
          <p:cNvPr id="4" name="TextBox 3"/>
          <p:cNvSpPr txBox="1"/>
          <p:nvPr/>
        </p:nvSpPr>
        <p:spPr>
          <a:xfrm>
            <a:off x="2831293" y="5556976"/>
            <a:ext cx="5646960" cy="923330"/>
          </a:xfrm>
          <a:prstGeom prst="rect">
            <a:avLst/>
          </a:prstGeom>
          <a:noFill/>
        </p:spPr>
        <p:txBody>
          <a:bodyPr wrap="square" rtlCol="0">
            <a:spAutoFit/>
          </a:bodyPr>
          <a:lstStyle/>
          <a:p>
            <a:r>
              <a:rPr lang="en-US" b="1" dirty="0">
                <a:solidFill>
                  <a:schemeClr val="tx2"/>
                </a:solidFill>
              </a:rPr>
              <a:t>Concept Check:  </a:t>
            </a:r>
            <a:br>
              <a:rPr lang="en-US" b="1" dirty="0">
                <a:solidFill>
                  <a:schemeClr val="tx2"/>
                </a:solidFill>
              </a:rPr>
            </a:br>
            <a:r>
              <a:rPr lang="en-US" b="1" dirty="0">
                <a:solidFill>
                  <a:schemeClr val="tx2"/>
                </a:solidFill>
              </a:rPr>
              <a:t>How do we interpret the results of these graphs?</a:t>
            </a:r>
            <a:br>
              <a:rPr lang="en-US" b="1" dirty="0">
                <a:solidFill>
                  <a:schemeClr val="tx2"/>
                </a:solidFill>
              </a:rPr>
            </a:br>
            <a:r>
              <a:rPr lang="en-US" b="1" dirty="0">
                <a:solidFill>
                  <a:schemeClr val="tx2"/>
                </a:solidFill>
              </a:rPr>
              <a:t>What value polynomial should we choose?  </a:t>
            </a:r>
          </a:p>
        </p:txBody>
      </p:sp>
    </p:spTree>
    <p:extLst>
      <p:ext uri="{BB962C8B-B14F-4D97-AF65-F5344CB8AC3E}">
        <p14:creationId xmlns:p14="http://schemas.microsoft.com/office/powerpoint/2010/main" val="287497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(5.2)</a:t>
            </a:r>
          </a:p>
        </p:txBody>
      </p:sp>
      <p:sp>
        <p:nvSpPr>
          <p:cNvPr id="3" name="Content Placeholder 2"/>
          <p:cNvSpPr>
            <a:spLocks noGrp="1"/>
          </p:cNvSpPr>
          <p:nvPr>
            <p:ph idx="1"/>
          </p:nvPr>
        </p:nvSpPr>
        <p:spPr/>
        <p:txBody>
          <a:bodyPr/>
          <a:lstStyle/>
          <a:p>
            <a:r>
              <a:rPr lang="en-US" dirty="0"/>
              <a:t>In class exercise</a:t>
            </a:r>
          </a:p>
        </p:txBody>
      </p:sp>
      <p:sp>
        <p:nvSpPr>
          <p:cNvPr id="4" name="Slide Number Placeholder 3"/>
          <p:cNvSpPr>
            <a:spLocks noGrp="1"/>
          </p:cNvSpPr>
          <p:nvPr>
            <p:ph type="sldNum" sz="quarter" idx="12"/>
          </p:nvPr>
        </p:nvSpPr>
        <p:spPr/>
        <p:txBody>
          <a:bodyPr/>
          <a:lstStyle/>
          <a:p>
            <a:fld id="{E4FFCA10-EE3F-AF4E-9EA4-E5CA2D91A1E4}" type="slidenum">
              <a:rPr lang="en-US" smtClean="0"/>
              <a:pPr/>
              <a:t>23</a:t>
            </a:fld>
            <a:endParaRPr lang="en-US"/>
          </a:p>
        </p:txBody>
      </p:sp>
    </p:spTree>
    <p:extLst>
      <p:ext uri="{BB962C8B-B14F-4D97-AF65-F5344CB8AC3E}">
        <p14:creationId xmlns:p14="http://schemas.microsoft.com/office/powerpoint/2010/main" val="1349590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latin typeface="Times New Roman" panose="02020603050405020304" pitchFamily="18" charset="0"/>
                <a:cs typeface="Times New Roman" panose="02020603050405020304" pitchFamily="18" charset="0"/>
              </a:rPr>
              <a:t>k</a:t>
            </a:r>
            <a:r>
              <a:rPr lang="en-US" dirty="0"/>
              <a:t>-fold Cross Validation on Three Simulated Data Sets</a:t>
            </a:r>
          </a:p>
        </p:txBody>
      </p:sp>
      <p:sp>
        <p:nvSpPr>
          <p:cNvPr id="3" name="Content Placeholder 2"/>
          <p:cNvSpPr>
            <a:spLocks noGrp="1"/>
          </p:cNvSpPr>
          <p:nvPr>
            <p:ph idx="1"/>
          </p:nvPr>
        </p:nvSpPr>
        <p:spPr>
          <a:xfrm>
            <a:off x="252248" y="4351743"/>
            <a:ext cx="2767540" cy="1540174"/>
          </a:xfrm>
        </p:spPr>
        <p:txBody>
          <a:bodyPr>
            <a:normAutofit fontScale="85000" lnSpcReduction="10000"/>
          </a:bodyPr>
          <a:lstStyle/>
          <a:p>
            <a:r>
              <a:rPr lang="en-US" sz="1800" dirty="0">
                <a:solidFill>
                  <a:srgbClr val="73BDC7"/>
                </a:solidFill>
              </a:rPr>
              <a:t>Blue</a:t>
            </a:r>
            <a:r>
              <a:rPr lang="en-US" sz="1800" dirty="0"/>
              <a:t>: True Test MSE</a:t>
            </a:r>
          </a:p>
          <a:p>
            <a:r>
              <a:rPr lang="en-US" sz="1800" dirty="0"/>
              <a:t>Black-dashed: LOOCV MSE</a:t>
            </a:r>
          </a:p>
          <a:p>
            <a:r>
              <a:rPr lang="en-US" sz="1800" dirty="0">
                <a:solidFill>
                  <a:srgbClr val="F2A558"/>
                </a:solidFill>
              </a:rPr>
              <a:t>Orange</a:t>
            </a:r>
            <a:r>
              <a:rPr lang="en-US" sz="1800" dirty="0"/>
              <a:t>: 10-fold MSE</a:t>
            </a:r>
          </a:p>
          <a:p>
            <a:r>
              <a:rPr lang="en-US" sz="1800" dirty="0"/>
              <a:t>Refer to chapter 5 for the bottom graphs, Fig 5.6 page 182</a:t>
            </a:r>
          </a:p>
        </p:txBody>
      </p:sp>
      <p:sp>
        <p:nvSpPr>
          <p:cNvPr id="5" name="Slide Number Placeholder 4"/>
          <p:cNvSpPr>
            <a:spLocks noGrp="1"/>
          </p:cNvSpPr>
          <p:nvPr>
            <p:ph type="sldNum" sz="quarter" idx="12"/>
          </p:nvPr>
        </p:nvSpPr>
        <p:spPr/>
        <p:txBody>
          <a:bodyPr/>
          <a:lstStyle/>
          <a:p>
            <a:fld id="{E4FFCA10-EE3F-AF4E-9EA4-E5CA2D91A1E4}" type="slidenum">
              <a:rPr lang="en-US" smtClean="0"/>
              <a:pPr/>
              <a:t>24</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l="5067" r="12767"/>
          <a:stretch>
            <a:fillRect/>
          </a:stretch>
        </p:blipFill>
        <p:spPr>
          <a:xfrm>
            <a:off x="2989685" y="1563323"/>
            <a:ext cx="1743584" cy="216521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rcRect r="12536"/>
          <a:stretch>
            <a:fillRect/>
          </a:stretch>
        </p:blipFill>
        <p:spPr>
          <a:xfrm>
            <a:off x="4850288" y="1611029"/>
            <a:ext cx="1817613" cy="207198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rcRect r="14003"/>
          <a:stretch>
            <a:fillRect/>
          </a:stretch>
        </p:blipFill>
        <p:spPr>
          <a:xfrm>
            <a:off x="6809974" y="1642833"/>
            <a:ext cx="1753578" cy="2033074"/>
          </a:xfrm>
          <a:prstGeom prst="rect">
            <a:avLst/>
          </a:prstGeom>
        </p:spPr>
      </p:pic>
      <p:pic>
        <p:nvPicPr>
          <p:cNvPr id="10" name="Picture 9" descr="5.6.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9788" y="3675907"/>
            <a:ext cx="5702300" cy="2599142"/>
          </a:xfrm>
          <a:prstGeom prst="rect">
            <a:avLst/>
          </a:prstGeom>
        </p:spPr>
      </p:pic>
      <p:sp>
        <p:nvSpPr>
          <p:cNvPr id="11" name="Content Placeholder 2"/>
          <p:cNvSpPr txBox="1">
            <a:spLocks/>
          </p:cNvSpPr>
          <p:nvPr/>
        </p:nvSpPr>
        <p:spPr>
          <a:xfrm>
            <a:off x="179457" y="1777999"/>
            <a:ext cx="2651208" cy="1664915"/>
          </a:xfrm>
          <a:prstGeom prst="rect">
            <a:avLst/>
          </a:prstGeom>
        </p:spPr>
        <p:txBody>
          <a:bodyPr vert="horz" lIns="91440" tIns="45720" rIns="91440" bIns="45720" rtlCol="0">
            <a:normAutofit fontScale="85000" lnSpcReduction="20000"/>
          </a:bodyPr>
          <a:lstStyle/>
          <a:p>
            <a:pPr marL="182880" marR="0" lvl="0" indent="-182880" algn="l" defTabSz="914400" rtl="0" eaLnBrk="1" fontAlgn="auto" latinLnBrk="0" hangingPunct="1">
              <a:lnSpc>
                <a:spcPct val="100000"/>
              </a:lnSpc>
              <a:spcBef>
                <a:spcPct val="20000"/>
              </a:spcBef>
              <a:spcAft>
                <a:spcPts val="0"/>
              </a:spcAft>
              <a:buClr>
                <a:schemeClr val="accent1"/>
              </a:buClr>
              <a:buSzPct val="85000"/>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Black: True Model</a:t>
            </a:r>
          </a:p>
          <a:p>
            <a:pPr marL="182880" indent="-182880" defTabSz="914400">
              <a:spcBef>
                <a:spcPct val="20000"/>
              </a:spcBef>
              <a:buClr>
                <a:schemeClr val="accent1"/>
              </a:buClr>
              <a:buSzPct val="85000"/>
            </a:pPr>
            <a:r>
              <a:rPr lang="en-US" dirty="0">
                <a:solidFill>
                  <a:srgbClr val="F2A558"/>
                </a:solidFill>
              </a:rPr>
              <a:t>Orange</a:t>
            </a:r>
            <a:r>
              <a:rPr lang="en-US" dirty="0"/>
              <a:t>: Linear Regression</a:t>
            </a:r>
          </a:p>
          <a:p>
            <a:pPr marL="182880" marR="0" lvl="0" indent="-182880" algn="l" defTabSz="914400" rtl="0" eaLnBrk="1" fontAlgn="auto" latinLnBrk="0" hangingPunct="1">
              <a:lnSpc>
                <a:spcPct val="100000"/>
              </a:lnSpc>
              <a:spcBef>
                <a:spcPct val="20000"/>
              </a:spcBef>
              <a:spcAft>
                <a:spcPts val="0"/>
              </a:spcAft>
              <a:buClr>
                <a:schemeClr val="accent1"/>
              </a:buClr>
              <a:buSzPct val="85000"/>
              <a:tabLst/>
              <a:defRPr/>
            </a:pPr>
            <a:r>
              <a:rPr kumimoji="0" lang="en-US" sz="1800" b="0" i="0" u="none" strike="noStrike" kern="1200" cap="none" spc="0" normalizeH="0" baseline="0" noProof="0" dirty="0">
                <a:ln>
                  <a:noFill/>
                </a:ln>
                <a:solidFill>
                  <a:srgbClr val="73BDC7"/>
                </a:solidFill>
                <a:effectLst/>
                <a:uLnTx/>
                <a:uFillTx/>
                <a:latin typeface="+mn-lt"/>
                <a:ea typeface="+mn-ea"/>
                <a:cs typeface="+mn-cs"/>
              </a:rPr>
              <a:t>Blue</a:t>
            </a:r>
            <a:r>
              <a:rPr kumimoji="0" lang="en-US" sz="1800" b="0" i="0" u="none" strike="noStrike" kern="1200" cap="none" spc="0" normalizeH="0" baseline="0" noProof="0" dirty="0">
                <a:ln>
                  <a:noFill/>
                </a:ln>
                <a:solidFill>
                  <a:schemeClr val="tx1"/>
                </a:solidFill>
                <a:effectLst/>
                <a:uLnTx/>
                <a:uFillTx/>
                <a:latin typeface="+mn-lt"/>
                <a:ea typeface="+mn-ea"/>
                <a:cs typeface="+mn-cs"/>
              </a:rPr>
              <a:t>: Low Flexibility </a:t>
            </a:r>
            <a:r>
              <a:rPr kumimoji="0" lang="en-US" sz="1800" b="0" i="0" u="none" strike="noStrike" kern="1200" cap="none" spc="0" normalizeH="0" baseline="0" noProof="0" dirty="0" err="1">
                <a:ln>
                  <a:noFill/>
                </a:ln>
                <a:solidFill>
                  <a:schemeClr val="tx1"/>
                </a:solidFill>
                <a:effectLst/>
                <a:uLnTx/>
                <a:uFillTx/>
                <a:latin typeface="+mn-lt"/>
                <a:ea typeface="+mn-ea"/>
                <a:cs typeface="+mn-cs"/>
              </a:rPr>
              <a:t>Spline</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182880" marR="0" lvl="0" indent="-182880" algn="l" defTabSz="914400" rtl="0" eaLnBrk="1" fontAlgn="auto" latinLnBrk="0" hangingPunct="1">
              <a:lnSpc>
                <a:spcPct val="100000"/>
              </a:lnSpc>
              <a:spcBef>
                <a:spcPct val="20000"/>
              </a:spcBef>
              <a:spcAft>
                <a:spcPts val="0"/>
              </a:spcAft>
              <a:buClr>
                <a:schemeClr val="accent1"/>
              </a:buClr>
              <a:buSzPct val="85000"/>
              <a:tabLst/>
              <a:defRPr/>
            </a:pPr>
            <a:r>
              <a:rPr kumimoji="0" lang="en-US" sz="1800" b="0" i="0" u="none" strike="noStrike" kern="1200" cap="none" spc="0" normalizeH="0" baseline="0" noProof="0" dirty="0">
                <a:ln>
                  <a:noFill/>
                </a:ln>
                <a:solidFill>
                  <a:srgbClr val="00B050"/>
                </a:solidFill>
                <a:effectLst/>
                <a:uLnTx/>
                <a:uFillTx/>
                <a:latin typeface="+mn-lt"/>
                <a:ea typeface="+mn-ea"/>
                <a:cs typeface="+mn-cs"/>
              </a:rPr>
              <a:t>Green</a:t>
            </a:r>
            <a:r>
              <a:rPr kumimoji="0" lang="en-US" sz="1800" b="0" i="0" u="none" strike="noStrike" kern="1200" cap="none" spc="0" normalizeH="0" baseline="0" noProof="0" dirty="0">
                <a:ln>
                  <a:noFill/>
                </a:ln>
                <a:solidFill>
                  <a:schemeClr val="tx1"/>
                </a:solidFill>
                <a:effectLst/>
                <a:uLnTx/>
                <a:uFillTx/>
                <a:latin typeface="+mn-lt"/>
                <a:ea typeface="+mn-ea"/>
                <a:cs typeface="+mn-cs"/>
              </a:rPr>
              <a:t>: High Flexibility </a:t>
            </a:r>
            <a:r>
              <a:rPr kumimoji="0" lang="en-US" sz="1800" b="0" i="0" u="none" strike="noStrike" kern="1200" cap="none" spc="0" normalizeH="0" baseline="0" noProof="0" dirty="0" err="1">
                <a:ln>
                  <a:noFill/>
                </a:ln>
                <a:solidFill>
                  <a:schemeClr val="tx1"/>
                </a:solidFill>
                <a:effectLst/>
                <a:uLnTx/>
                <a:uFillTx/>
                <a:latin typeface="+mn-lt"/>
                <a:ea typeface="+mn-ea"/>
                <a:cs typeface="+mn-cs"/>
              </a:rPr>
              <a:t>Spline</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182880" marR="0" lvl="0" indent="-182880" algn="l" defTabSz="914400" rtl="0" eaLnBrk="1" fontAlgn="auto" latinLnBrk="0" hangingPunct="1">
              <a:lnSpc>
                <a:spcPct val="100000"/>
              </a:lnSpc>
              <a:spcBef>
                <a:spcPct val="20000"/>
              </a:spcBef>
              <a:spcAft>
                <a:spcPts val="0"/>
              </a:spcAft>
              <a:buClr>
                <a:schemeClr val="accent1"/>
              </a:buClr>
              <a:buSzPct val="85000"/>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182880" marR="0" lvl="0" indent="-182880" algn="l" defTabSz="914400" rtl="0" eaLnBrk="1" fontAlgn="auto" latinLnBrk="0" hangingPunct="1">
              <a:lnSpc>
                <a:spcPct val="100000"/>
              </a:lnSpc>
              <a:spcBef>
                <a:spcPct val="20000"/>
              </a:spcBef>
              <a:spcAft>
                <a:spcPts val="0"/>
              </a:spcAft>
              <a:buClr>
                <a:schemeClr val="accent1"/>
              </a:buClr>
              <a:buSzPct val="85000"/>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From Chapter 2 </a:t>
            </a:r>
            <a:br>
              <a:rPr kumimoji="0" lang="en-US" sz="1800" b="0" i="0" u="none" strike="noStrike" kern="1200" cap="none" spc="0" normalizeH="0" baseline="0" noProof="0" dirty="0">
                <a:ln>
                  <a:noFill/>
                </a:ln>
                <a:solidFill>
                  <a:schemeClr val="tx1"/>
                </a:solidFill>
                <a:effectLst/>
                <a:uLnTx/>
                <a:uFillTx/>
                <a:latin typeface="+mn-lt"/>
                <a:ea typeface="+mn-ea"/>
                <a:cs typeface="+mn-cs"/>
              </a:rPr>
            </a:br>
            <a:r>
              <a:rPr kumimoji="0" lang="en-US" sz="1800" b="0" i="0" u="none" strike="noStrike" kern="1200" cap="none" spc="0" normalizeH="0" baseline="0" noProof="0" dirty="0">
                <a:ln>
                  <a:noFill/>
                </a:ln>
                <a:solidFill>
                  <a:schemeClr val="tx1"/>
                </a:solidFill>
                <a:effectLst/>
                <a:uLnTx/>
                <a:uFillTx/>
                <a:latin typeface="+mn-lt"/>
                <a:ea typeface="+mn-ea"/>
                <a:cs typeface="+mn-cs"/>
              </a:rPr>
              <a:t>Fig 2.9, 2.10, and 2.11</a:t>
            </a:r>
          </a:p>
        </p:txBody>
      </p:sp>
    </p:spTree>
    <p:extLst>
      <p:ext uri="{BB962C8B-B14F-4D97-AF65-F5344CB8AC3E}">
        <p14:creationId xmlns:p14="http://schemas.microsoft.com/office/powerpoint/2010/main" val="2399182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Validation in Practice</a:t>
            </a:r>
          </a:p>
        </p:txBody>
      </p:sp>
      <p:sp>
        <p:nvSpPr>
          <p:cNvPr id="3" name="Content Placeholder 2"/>
          <p:cNvSpPr>
            <a:spLocks noGrp="1"/>
          </p:cNvSpPr>
          <p:nvPr>
            <p:ph idx="1"/>
          </p:nvPr>
        </p:nvSpPr>
        <p:spPr/>
        <p:txBody>
          <a:bodyPr/>
          <a:lstStyle/>
          <a:p>
            <a:r>
              <a:rPr lang="en-US" dirty="0"/>
              <a:t>CV can help estimate MSE or Classification Accuracy</a:t>
            </a:r>
          </a:p>
          <a:p>
            <a:r>
              <a:rPr lang="en-US" dirty="0"/>
              <a:t>If we can estimate MSE before running the actual MSE how could we use it in our </a:t>
            </a:r>
            <a:r>
              <a:rPr lang="en-US" i="1" dirty="0"/>
              <a:t>model</a:t>
            </a:r>
            <a:r>
              <a:rPr lang="en-US" dirty="0"/>
              <a:t> </a:t>
            </a:r>
            <a:r>
              <a:rPr lang="en-US" i="1" dirty="0"/>
              <a:t>selection</a:t>
            </a:r>
            <a:r>
              <a:rPr lang="en-US" dirty="0"/>
              <a:t> process?</a:t>
            </a:r>
          </a:p>
          <a:p>
            <a:r>
              <a:rPr lang="en-US" dirty="0"/>
              <a:t>What types of things could we decide about our Machine Learning modeling process?</a:t>
            </a:r>
          </a:p>
          <a:p>
            <a:r>
              <a:rPr lang="en-US" b="1" dirty="0">
                <a:solidFill>
                  <a:schemeClr val="tx2"/>
                </a:solidFill>
              </a:rPr>
              <a:t>MINUTE PAPER:  Brainstorm and write down your specific uses for CV.</a:t>
            </a:r>
          </a:p>
        </p:txBody>
      </p:sp>
      <p:sp>
        <p:nvSpPr>
          <p:cNvPr id="4" name="Slide Number Placeholder 3"/>
          <p:cNvSpPr>
            <a:spLocks noGrp="1"/>
          </p:cNvSpPr>
          <p:nvPr>
            <p:ph type="sldNum" sz="quarter" idx="12"/>
          </p:nvPr>
        </p:nvSpPr>
        <p:spPr/>
        <p:txBody>
          <a:bodyPr/>
          <a:lstStyle/>
          <a:p>
            <a:fld id="{E4FFCA10-EE3F-AF4E-9EA4-E5CA2D91A1E4}" type="slidenum">
              <a:rPr lang="en-US" smtClean="0"/>
              <a:pPr/>
              <a:t>25</a:t>
            </a:fld>
            <a:endParaRPr lang="en-US"/>
          </a:p>
        </p:txBody>
      </p:sp>
    </p:spTree>
    <p:extLst>
      <p:ext uri="{BB962C8B-B14F-4D97-AF65-F5344CB8AC3E}">
        <p14:creationId xmlns:p14="http://schemas.microsoft.com/office/powerpoint/2010/main" val="236913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resampling methods?</a:t>
            </a:r>
          </a:p>
        </p:txBody>
      </p:sp>
      <p:sp>
        <p:nvSpPr>
          <p:cNvPr id="3" name="Content Placeholder 2"/>
          <p:cNvSpPr>
            <a:spLocks noGrp="1"/>
          </p:cNvSpPr>
          <p:nvPr>
            <p:ph idx="1"/>
          </p:nvPr>
        </p:nvSpPr>
        <p:spPr/>
        <p:txBody>
          <a:bodyPr>
            <a:normAutofit/>
          </a:bodyPr>
          <a:lstStyle/>
          <a:p>
            <a:r>
              <a:rPr lang="en-US" dirty="0"/>
              <a:t>Tools that involve </a:t>
            </a:r>
            <a:r>
              <a:rPr lang="en-US" u="sng" dirty="0"/>
              <a:t>repeatedly</a:t>
            </a:r>
            <a:r>
              <a:rPr lang="en-US" dirty="0"/>
              <a:t> drawing samples from a training set and refitting a model of interest on each sample in order to obtain more information about the fitted model</a:t>
            </a:r>
          </a:p>
          <a:p>
            <a:pPr lvl="1"/>
            <a:r>
              <a:rPr lang="en-US" dirty="0"/>
              <a:t>Model Assessment: estimate error rates on unseen data</a:t>
            </a:r>
          </a:p>
          <a:p>
            <a:pPr lvl="1"/>
            <a:r>
              <a:rPr lang="en-US" dirty="0"/>
              <a:t>Model Selection: select appropriate model </a:t>
            </a:r>
            <a:r>
              <a:rPr lang="en-US" dirty="0" err="1"/>
              <a:t>hyperparameters</a:t>
            </a:r>
            <a:r>
              <a:rPr lang="en-US" dirty="0"/>
              <a:t> (e.g. level of model flexibility)</a:t>
            </a:r>
          </a:p>
          <a:p>
            <a:r>
              <a:rPr lang="en-US" dirty="0"/>
              <a:t>They are computationally expensive! But these days we have powerful computers</a:t>
            </a:r>
            <a:endParaRPr lang="en-US" dirty="0">
              <a:sym typeface="Wingdings"/>
            </a:endParaRPr>
          </a:p>
          <a:p>
            <a:r>
              <a:rPr lang="en-US" dirty="0">
                <a:sym typeface="Wingdings"/>
              </a:rPr>
              <a:t>Two resampling methods: </a:t>
            </a:r>
          </a:p>
          <a:p>
            <a:pPr lvl="1"/>
            <a:r>
              <a:rPr lang="en-US" dirty="0">
                <a:sym typeface="Wingdings"/>
              </a:rPr>
              <a:t>Cross Validation</a:t>
            </a:r>
          </a:p>
          <a:p>
            <a:pPr lvl="1"/>
            <a:r>
              <a:rPr lang="en-US" dirty="0">
                <a:sym typeface="Wingdings"/>
              </a:rPr>
              <a:t>Bootstrapping </a:t>
            </a:r>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pPr/>
              <a:t>3</a:t>
            </a:fld>
            <a:endParaRPr lang="en-US"/>
          </a:p>
        </p:txBody>
      </p:sp>
    </p:spTree>
    <p:extLst>
      <p:ext uri="{BB962C8B-B14F-4D97-AF65-F5344CB8AC3E}">
        <p14:creationId xmlns:p14="http://schemas.microsoft.com/office/powerpoint/2010/main" val="3224816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err="1"/>
              <a:t>Borghetti’s</a:t>
            </a:r>
            <a:r>
              <a:rPr lang="en-US" sz="3100" dirty="0"/>
              <a:t> “Golden Rule” </a:t>
            </a:r>
            <a:br>
              <a:rPr lang="en-US" dirty="0"/>
            </a:br>
            <a:r>
              <a:rPr lang="en-US" sz="3100" dirty="0"/>
              <a:t>Model Decision-making vs. Performance Reporting</a:t>
            </a:r>
            <a:endParaRPr lang="en-US" dirty="0"/>
          </a:p>
        </p:txBody>
      </p:sp>
      <p:sp>
        <p:nvSpPr>
          <p:cNvPr id="3" name="Content Placeholder 2"/>
          <p:cNvSpPr>
            <a:spLocks noGrp="1"/>
          </p:cNvSpPr>
          <p:nvPr>
            <p:ph idx="1"/>
          </p:nvPr>
        </p:nvSpPr>
        <p:spPr/>
        <p:txBody>
          <a:bodyPr/>
          <a:lstStyle/>
          <a:p>
            <a:r>
              <a:rPr lang="en-US" dirty="0"/>
              <a:t>You already know that:</a:t>
            </a:r>
          </a:p>
          <a:p>
            <a:pPr lvl="1"/>
            <a:r>
              <a:rPr lang="en-US" dirty="0"/>
              <a:t>Training sets are used to fit models, and training set accuracy may vary greatly from test set performance, so it is inappropriate to report model quality based on the training set performance</a:t>
            </a:r>
          </a:p>
          <a:p>
            <a:r>
              <a:rPr lang="en-US" dirty="0"/>
              <a:t>Golden Rule:  If you use an observation as part of your decision-making process, then you should NOT use it as part of a set of data you are using to </a:t>
            </a:r>
            <a:r>
              <a:rPr lang="en-US" i="1" dirty="0"/>
              <a:t>report</a:t>
            </a:r>
            <a:r>
              <a:rPr lang="en-US" dirty="0"/>
              <a:t> performance</a:t>
            </a:r>
          </a:p>
          <a:p>
            <a:pPr lvl="1"/>
            <a:r>
              <a:rPr lang="en-US" dirty="0"/>
              <a:t>Decision-making includes things like fitting a model, choosing hyperparameters, and selecting which model to use</a:t>
            </a:r>
          </a:p>
        </p:txBody>
      </p:sp>
      <p:sp>
        <p:nvSpPr>
          <p:cNvPr id="4" name="Slide Number Placeholder 3"/>
          <p:cNvSpPr>
            <a:spLocks noGrp="1"/>
          </p:cNvSpPr>
          <p:nvPr>
            <p:ph type="sldNum" sz="quarter" idx="12"/>
          </p:nvPr>
        </p:nvSpPr>
        <p:spPr/>
        <p:txBody>
          <a:bodyPr/>
          <a:lstStyle/>
          <a:p>
            <a:fld id="{E4FFCA10-EE3F-AF4E-9EA4-E5CA2D91A1E4}"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v. Validation v. Test Data</a:t>
            </a:r>
          </a:p>
        </p:txBody>
      </p:sp>
      <p:sp>
        <p:nvSpPr>
          <p:cNvPr id="3" name="Content Placeholder 2"/>
          <p:cNvSpPr>
            <a:spLocks noGrp="1"/>
          </p:cNvSpPr>
          <p:nvPr>
            <p:ph idx="1"/>
          </p:nvPr>
        </p:nvSpPr>
        <p:spPr/>
        <p:txBody>
          <a:bodyPr/>
          <a:lstStyle/>
          <a:p>
            <a:r>
              <a:rPr lang="en-US" dirty="0"/>
              <a:t>TEST Data: Used for performance prediction </a:t>
            </a:r>
            <a:r>
              <a:rPr lang="en-US" b="1" dirty="0"/>
              <a:t>only</a:t>
            </a:r>
            <a:r>
              <a:rPr lang="en-US" dirty="0"/>
              <a:t>.  It estimates performance of a model on unseen data. </a:t>
            </a:r>
            <a:r>
              <a:rPr lang="en-US" b="1" i="1" dirty="0">
                <a:solidFill>
                  <a:srgbClr val="00B0F0"/>
                </a:solidFill>
              </a:rPr>
              <a:t>Sequester the test set before exploring the data</a:t>
            </a:r>
            <a:r>
              <a:rPr lang="en-US" dirty="0"/>
              <a:t> </a:t>
            </a:r>
          </a:p>
          <a:p>
            <a:r>
              <a:rPr lang="en-US" dirty="0"/>
              <a:t>NON-TEST-SET DATA:</a:t>
            </a:r>
          </a:p>
          <a:p>
            <a:pPr lvl="1"/>
            <a:r>
              <a:rPr lang="en-US" dirty="0"/>
              <a:t>Training Data:  Used to “fit” parameterized models (e.g. find coefficients/weights or as the data for non-parametric methods like KNN </a:t>
            </a:r>
          </a:p>
          <a:p>
            <a:pPr lvl="1"/>
            <a:r>
              <a:rPr lang="en-US" dirty="0"/>
              <a:t>Validation Data – 2 uses; Pick One:</a:t>
            </a:r>
          </a:p>
          <a:p>
            <a:pPr lvl="2"/>
            <a:r>
              <a:rPr lang="en-US" dirty="0"/>
              <a:t>Obtain an (average) estimate of a model’s performance quality from non-training data</a:t>
            </a:r>
          </a:p>
          <a:p>
            <a:pPr lvl="2"/>
            <a:r>
              <a:rPr lang="en-US" dirty="0"/>
              <a:t>Make selection decisions (e.g. pick the best k in KNN; select whether LDA or QDA model works best; feature selection)</a:t>
            </a:r>
          </a:p>
        </p:txBody>
      </p:sp>
      <p:sp>
        <p:nvSpPr>
          <p:cNvPr id="4" name="Slide Number Placeholder 3"/>
          <p:cNvSpPr>
            <a:spLocks noGrp="1"/>
          </p:cNvSpPr>
          <p:nvPr>
            <p:ph type="sldNum" sz="quarter" idx="12"/>
          </p:nvPr>
        </p:nvSpPr>
        <p:spPr/>
        <p:txBody>
          <a:bodyPr/>
          <a:lstStyle/>
          <a:p>
            <a:fld id="{E4FFCA10-EE3F-AF4E-9EA4-E5CA2D91A1E4}" type="slidenum">
              <a:rPr lang="en-US" smtClean="0"/>
              <a:pPr/>
              <a:t>5</a:t>
            </a:fld>
            <a:endParaRPr lang="en-US"/>
          </a:p>
        </p:txBody>
      </p:sp>
    </p:spTree>
    <p:extLst>
      <p:ext uri="{BB962C8B-B14F-4D97-AF65-F5344CB8AC3E}">
        <p14:creationId xmlns:p14="http://schemas.microsoft.com/office/powerpoint/2010/main" val="306559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5.1.1 Model Selection using </a:t>
            </a:r>
            <a:br>
              <a:rPr lang="en-US" dirty="0"/>
            </a:br>
            <a:r>
              <a:rPr lang="en-US" dirty="0"/>
              <a:t>The </a:t>
            </a:r>
            <a:r>
              <a:rPr lang="en-US" u="sng" dirty="0"/>
              <a:t>Validation Set</a:t>
            </a:r>
            <a:r>
              <a:rPr lang="en-US" dirty="0"/>
              <a:t>  Approach</a:t>
            </a:r>
          </a:p>
        </p:txBody>
      </p:sp>
      <p:sp>
        <p:nvSpPr>
          <p:cNvPr id="3" name="Content Placeholder 2"/>
          <p:cNvSpPr>
            <a:spLocks noGrp="1"/>
          </p:cNvSpPr>
          <p:nvPr>
            <p:ph idx="1"/>
          </p:nvPr>
        </p:nvSpPr>
        <p:spPr/>
        <p:txBody>
          <a:bodyPr/>
          <a:lstStyle/>
          <a:p>
            <a:r>
              <a:rPr lang="en-US" dirty="0"/>
              <a:t>Goal: select the best model (e.g. LDA vs. QDA)</a:t>
            </a:r>
          </a:p>
          <a:p>
            <a:r>
              <a:rPr lang="en-US" dirty="0"/>
              <a:t>If we have a large data set, randomly* split the non-test data into </a:t>
            </a:r>
            <a:r>
              <a:rPr lang="en-US" i="1" dirty="0"/>
              <a:t>training</a:t>
            </a:r>
            <a:r>
              <a:rPr lang="en-US" dirty="0"/>
              <a:t> and </a:t>
            </a:r>
            <a:r>
              <a:rPr lang="en-US" i="1" dirty="0"/>
              <a:t>validation</a:t>
            </a:r>
            <a:r>
              <a:rPr lang="en-US" dirty="0"/>
              <a:t> sets</a:t>
            </a:r>
          </a:p>
          <a:p>
            <a:r>
              <a:rPr lang="en-US" dirty="0"/>
              <a:t>Use the training set to build each possible model (i.e. the different combinations of variables) </a:t>
            </a:r>
          </a:p>
          <a:p>
            <a:r>
              <a:rPr lang="en-US" dirty="0"/>
              <a:t>Select the model that gave the lowest error rate when applied to the validation set</a:t>
            </a:r>
          </a:p>
        </p:txBody>
      </p:sp>
      <p:sp>
        <p:nvSpPr>
          <p:cNvPr id="5" name="Slide Number Placeholder 4"/>
          <p:cNvSpPr>
            <a:spLocks noGrp="1"/>
          </p:cNvSpPr>
          <p:nvPr>
            <p:ph type="sldNum" sz="quarter" idx="12"/>
          </p:nvPr>
        </p:nvSpPr>
        <p:spPr/>
        <p:txBody>
          <a:bodyPr/>
          <a:lstStyle/>
          <a:p>
            <a:fld id="{E4FFCA10-EE3F-AF4E-9EA4-E5CA2D91A1E4}" type="slidenum">
              <a:rPr lang="en-US" smtClean="0"/>
              <a:pPr/>
              <a:t>6</a:t>
            </a:fld>
            <a:endParaRPr lang="en-US"/>
          </a:p>
        </p:txBody>
      </p:sp>
      <p:sp>
        <p:nvSpPr>
          <p:cNvPr id="7" name="TextBox 6"/>
          <p:cNvSpPr txBox="1"/>
          <p:nvPr/>
        </p:nvSpPr>
        <p:spPr>
          <a:xfrm>
            <a:off x="2153920" y="5715088"/>
            <a:ext cx="1420004" cy="369332"/>
          </a:xfrm>
          <a:prstGeom prst="rect">
            <a:avLst/>
          </a:prstGeom>
          <a:noFill/>
        </p:spPr>
        <p:txBody>
          <a:bodyPr wrap="none" rtlCol="0">
            <a:spAutoFit/>
          </a:bodyPr>
          <a:lstStyle/>
          <a:p>
            <a:r>
              <a:rPr lang="en-US" dirty="0"/>
              <a:t>Training Set</a:t>
            </a:r>
          </a:p>
        </p:txBody>
      </p:sp>
      <p:sp>
        <p:nvSpPr>
          <p:cNvPr id="8" name="TextBox 7"/>
          <p:cNvSpPr txBox="1"/>
          <p:nvPr/>
        </p:nvSpPr>
        <p:spPr>
          <a:xfrm>
            <a:off x="5130800" y="5715088"/>
            <a:ext cx="1591013" cy="369332"/>
          </a:xfrm>
          <a:prstGeom prst="rect">
            <a:avLst/>
          </a:prstGeom>
          <a:noFill/>
        </p:spPr>
        <p:txBody>
          <a:bodyPr wrap="none" rtlCol="0">
            <a:spAutoFit/>
          </a:bodyPr>
          <a:lstStyle/>
          <a:p>
            <a:r>
              <a:rPr lang="en-US" dirty="0"/>
              <a:t>Validation Set</a:t>
            </a:r>
          </a:p>
        </p:txBody>
      </p:sp>
      <p:pic>
        <p:nvPicPr>
          <p:cNvPr id="9" name="Picture 8" descr="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7840" y="4450168"/>
            <a:ext cx="5528851" cy="1264920"/>
          </a:xfrm>
          <a:prstGeom prst="rect">
            <a:avLst/>
          </a:prstGeom>
        </p:spPr>
      </p:pic>
      <p:sp>
        <p:nvSpPr>
          <p:cNvPr id="4" name="TextBox 3"/>
          <p:cNvSpPr txBox="1"/>
          <p:nvPr/>
        </p:nvSpPr>
        <p:spPr>
          <a:xfrm>
            <a:off x="337507" y="6303958"/>
            <a:ext cx="8468985" cy="369332"/>
          </a:xfrm>
          <a:prstGeom prst="rect">
            <a:avLst/>
          </a:prstGeom>
          <a:noFill/>
        </p:spPr>
        <p:txBody>
          <a:bodyPr wrap="none" rtlCol="0">
            <a:spAutoFit/>
          </a:bodyPr>
          <a:lstStyle/>
          <a:p>
            <a:r>
              <a:rPr lang="en-US" dirty="0"/>
              <a:t>*be careful when randomizing selection from time-series or sequence-based data</a:t>
            </a:r>
          </a:p>
        </p:txBody>
      </p:sp>
    </p:spTree>
    <p:extLst>
      <p:ext uri="{BB962C8B-B14F-4D97-AF65-F5344CB8AC3E}">
        <p14:creationId xmlns:p14="http://schemas.microsoft.com/office/powerpoint/2010/main" val="2501449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 Selection using Validation Set Example: Auto Data</a:t>
            </a:r>
          </a:p>
        </p:txBody>
      </p:sp>
      <p:sp>
        <p:nvSpPr>
          <p:cNvPr id="3" name="Content Placeholder 2"/>
          <p:cNvSpPr>
            <a:spLocks noGrp="1"/>
          </p:cNvSpPr>
          <p:nvPr>
            <p:ph idx="1"/>
          </p:nvPr>
        </p:nvSpPr>
        <p:spPr/>
        <p:txBody>
          <a:bodyPr>
            <a:normAutofit fontScale="92500" lnSpcReduction="20000"/>
          </a:bodyPr>
          <a:lstStyle/>
          <a:p>
            <a:r>
              <a:rPr lang="en-US" dirty="0"/>
              <a:t>Suppose that we want to predict </a:t>
            </a:r>
            <a:r>
              <a:rPr lang="en-US" dirty="0">
                <a:solidFill>
                  <a:schemeClr val="tx2"/>
                </a:solidFill>
              </a:rPr>
              <a:t>mpg</a:t>
            </a:r>
            <a:r>
              <a:rPr lang="en-US" dirty="0"/>
              <a:t> from </a:t>
            </a:r>
            <a:r>
              <a:rPr lang="en-US" dirty="0">
                <a:solidFill>
                  <a:srgbClr val="D2533C"/>
                </a:solidFill>
              </a:rPr>
              <a:t>horsepower</a:t>
            </a:r>
            <a:r>
              <a:rPr lang="en-US" dirty="0"/>
              <a:t> </a:t>
            </a:r>
          </a:p>
          <a:p>
            <a:r>
              <a:rPr lang="en-US" dirty="0"/>
              <a:t>Goal:  select the best of 10 possible models:</a:t>
            </a:r>
          </a:p>
          <a:p>
            <a:pPr lvl="1"/>
            <a:r>
              <a:rPr lang="en-US" dirty="0"/>
              <a:t>Model 1: features = horsepower (Linear only)</a:t>
            </a:r>
          </a:p>
          <a:p>
            <a:pPr lvl="1"/>
            <a:r>
              <a:rPr lang="en-US" dirty="0"/>
              <a:t>Model 2: features = horsepower + horspower</a:t>
            </a:r>
            <a:r>
              <a:rPr lang="en-US" baseline="30000" dirty="0"/>
              <a:t>2   </a:t>
            </a:r>
            <a:r>
              <a:rPr lang="en-US" dirty="0"/>
              <a:t>(Linear + Quadratic)</a:t>
            </a:r>
          </a:p>
          <a:p>
            <a:pPr lvl="1"/>
            <a:r>
              <a:rPr lang="en-US" dirty="0"/>
              <a:t>…</a:t>
            </a:r>
          </a:p>
          <a:p>
            <a:pPr lvl="1"/>
            <a:r>
              <a:rPr lang="en-US" dirty="0"/>
              <a:t>Model 10: features = horsepower + horspower</a:t>
            </a:r>
            <a:r>
              <a:rPr lang="en-US" baseline="30000" dirty="0"/>
              <a:t>2   </a:t>
            </a:r>
            <a:r>
              <a:rPr lang="en-US" dirty="0"/>
              <a:t>+…+ horsepower</a:t>
            </a:r>
            <a:r>
              <a:rPr lang="en-US" baseline="30000" dirty="0"/>
              <a:t>10</a:t>
            </a:r>
          </a:p>
          <a:p>
            <a:r>
              <a:rPr lang="en-US" dirty="0"/>
              <a:t>Which model gives a better fit?</a:t>
            </a:r>
          </a:p>
          <a:p>
            <a:pPr lvl="1"/>
            <a:r>
              <a:rPr lang="en-US" dirty="0"/>
              <a:t>Randomly split </a:t>
            </a:r>
            <a:r>
              <a:rPr lang="en-US" dirty="0">
                <a:solidFill>
                  <a:srgbClr val="D2533C"/>
                </a:solidFill>
              </a:rPr>
              <a:t>Auto</a:t>
            </a:r>
            <a:r>
              <a:rPr lang="en-US" dirty="0"/>
              <a:t> data set into training (196 obs.)  and validation set (196 obs.)</a:t>
            </a:r>
          </a:p>
          <a:p>
            <a:pPr lvl="1"/>
            <a:r>
              <a:rPr lang="en-US" dirty="0"/>
              <a:t>Fit all models using the training data set</a:t>
            </a:r>
          </a:p>
          <a:p>
            <a:pPr lvl="1"/>
            <a:r>
              <a:rPr lang="en-US" dirty="0"/>
              <a:t>Evaluate MSE on each model using the validation data set</a:t>
            </a:r>
          </a:p>
          <a:p>
            <a:pPr lvl="1"/>
            <a:r>
              <a:rPr lang="en-US" dirty="0"/>
              <a:t>Select model with the lowest validation MSE</a:t>
            </a:r>
          </a:p>
          <a:p>
            <a:r>
              <a:rPr lang="en-US" b="1" dirty="0">
                <a:solidFill>
                  <a:srgbClr val="C00000"/>
                </a:solidFill>
              </a:rPr>
              <a:t>Question:  If we use the validation set to determine which model is the better fit, is the MSE of the winning validation set a good estimate for MSE on novel/unseen data?</a:t>
            </a:r>
          </a:p>
        </p:txBody>
      </p:sp>
      <p:sp>
        <p:nvSpPr>
          <p:cNvPr id="5" name="Slide Number Placeholder 4"/>
          <p:cNvSpPr>
            <a:spLocks noGrp="1"/>
          </p:cNvSpPr>
          <p:nvPr>
            <p:ph type="sldNum" sz="quarter" idx="12"/>
          </p:nvPr>
        </p:nvSpPr>
        <p:spPr/>
        <p:txBody>
          <a:bodyPr/>
          <a:lstStyle/>
          <a:p>
            <a:fld id="{E4FFCA10-EE3F-AF4E-9EA4-E5CA2D91A1E4}" type="slidenum">
              <a:rPr lang="en-US" smtClean="0"/>
              <a:pPr/>
              <a:t>7</a:t>
            </a:fld>
            <a:endParaRPr lang="en-US"/>
          </a:p>
        </p:txBody>
      </p:sp>
    </p:spTree>
    <p:extLst>
      <p:ext uri="{BB962C8B-B14F-4D97-AF65-F5344CB8AC3E}">
        <p14:creationId xmlns:p14="http://schemas.microsoft.com/office/powerpoint/2010/main" val="3950289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Set Variability Example</a:t>
            </a:r>
          </a:p>
        </p:txBody>
      </p:sp>
      <p:sp>
        <p:nvSpPr>
          <p:cNvPr id="3" name="Content Placeholder 2"/>
          <p:cNvSpPr>
            <a:spLocks noGrp="1"/>
          </p:cNvSpPr>
          <p:nvPr>
            <p:ph idx="1"/>
          </p:nvPr>
        </p:nvSpPr>
        <p:spPr>
          <a:xfrm>
            <a:off x="349624" y="1709928"/>
            <a:ext cx="8229600" cy="1849665"/>
          </a:xfrm>
        </p:spPr>
        <p:txBody>
          <a:bodyPr/>
          <a:lstStyle/>
          <a:p>
            <a:r>
              <a:rPr lang="en-US" dirty="0"/>
              <a:t>Model selection task:  which order of polynomial model fits best (from polynomials with orders 1:10)</a:t>
            </a:r>
          </a:p>
          <a:p>
            <a:r>
              <a:rPr lang="en-US" dirty="0"/>
              <a:t>There is a lot of variability among the MSE’s…</a:t>
            </a:r>
          </a:p>
        </p:txBody>
      </p:sp>
      <p:sp>
        <p:nvSpPr>
          <p:cNvPr id="5" name="Slide Number Placeholder 4"/>
          <p:cNvSpPr>
            <a:spLocks noGrp="1"/>
          </p:cNvSpPr>
          <p:nvPr>
            <p:ph type="sldNum" sz="quarter" idx="12"/>
          </p:nvPr>
        </p:nvSpPr>
        <p:spPr/>
        <p:txBody>
          <a:bodyPr/>
          <a:lstStyle/>
          <a:p>
            <a:fld id="{E4FFCA10-EE3F-AF4E-9EA4-E5CA2D91A1E4}" type="slidenum">
              <a:rPr lang="en-US" smtClean="0"/>
              <a:pPr/>
              <a:t>8</a:t>
            </a:fld>
            <a:endParaRPr lang="en-US"/>
          </a:p>
        </p:txBody>
      </p:sp>
      <p:grpSp>
        <p:nvGrpSpPr>
          <p:cNvPr id="4" name="Group 3"/>
          <p:cNvGrpSpPr/>
          <p:nvPr/>
        </p:nvGrpSpPr>
        <p:grpSpPr>
          <a:xfrm>
            <a:off x="608768" y="4152253"/>
            <a:ext cx="5461619" cy="2485445"/>
            <a:chOff x="1623060" y="3936383"/>
            <a:chExt cx="5935980" cy="2701315"/>
          </a:xfrm>
        </p:grpSpPr>
        <p:pic>
          <p:nvPicPr>
            <p:cNvPr id="7" name="Picture 6" descr="5.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060" y="3936383"/>
              <a:ext cx="5935980" cy="2701315"/>
            </a:xfrm>
            <a:prstGeom prst="rect">
              <a:avLst/>
            </a:prstGeom>
          </p:spPr>
        </p:pic>
        <p:cxnSp>
          <p:nvCxnSpPr>
            <p:cNvPr id="9" name="Straight Connector 8"/>
            <p:cNvCxnSpPr>
              <a:cxnSpLocks/>
            </p:cNvCxnSpPr>
            <p:nvPr/>
          </p:nvCxnSpPr>
          <p:spPr>
            <a:xfrm flipV="1">
              <a:off x="5354320" y="4274546"/>
              <a:ext cx="0" cy="187678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cxnSp>
        <p:nvCxnSpPr>
          <p:cNvPr id="8" name="Straight Arrow Connector 7"/>
          <p:cNvCxnSpPr>
            <a:cxnSpLocks/>
            <a:stCxn id="10" idx="1"/>
          </p:cNvCxnSpPr>
          <p:nvPr/>
        </p:nvCxnSpPr>
        <p:spPr>
          <a:xfrm flipH="1">
            <a:off x="5915465" y="5190978"/>
            <a:ext cx="8541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769635" y="5006312"/>
            <a:ext cx="1754006" cy="369332"/>
          </a:xfrm>
          <a:prstGeom prst="rect">
            <a:avLst/>
          </a:prstGeom>
          <a:noFill/>
        </p:spPr>
        <p:txBody>
          <a:bodyPr wrap="none" rtlCol="0">
            <a:spAutoFit/>
          </a:bodyPr>
          <a:lstStyle/>
          <a:p>
            <a:r>
              <a:rPr lang="en-US" dirty="0"/>
              <a:t>“Spaghetti plot”</a:t>
            </a:r>
          </a:p>
        </p:txBody>
      </p:sp>
      <p:sp>
        <p:nvSpPr>
          <p:cNvPr id="12" name="TextBox 11">
            <a:extLst>
              <a:ext uri="{FF2B5EF4-FFF2-40B4-BE49-F238E27FC236}">
                <a16:creationId xmlns:a16="http://schemas.microsoft.com/office/drawing/2014/main" id="{E1BADB0C-0EBD-4A04-8ACB-63A47E129CB3}"/>
              </a:ext>
            </a:extLst>
          </p:cNvPr>
          <p:cNvSpPr txBox="1"/>
          <p:nvPr/>
        </p:nvSpPr>
        <p:spPr>
          <a:xfrm>
            <a:off x="795296" y="3807974"/>
            <a:ext cx="2401344" cy="523220"/>
          </a:xfrm>
          <a:prstGeom prst="rect">
            <a:avLst/>
          </a:prstGeom>
          <a:noFill/>
        </p:spPr>
        <p:txBody>
          <a:bodyPr wrap="square" rtlCol="0">
            <a:spAutoFit/>
          </a:bodyPr>
          <a:lstStyle/>
          <a:p>
            <a:r>
              <a:rPr lang="en-US" sz="1400" dirty="0"/>
              <a:t>Validation error rate for a single (random) 50/50 split</a:t>
            </a:r>
          </a:p>
        </p:txBody>
      </p:sp>
      <p:sp>
        <p:nvSpPr>
          <p:cNvPr id="13" name="TextBox 12">
            <a:extLst>
              <a:ext uri="{FF2B5EF4-FFF2-40B4-BE49-F238E27FC236}">
                <a16:creationId xmlns:a16="http://schemas.microsoft.com/office/drawing/2014/main" id="{0E0E6917-8DC9-4C3A-8141-7D7E94797B06}"/>
              </a:ext>
            </a:extLst>
          </p:cNvPr>
          <p:cNvSpPr txBox="1"/>
          <p:nvPr/>
        </p:nvSpPr>
        <p:spPr>
          <a:xfrm>
            <a:off x="3642311" y="3766251"/>
            <a:ext cx="2608454" cy="738664"/>
          </a:xfrm>
          <a:prstGeom prst="rect">
            <a:avLst/>
          </a:prstGeom>
          <a:noFill/>
        </p:spPr>
        <p:txBody>
          <a:bodyPr wrap="square" rtlCol="0">
            <a:spAutoFit/>
          </a:bodyPr>
          <a:lstStyle/>
          <a:p>
            <a:r>
              <a:rPr lang="en-US" sz="1400" dirty="0"/>
              <a:t>Validation method repeated 10 times, each time the split is chosen randomly</a:t>
            </a:r>
          </a:p>
        </p:txBody>
      </p:sp>
    </p:spTree>
    <p:extLst>
      <p:ext uri="{BB962C8B-B14F-4D97-AF65-F5344CB8AC3E}">
        <p14:creationId xmlns:p14="http://schemas.microsoft.com/office/powerpoint/2010/main" val="3982747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Validation Set Approach in summary</a:t>
            </a:r>
          </a:p>
        </p:txBody>
      </p:sp>
      <p:sp>
        <p:nvSpPr>
          <p:cNvPr id="3" name="Content Placeholder 2"/>
          <p:cNvSpPr>
            <a:spLocks noGrp="1"/>
          </p:cNvSpPr>
          <p:nvPr>
            <p:ph idx="1"/>
          </p:nvPr>
        </p:nvSpPr>
        <p:spPr/>
        <p:txBody>
          <a:bodyPr/>
          <a:lstStyle/>
          <a:p>
            <a:r>
              <a:rPr lang="en-US" dirty="0"/>
              <a:t>Advantages:</a:t>
            </a:r>
          </a:p>
          <a:p>
            <a:pPr lvl="1"/>
            <a:r>
              <a:rPr lang="en-US" dirty="0"/>
              <a:t>Simple to understand</a:t>
            </a:r>
          </a:p>
          <a:p>
            <a:pPr lvl="1"/>
            <a:r>
              <a:rPr lang="en-US" dirty="0"/>
              <a:t>Easy to implement</a:t>
            </a:r>
          </a:p>
          <a:p>
            <a:pPr lvl="1"/>
            <a:r>
              <a:rPr lang="en-US" dirty="0"/>
              <a:t>Computationally cheap</a:t>
            </a:r>
          </a:p>
          <a:p>
            <a:r>
              <a:rPr lang="en-US" dirty="0"/>
              <a:t>Disadvantages:</a:t>
            </a:r>
          </a:p>
          <a:p>
            <a:pPr lvl="1"/>
            <a:r>
              <a:rPr lang="en-US" dirty="0"/>
              <a:t>The validation MSE of a single split can be highly variable</a:t>
            </a:r>
          </a:p>
          <a:p>
            <a:pPr lvl="1"/>
            <a:r>
              <a:rPr lang="en-US" dirty="0"/>
              <a:t>Only a subset of observations are used to fit the model (training data). Statistical methods tend to provide worse estimates when trained on fewer observations</a:t>
            </a:r>
          </a:p>
        </p:txBody>
      </p:sp>
      <p:sp>
        <p:nvSpPr>
          <p:cNvPr id="5" name="Slide Number Placeholder 4"/>
          <p:cNvSpPr>
            <a:spLocks noGrp="1"/>
          </p:cNvSpPr>
          <p:nvPr>
            <p:ph type="sldNum" sz="quarter" idx="12"/>
          </p:nvPr>
        </p:nvSpPr>
        <p:spPr/>
        <p:txBody>
          <a:bodyPr/>
          <a:lstStyle/>
          <a:p>
            <a:fld id="{E4FFCA10-EE3F-AF4E-9EA4-E5CA2D91A1E4}" type="slidenum">
              <a:rPr lang="en-US" smtClean="0"/>
              <a:pPr/>
              <a:t>9</a:t>
            </a:fld>
            <a:endParaRPr lang="en-US"/>
          </a:p>
        </p:txBody>
      </p:sp>
    </p:spTree>
    <p:extLst>
      <p:ext uri="{BB962C8B-B14F-4D97-AF65-F5344CB8AC3E}">
        <p14:creationId xmlns:p14="http://schemas.microsoft.com/office/powerpoint/2010/main" val="1803888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12712</TotalTime>
  <Words>1687</Words>
  <Application>Microsoft Office PowerPoint</Application>
  <PresentationFormat>On-screen Show (4:3)</PresentationFormat>
  <Paragraphs>197</Paragraphs>
  <Slides>25</Slides>
  <Notes>1</Notes>
  <HiddenSlides>3</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0" baseType="lpstr">
      <vt:lpstr>Arial</vt:lpstr>
      <vt:lpstr>Calibri</vt:lpstr>
      <vt:lpstr>Times New Roman</vt:lpstr>
      <vt:lpstr>Clarity</vt:lpstr>
      <vt:lpstr>Equation</vt:lpstr>
      <vt:lpstr>Resampling MEthods</vt:lpstr>
      <vt:lpstr>Overview</vt:lpstr>
      <vt:lpstr>What are resampling methods?</vt:lpstr>
      <vt:lpstr>Borghetti’s “Golden Rule”  Model Decision-making vs. Performance Reporting</vt:lpstr>
      <vt:lpstr>Training v. Validation v. Test Data</vt:lpstr>
      <vt:lpstr>5.1.1 Model Selection using  The Validation Set  Approach</vt:lpstr>
      <vt:lpstr>Model Selection using Validation Set Example: Auto Data</vt:lpstr>
      <vt:lpstr>Validation Set Variability Example</vt:lpstr>
      <vt:lpstr>Validation Set Approach in summary</vt:lpstr>
      <vt:lpstr>Cross Validation</vt:lpstr>
      <vt:lpstr>5.1.2 Leave-One-Out Cross Validation (LOOCV)</vt:lpstr>
      <vt:lpstr>LOOCV vs. the Validation Set Approach</vt:lpstr>
      <vt:lpstr>5.1.3 k-fold Cross Validation</vt:lpstr>
      <vt:lpstr>k-fold Cross Validation </vt:lpstr>
      <vt:lpstr>Auto Data: LOOCV vs. k-fold CV</vt:lpstr>
      <vt:lpstr>Auto Data: Validation Set Approach vs.  k-fold CV Approach</vt:lpstr>
      <vt:lpstr>5.1.4 Bias-Variance Trade-off for k-fold CV</vt:lpstr>
      <vt:lpstr>5.1.5 Cross Validation on Classification Problems</vt:lpstr>
      <vt:lpstr>Model Selection Example:   Use CV to Select Classification Model</vt:lpstr>
      <vt:lpstr>Use CV to Select Classification Model</vt:lpstr>
      <vt:lpstr>Use CV to Select Classification Model</vt:lpstr>
      <vt:lpstr>Use CV to Select Classification Model</vt:lpstr>
      <vt:lpstr>Bootstrap (5.2)</vt:lpstr>
      <vt:lpstr>k-fold Cross Validation on Three Simulated Data Sets</vt:lpstr>
      <vt:lpstr>Cross Validation in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Abbass Sharif</dc:creator>
  <cp:lastModifiedBy>Brett Borghetti</cp:lastModifiedBy>
  <cp:revision>253</cp:revision>
  <cp:lastPrinted>2013-09-24T00:04:41Z</cp:lastPrinted>
  <dcterms:created xsi:type="dcterms:W3CDTF">2013-08-14T17:09:52Z</dcterms:created>
  <dcterms:modified xsi:type="dcterms:W3CDTF">2020-05-14T16:40:00Z</dcterms:modified>
</cp:coreProperties>
</file>