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89" r:id="rId2"/>
    <p:sldId id="285" r:id="rId3"/>
    <p:sldId id="308" r:id="rId4"/>
    <p:sldId id="291" r:id="rId5"/>
    <p:sldId id="296" r:id="rId6"/>
    <p:sldId id="304" r:id="rId7"/>
    <p:sldId id="298" r:id="rId8"/>
    <p:sldId id="305" r:id="rId9"/>
    <p:sldId id="297" r:id="rId10"/>
    <p:sldId id="306" r:id="rId11"/>
    <p:sldId id="299" r:id="rId12"/>
    <p:sldId id="300" r:id="rId13"/>
    <p:sldId id="303" r:id="rId14"/>
    <p:sldId id="295" r:id="rId15"/>
    <p:sldId id="301" r:id="rId16"/>
    <p:sldId id="293" r:id="rId17"/>
    <p:sldId id="309" r:id="rId18"/>
    <p:sldId id="310" r:id="rId19"/>
    <p:sldId id="312" r:id="rId20"/>
    <p:sldId id="313" r:id="rId21"/>
    <p:sldId id="316" r:id="rId22"/>
    <p:sldId id="314" r:id="rId23"/>
    <p:sldId id="315" r:id="rId24"/>
    <p:sldId id="321" r:id="rId25"/>
    <p:sldId id="318" r:id="rId26"/>
    <p:sldId id="320" r:id="rId27"/>
    <p:sldId id="322" r:id="rId28"/>
    <p:sldId id="323" r:id="rId29"/>
    <p:sldId id="32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26" y="12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pPr/>
              <a:t>6/1/2020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pPr/>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pPr/>
              <a:t>6/1/2020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pPr/>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pPr/>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pPr/>
              <a:t>2</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9E184C-EF48-0B46-A9DF-58ECA10D5B66}" type="datetime1">
              <a:rPr lang="en-US" smtClean="0"/>
              <a:pPr/>
              <a:t>6/1/2020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CB3804-19A2-0543-A939-317DBBE4D2B5}" type="datetime1">
              <a:rPr lang="en-US" smtClean="0"/>
              <a:pPr/>
              <a:t>6/1/2020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pPr/>
              <a:t>6/1/2020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8D3D6-B88D-144A-B948-1F45B4585621}" type="datetime1">
              <a:rPr lang="en-US" smtClean="0"/>
              <a:pPr/>
              <a:t>6/1/2020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pPr/>
              <a:t>6/1/2020</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pPr/>
              <a:t>6/1/2020</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pPr/>
              <a:t>6/1/2020</a:t>
            </a:fld>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AFC14-B1C6-9447-9B23-422C37473F79}" type="datetime1">
              <a:rPr lang="en-US" smtClean="0"/>
              <a:pPr/>
              <a:t>6/1/2020</a:t>
            </a:fld>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pPr/>
              <a:t>6/1/2020</a:t>
            </a:fld>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pPr/>
              <a:t>6/1/2020</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pPr/>
              <a:t>6/1/2020</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54FB7E5-E5E8-454F-9FF1-E74A3ED31BF0}" type="datetime1">
              <a:rPr lang="en-US" smtClean="0"/>
              <a:pPr/>
              <a:t>6/1/2020</a:t>
            </a:fld>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a:t>Decision Trees</a:t>
            </a:r>
          </a:p>
        </p:txBody>
      </p:sp>
      <p:sp>
        <p:nvSpPr>
          <p:cNvPr id="3" name="Subtitle 2"/>
          <p:cNvSpPr>
            <a:spLocks noGrp="1"/>
          </p:cNvSpPr>
          <p:nvPr>
            <p:ph type="subTitle" idx="1"/>
          </p:nvPr>
        </p:nvSpPr>
        <p:spPr/>
        <p:txBody>
          <a:bodyPr/>
          <a:lstStyle/>
          <a:p>
            <a:r>
              <a:rPr lang="en-US" dirty="0"/>
              <a:t>Chapter 08 (part 01)</a:t>
            </a:r>
          </a:p>
        </p:txBody>
      </p:sp>
      <p:sp>
        <p:nvSpPr>
          <p:cNvPr id="4" name="Footer Placeholder 3"/>
          <p:cNvSpPr>
            <a:spLocks noGrp="1"/>
          </p:cNvSpPr>
          <p:nvPr>
            <p:ph type="ftr" sz="quarter" idx="4294967295"/>
          </p:nvPr>
        </p:nvSpPr>
        <p:spPr>
          <a:xfrm>
            <a:off x="3429000" y="18288"/>
            <a:ext cx="4114800" cy="329184"/>
          </a:xfrm>
          <a:prstGeom prst="rect">
            <a:avLst/>
          </a:prstGeom>
        </p:spPr>
        <p:txBody>
          <a:bodyPr/>
          <a:lstStyle/>
          <a:p>
            <a:r>
              <a:rPr lang="en-US" dirty="0"/>
              <a:t> </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a:t>
            </a:fld>
            <a:endParaRPr lang="en-US"/>
          </a:p>
        </p:txBody>
      </p:sp>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make the third split?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10</a:t>
            </a:fld>
            <a:endParaRPr lang="en-US"/>
          </a:p>
        </p:txBody>
      </p:sp>
      <p:graphicFrame>
        <p:nvGraphicFramePr>
          <p:cNvPr id="6" name="Object 3"/>
          <p:cNvGraphicFramePr>
            <a:graphicFrameLocks noChangeAspect="1"/>
          </p:cNvGraphicFramePr>
          <p:nvPr/>
        </p:nvGraphicFramePr>
        <p:xfrm>
          <a:off x="3505200" y="1447800"/>
          <a:ext cx="5307013" cy="5410200"/>
        </p:xfrm>
        <a:graphic>
          <a:graphicData uri="http://schemas.openxmlformats.org/presentationml/2006/ole">
            <mc:AlternateContent xmlns:mc="http://schemas.openxmlformats.org/markup-compatibility/2006">
              <mc:Choice xmlns:v="urn:schemas-microsoft-com:vml" Requires="v">
                <p:oleObj spid="_x0000_s17434" name="Bitmap Image" r:id="rId3" imgW="9142857" imgH="5714286" progId="PBrush">
                  <p:embed/>
                </p:oleObj>
              </mc:Choice>
              <mc:Fallback>
                <p:oleObj name="Bitmap Image" r:id="rId3" imgW="9142857" imgH="5714286"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2466" t="3334" r="55009" b="27333"/>
                      <a:stretch>
                        <a:fillRect/>
                      </a:stretch>
                    </p:blipFill>
                    <p:spPr bwMode="auto">
                      <a:xfrm>
                        <a:off x="3505200" y="1447800"/>
                        <a:ext cx="530701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5"/>
          <p:cNvSpPr txBox="1">
            <a:spLocks noChangeArrowheads="1"/>
          </p:cNvSpPr>
          <p:nvPr/>
        </p:nvSpPr>
        <p:spPr>
          <a:xfrm>
            <a:off x="381000" y="1752600"/>
            <a:ext cx="3124200" cy="4800600"/>
          </a:xfrm>
          <a:prstGeom prst="rect">
            <a:avLst/>
          </a:prstGeom>
          <a:no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33400" indent="-533400">
              <a:lnSpc>
                <a:spcPct val="90000"/>
              </a:lnSpc>
            </a:pPr>
            <a:r>
              <a:rPr lang="en-US" dirty="0"/>
              <a:t>Here the optimal split was the left region on X</a:t>
            </a:r>
            <a:r>
              <a:rPr lang="en-US" baseline="-25000" dirty="0"/>
              <a:t>2 </a:t>
            </a:r>
            <a:r>
              <a:rPr lang="en-US" dirty="0"/>
              <a:t>at point t</a:t>
            </a:r>
            <a:r>
              <a:rPr lang="en-US" baseline="-25000" dirty="0"/>
              <a:t>2</a:t>
            </a:r>
            <a:r>
              <a:rPr lang="en-US" dirty="0"/>
              <a:t>. </a:t>
            </a:r>
          </a:p>
          <a:p>
            <a:pPr marL="533400" indent="-533400">
              <a:lnSpc>
                <a:spcPct val="90000"/>
              </a:lnSpc>
            </a:pPr>
            <a:r>
              <a:rPr lang="en-US" dirty="0"/>
              <a:t>This process continues until our regions have too few observations to continue e.g. all regions have 5 or fewer points.</a:t>
            </a:r>
          </a:p>
        </p:txBody>
      </p:sp>
    </p:spTree>
    <p:extLst>
      <p:ext uri="{BB962C8B-B14F-4D97-AF65-F5344CB8AC3E}">
        <p14:creationId xmlns:p14="http://schemas.microsoft.com/office/powerpoint/2010/main" val="293059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split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11</a:t>
            </a:fld>
            <a:endParaRPr lang="en-US"/>
          </a:p>
        </p:txBody>
      </p:sp>
      <p:graphicFrame>
        <p:nvGraphicFramePr>
          <p:cNvPr id="6" name="Object 7"/>
          <p:cNvGraphicFramePr>
            <a:graphicFrameLocks noChangeAspect="1"/>
          </p:cNvGraphicFramePr>
          <p:nvPr/>
        </p:nvGraphicFramePr>
        <p:xfrm>
          <a:off x="3505200" y="1447800"/>
          <a:ext cx="5281613" cy="5410200"/>
        </p:xfrm>
        <a:graphic>
          <a:graphicData uri="http://schemas.openxmlformats.org/presentationml/2006/ole">
            <mc:AlternateContent xmlns:mc="http://schemas.openxmlformats.org/markup-compatibility/2006">
              <mc:Choice xmlns:v="urn:schemas-microsoft-com:vml" Requires="v">
                <p:oleObj spid="_x0000_s12315" name="Bitmap Image" r:id="rId3" imgW="9142857" imgH="5714286" progId="PBrush">
                  <p:embed/>
                </p:oleObj>
              </mc:Choice>
              <mc:Fallback>
                <p:oleObj name="Bitmap Image" r:id="rId3" imgW="9142857" imgH="5714286"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2483" t="2995" r="55009" b="27333"/>
                      <a:stretch>
                        <a:fillRect/>
                      </a:stretch>
                    </p:blipFill>
                    <p:spPr bwMode="auto">
                      <a:xfrm>
                        <a:off x="3505200" y="1447800"/>
                        <a:ext cx="528161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0"/>
          <p:cNvSpPr>
            <a:spLocks noChangeArrowheads="1"/>
          </p:cNvSpPr>
          <p:nvPr/>
        </p:nvSpPr>
        <p:spPr bwMode="auto">
          <a:xfrm>
            <a:off x="457200" y="1752600"/>
            <a:ext cx="304800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First split on X</a:t>
            </a:r>
            <a:r>
              <a:rPr lang="en-US" sz="2000" baseline="-25000" dirty="0">
                <a:latin typeface="Times New Roman" pitchFamily="18" charset="0"/>
              </a:rPr>
              <a:t>1</a:t>
            </a:r>
            <a:r>
              <a:rPr lang="en-US" sz="2000" dirty="0">
                <a:latin typeface="Times New Roman" pitchFamily="18" charset="0"/>
              </a:rPr>
              <a:t>=t</a:t>
            </a:r>
            <a:r>
              <a:rPr lang="en-US" sz="2000" baseline="-25000" dirty="0">
                <a:latin typeface="Times New Roman" pitchFamily="18" charset="0"/>
              </a:rPr>
              <a:t>1</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&lt;t</a:t>
            </a:r>
            <a:r>
              <a:rPr lang="en-US" sz="2000" baseline="-25000" dirty="0">
                <a:latin typeface="Times New Roman" pitchFamily="18" charset="0"/>
              </a:rPr>
              <a:t>1</a:t>
            </a:r>
            <a:r>
              <a:rPr lang="en-US" sz="2000" dirty="0">
                <a:latin typeface="Times New Roman" pitchFamily="18" charset="0"/>
              </a:rPr>
              <a:t>, split on X</a:t>
            </a:r>
            <a:r>
              <a:rPr lang="en-US" sz="2000" baseline="-25000" dirty="0">
                <a:latin typeface="Times New Roman" pitchFamily="18" charset="0"/>
              </a:rPr>
              <a:t>2</a:t>
            </a:r>
            <a:r>
              <a:rPr lang="en-US" sz="2000" dirty="0">
                <a:latin typeface="Times New Roman" pitchFamily="18" charset="0"/>
              </a:rPr>
              <a:t>=t</a:t>
            </a:r>
            <a:r>
              <a:rPr lang="en-US" sz="2000" baseline="-25000" dirty="0">
                <a:latin typeface="Times New Roman" pitchFamily="18" charset="0"/>
              </a:rPr>
              <a:t>2</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&gt;t</a:t>
            </a:r>
            <a:r>
              <a:rPr lang="en-US" sz="2000" baseline="-25000" dirty="0">
                <a:latin typeface="Times New Roman" pitchFamily="18" charset="0"/>
              </a:rPr>
              <a:t>1</a:t>
            </a:r>
            <a:r>
              <a:rPr lang="en-US" sz="2000" dirty="0">
                <a:latin typeface="Times New Roman" pitchFamily="18" charset="0"/>
              </a:rPr>
              <a:t>, split on X</a:t>
            </a:r>
            <a:r>
              <a:rPr lang="en-US" sz="2000" baseline="-25000" dirty="0">
                <a:latin typeface="Times New Roman" pitchFamily="18" charset="0"/>
              </a:rPr>
              <a:t>1</a:t>
            </a:r>
            <a:r>
              <a:rPr lang="en-US" sz="2000" dirty="0">
                <a:latin typeface="Times New Roman" pitchFamily="18" charset="0"/>
              </a:rPr>
              <a:t>=t</a:t>
            </a:r>
            <a:r>
              <a:rPr lang="en-US" sz="2000" baseline="-25000" dirty="0">
                <a:latin typeface="Times New Roman" pitchFamily="18" charset="0"/>
              </a:rPr>
              <a:t>3</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&gt;t</a:t>
            </a:r>
            <a:r>
              <a:rPr lang="en-US" sz="2000" baseline="-25000" dirty="0">
                <a:latin typeface="Times New Roman" pitchFamily="18" charset="0"/>
              </a:rPr>
              <a:t>3</a:t>
            </a:r>
            <a:r>
              <a:rPr lang="en-US" sz="2000" dirty="0">
                <a:latin typeface="Times New Roman" pitchFamily="18" charset="0"/>
              </a:rPr>
              <a:t>, split on X</a:t>
            </a:r>
            <a:r>
              <a:rPr lang="en-US" sz="2000" baseline="-25000" dirty="0">
                <a:latin typeface="Times New Roman" pitchFamily="18" charset="0"/>
              </a:rPr>
              <a:t>2</a:t>
            </a:r>
            <a:r>
              <a:rPr lang="en-US" sz="2000" dirty="0">
                <a:latin typeface="Times New Roman" pitchFamily="18" charset="0"/>
              </a:rPr>
              <a:t>=t</a:t>
            </a:r>
            <a:r>
              <a:rPr lang="en-US" sz="2000" baseline="-25000" dirty="0">
                <a:latin typeface="Times New Roman" pitchFamily="18" charset="0"/>
              </a:rPr>
              <a:t>4</a:t>
            </a:r>
            <a:endParaRPr lang="en-US" sz="2000" dirty="0">
              <a:latin typeface="Times New Roman" pitchFamily="18" charset="0"/>
            </a:endParaRPr>
          </a:p>
          <a:p>
            <a:pPr marL="533400" indent="-533400" eaLnBrk="1" hangingPunct="1">
              <a:spcBef>
                <a:spcPct val="20000"/>
              </a:spcBef>
              <a:buClr>
                <a:schemeClr val="folHlink"/>
              </a:buClr>
              <a:buSzPct val="60000"/>
              <a:buFont typeface="Wingdings" pitchFamily="2" charset="2"/>
              <a:buAutoNum type="arabicPeriod"/>
            </a:pPr>
            <a:endParaRPr lang="en-US" sz="2400" dirty="0">
              <a:latin typeface="Times New Roman" pitchFamily="18" charset="0"/>
            </a:endParaRPr>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l="12971" t="46321" r="46585" b="28522"/>
          <a:stretch>
            <a:fillRect/>
          </a:stretch>
        </p:blipFill>
        <p:spPr bwMode="auto">
          <a:xfrm>
            <a:off x="592311" y="3672967"/>
            <a:ext cx="2842452" cy="250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236055" y="4986937"/>
            <a:ext cx="1951744" cy="137417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8248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Split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12</a:t>
            </a:fld>
            <a:endParaRPr lang="en-US"/>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l="55319" t="16002" r="9459" b="59784"/>
          <a:stretch>
            <a:fillRect/>
          </a:stretch>
        </p:blipFill>
        <p:spPr bwMode="auto">
          <a:xfrm>
            <a:off x="3532363" y="1425548"/>
            <a:ext cx="5562600"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0"/>
          <p:cNvSpPr>
            <a:spLocks noChangeArrowheads="1"/>
          </p:cNvSpPr>
          <p:nvPr/>
        </p:nvSpPr>
        <p:spPr bwMode="auto">
          <a:xfrm>
            <a:off x="457200" y="1752600"/>
            <a:ext cx="304800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First split on X</a:t>
            </a:r>
            <a:r>
              <a:rPr lang="en-US" sz="2000" baseline="-25000" dirty="0">
                <a:latin typeface="Times New Roman" pitchFamily="18" charset="0"/>
              </a:rPr>
              <a:t>1</a:t>
            </a:r>
            <a:r>
              <a:rPr lang="en-US" sz="2000" dirty="0">
                <a:latin typeface="Times New Roman" pitchFamily="18" charset="0"/>
              </a:rPr>
              <a:t>=t</a:t>
            </a:r>
            <a:r>
              <a:rPr lang="en-US" sz="2000" baseline="-25000" dirty="0">
                <a:latin typeface="Times New Roman" pitchFamily="18" charset="0"/>
              </a:rPr>
              <a:t>1</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&lt;t</a:t>
            </a:r>
            <a:r>
              <a:rPr lang="en-US" sz="2000" baseline="-25000" dirty="0">
                <a:latin typeface="Times New Roman" pitchFamily="18" charset="0"/>
              </a:rPr>
              <a:t>1</a:t>
            </a:r>
            <a:r>
              <a:rPr lang="en-US" sz="2000" dirty="0">
                <a:latin typeface="Times New Roman" pitchFamily="18" charset="0"/>
              </a:rPr>
              <a:t>, split on X</a:t>
            </a:r>
            <a:r>
              <a:rPr lang="en-US" sz="2000" baseline="-25000" dirty="0">
                <a:latin typeface="Times New Roman" pitchFamily="18" charset="0"/>
              </a:rPr>
              <a:t>2</a:t>
            </a:r>
            <a:r>
              <a:rPr lang="en-US" sz="2000" dirty="0">
                <a:latin typeface="Times New Roman" pitchFamily="18" charset="0"/>
              </a:rPr>
              <a:t>=t</a:t>
            </a:r>
            <a:r>
              <a:rPr lang="en-US" sz="2000" baseline="-25000" dirty="0">
                <a:latin typeface="Times New Roman" pitchFamily="18" charset="0"/>
              </a:rPr>
              <a:t>2</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&gt;t</a:t>
            </a:r>
            <a:r>
              <a:rPr lang="en-US" sz="2000" baseline="-25000" dirty="0">
                <a:latin typeface="Times New Roman" pitchFamily="18" charset="0"/>
              </a:rPr>
              <a:t>1</a:t>
            </a:r>
            <a:r>
              <a:rPr lang="en-US" sz="2000" dirty="0">
                <a:latin typeface="Times New Roman" pitchFamily="18" charset="0"/>
              </a:rPr>
              <a:t>, split on X</a:t>
            </a:r>
            <a:r>
              <a:rPr lang="en-US" sz="2000" baseline="-25000" dirty="0">
                <a:latin typeface="Times New Roman" pitchFamily="18" charset="0"/>
              </a:rPr>
              <a:t>1</a:t>
            </a:r>
            <a:r>
              <a:rPr lang="en-US" sz="2000" dirty="0">
                <a:latin typeface="Times New Roman" pitchFamily="18" charset="0"/>
              </a:rPr>
              <a:t>=t</a:t>
            </a:r>
            <a:r>
              <a:rPr lang="en-US" sz="2000" baseline="-25000" dirty="0">
                <a:latin typeface="Times New Roman" pitchFamily="18" charset="0"/>
              </a:rPr>
              <a:t>3</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&gt;t</a:t>
            </a:r>
            <a:r>
              <a:rPr lang="en-US" sz="2000" baseline="-25000" dirty="0">
                <a:latin typeface="Times New Roman" pitchFamily="18" charset="0"/>
              </a:rPr>
              <a:t>3</a:t>
            </a:r>
            <a:r>
              <a:rPr lang="en-US" sz="2000" dirty="0">
                <a:latin typeface="Times New Roman" pitchFamily="18" charset="0"/>
              </a:rPr>
              <a:t>, split on X</a:t>
            </a:r>
            <a:r>
              <a:rPr lang="en-US" sz="2000" baseline="-25000" dirty="0">
                <a:latin typeface="Times New Roman" pitchFamily="18" charset="0"/>
              </a:rPr>
              <a:t>2</a:t>
            </a:r>
            <a:r>
              <a:rPr lang="en-US" sz="2000" dirty="0">
                <a:latin typeface="Times New Roman" pitchFamily="18" charset="0"/>
              </a:rPr>
              <a:t>=t</a:t>
            </a:r>
            <a:r>
              <a:rPr lang="en-US" sz="2000" baseline="-25000" dirty="0">
                <a:latin typeface="Times New Roman" pitchFamily="18" charset="0"/>
              </a:rPr>
              <a:t>4</a:t>
            </a:r>
            <a:endParaRPr lang="en-US" sz="2000" dirty="0">
              <a:latin typeface="Times New Roman" pitchFamily="18" charset="0"/>
            </a:endParaRPr>
          </a:p>
          <a:p>
            <a:pPr marL="533400" indent="-533400" eaLnBrk="1" hangingPunct="1">
              <a:spcBef>
                <a:spcPct val="20000"/>
              </a:spcBef>
              <a:buClr>
                <a:schemeClr val="folHlink"/>
              </a:buClr>
              <a:buSzPct val="60000"/>
              <a:buFont typeface="Wingdings" pitchFamily="2" charset="2"/>
              <a:buAutoNum type="arabicPeriod"/>
            </a:pPr>
            <a:endParaRPr lang="en-US" sz="2400" dirty="0">
              <a:latin typeface="Times New Roman"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12971" t="46321" r="46585" b="28522"/>
          <a:stretch>
            <a:fillRect/>
          </a:stretch>
        </p:blipFill>
        <p:spPr bwMode="auto">
          <a:xfrm>
            <a:off x="592311" y="3672967"/>
            <a:ext cx="2842452" cy="250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48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What values should we use for </a:t>
            </a:r>
            <a:r>
              <a:rPr lang="en-US" sz="4400" dirty="0"/>
              <a:t>		</a:t>
            </a:r>
            <a:r>
              <a:rPr lang="en-US" sz="3400" dirty="0"/>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region </a:t>
            </a:r>
            <a:r>
              <a:rPr lang="en-US"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the best prediction is simply the average of all the responses from our training data that exist in region </a:t>
            </a:r>
            <a:r>
              <a:rPr lang="en-US"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13</a:t>
            </a:fld>
            <a:endParaRPr lang="en-US"/>
          </a:p>
        </p:txBody>
      </p:sp>
      <mc:AlternateContent xmlns:mc="http://schemas.openxmlformats.org/markup-compatibility/2006" xmlns:a14="http://schemas.microsoft.com/office/drawing/2010/main">
        <mc:Choice Requires="a14">
          <p:sp>
            <p:nvSpPr>
              <p:cNvPr id="7" name="Object 6"/>
              <p:cNvSpPr txBox="1"/>
              <p:nvPr/>
            </p:nvSpPr>
            <p:spPr>
              <a:xfrm>
                <a:off x="6213721" y="793766"/>
                <a:ext cx="2140166" cy="46986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acc>
                        <m:accPr>
                          <m:chr m:val="̂"/>
                          <m:ctrlPr>
                            <a:rPr lang="en-US" sz="2400" b="1" i="1" smtClean="0">
                              <a:solidFill>
                                <a:srgbClr val="C00000"/>
                              </a:solidFill>
                              <a:latin typeface="Cambria Math" panose="02040503050406030204" pitchFamily="18" charset="0"/>
                            </a:rPr>
                          </m:ctrlPr>
                        </m:acc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𝒀</m:t>
                              </m:r>
                            </m:e>
                            <m:sub>
                              <m:r>
                                <a:rPr lang="en-US" sz="2400" b="1" i="1">
                                  <a:solidFill>
                                    <a:srgbClr val="C00000"/>
                                  </a:solidFill>
                                  <a:latin typeface="Cambria Math" panose="02040503050406030204" pitchFamily="18" charset="0"/>
                                </a:rPr>
                                <m:t>𝟏</m:t>
                              </m:r>
                            </m:sub>
                          </m:sSub>
                        </m:e>
                      </m:acc>
                      <m:r>
                        <a:rPr lang="en-US" sz="2400" b="1" i="1">
                          <a:solidFill>
                            <a:srgbClr val="C00000"/>
                          </a:solidFill>
                          <a:latin typeface="Cambria Math" panose="02040503050406030204" pitchFamily="18" charset="0"/>
                        </a:rPr>
                        <m:t>,</m:t>
                      </m:r>
                      <m:acc>
                        <m:accPr>
                          <m:chr m:val="̂"/>
                          <m:ctrlPr>
                            <a:rPr lang="en-US" sz="2400" b="1" i="1">
                              <a:solidFill>
                                <a:srgbClr val="C00000"/>
                              </a:solidFill>
                              <a:latin typeface="Cambria Math" panose="02040503050406030204" pitchFamily="18" charset="0"/>
                            </a:rPr>
                          </m:ctrlPr>
                        </m:acc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𝒀</m:t>
                              </m:r>
                            </m:e>
                            <m:sub>
                              <m:r>
                                <a:rPr lang="en-US" sz="2400" b="1" i="1">
                                  <a:solidFill>
                                    <a:srgbClr val="C00000"/>
                                  </a:solidFill>
                                  <a:latin typeface="Cambria Math" panose="02040503050406030204" pitchFamily="18" charset="0"/>
                                </a:rPr>
                                <m:t>𝟐</m:t>
                              </m:r>
                            </m:sub>
                          </m:sSub>
                        </m:e>
                      </m:acc>
                      <m:r>
                        <a:rPr lang="en-US" sz="2400" b="1" i="1">
                          <a:solidFill>
                            <a:srgbClr val="C00000"/>
                          </a:solidFill>
                          <a:latin typeface="Cambria Math" panose="02040503050406030204" pitchFamily="18" charset="0"/>
                        </a:rPr>
                        <m:t>,…,</m:t>
                      </m:r>
                      <m:acc>
                        <m:accPr>
                          <m:chr m:val="̂"/>
                          <m:ctrlPr>
                            <a:rPr lang="en-US" sz="2400" b="1" i="1">
                              <a:solidFill>
                                <a:srgbClr val="C00000"/>
                              </a:solidFill>
                              <a:latin typeface="Cambria Math" panose="02040503050406030204" pitchFamily="18" charset="0"/>
                            </a:rPr>
                          </m:ctrlPr>
                        </m:acc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𝒀</m:t>
                              </m:r>
                            </m:e>
                            <m:sub>
                              <m:r>
                                <a:rPr lang="en-US" sz="2400" b="1" i="1">
                                  <a:solidFill>
                                    <a:srgbClr val="C00000"/>
                                  </a:solidFill>
                                  <a:latin typeface="Cambria Math" panose="02040503050406030204" pitchFamily="18" charset="0"/>
                                </a:rPr>
                                <m:t>𝒌</m:t>
                              </m:r>
                            </m:sub>
                          </m:sSub>
                        </m:e>
                      </m:acc>
                    </m:oMath>
                  </m:oMathPara>
                </a14:m>
                <a:endParaRPr lang="en-US" sz="2400" b="1" dirty="0">
                  <a:solidFill>
                    <a:srgbClr val="C00000"/>
                  </a:solidFill>
                </a:endParaRPr>
              </a:p>
            </p:txBody>
          </p:sp>
        </mc:Choice>
        <mc:Fallback xmlns="">
          <p:sp>
            <p:nvSpPr>
              <p:cNvPr id="7" name="Object 6"/>
              <p:cNvSpPr txBox="1">
                <a:spLocks noRot="1" noChangeAspect="1" noMove="1" noResize="1" noEditPoints="1" noAdjustHandles="1" noChangeArrowheads="1" noChangeShapeType="1" noTextEdit="1"/>
              </p:cNvSpPr>
              <p:nvPr/>
            </p:nvSpPr>
            <p:spPr>
              <a:xfrm>
                <a:off x="6213721" y="793766"/>
                <a:ext cx="2140166" cy="469868"/>
              </a:xfrm>
              <a:prstGeom prst="rect">
                <a:avLst/>
              </a:prstGeom>
              <a:blipFill>
                <a:blip r:embed="rId2"/>
                <a:stretch>
                  <a:fillRect l="-570" t="-3896" r="-24217" b="-6494"/>
                </a:stretch>
              </a:blipFill>
            </p:spPr>
            <p:txBody>
              <a:bodyPr/>
              <a:lstStyle/>
              <a:p>
                <a:r>
                  <a:rPr lang="en-US">
                    <a:noFill/>
                  </a:rPr>
                  <a:t> </a:t>
                </a:r>
              </a:p>
            </p:txBody>
          </p:sp>
        </mc:Fallback>
      </mc:AlternateContent>
    </p:spTree>
    <p:extLst>
      <p:ext uri="{BB962C8B-B14F-4D97-AF65-F5344CB8AC3E}">
        <p14:creationId xmlns:p14="http://schemas.microsoft.com/office/powerpoint/2010/main" val="233471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8"/>
          <p:cNvPicPr>
            <a:picLocks noChangeAspect="1" noChangeArrowheads="1"/>
          </p:cNvPicPr>
          <p:nvPr/>
        </p:nvPicPr>
        <p:blipFill>
          <a:blip r:embed="rId2">
            <a:extLst>
              <a:ext uri="{28A0092B-C50C-407E-A947-70E740481C1C}">
                <a14:useLocalDpi xmlns:a14="http://schemas.microsoft.com/office/drawing/2010/main" val="0"/>
              </a:ext>
            </a:extLst>
          </a:blip>
          <a:srcRect l="61676" t="16002" r="12333" b="64316"/>
          <a:stretch>
            <a:fillRect/>
          </a:stretch>
        </p:blipFill>
        <p:spPr bwMode="auto">
          <a:xfrm>
            <a:off x="4432852" y="1441450"/>
            <a:ext cx="4104861" cy="440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a:t>Multi-feature example</a:t>
            </a:r>
          </a:p>
        </p:txBody>
      </p:sp>
      <p:sp>
        <p:nvSpPr>
          <p:cNvPr id="3" name="Content Placeholder 2"/>
          <p:cNvSpPr>
            <a:spLocks noGrp="1"/>
          </p:cNvSpPr>
          <p:nvPr>
            <p:ph idx="1"/>
          </p:nvPr>
        </p:nvSpPr>
        <p:spPr>
          <a:xfrm>
            <a:off x="457200" y="1600200"/>
            <a:ext cx="3261360" cy="4993640"/>
          </a:xfrm>
        </p:spPr>
        <p:txBody>
          <a:bodyPr/>
          <a:lstStyle/>
          <a:p>
            <a:r>
              <a:rPr lang="en-US" dirty="0"/>
              <a:t>two predictors and five distinct regions</a:t>
            </a:r>
          </a:p>
          <a:p>
            <a:endParaRPr lang="en-US" dirty="0"/>
          </a:p>
          <a:p>
            <a:r>
              <a:rPr lang="en-US" dirty="0"/>
              <a:t>Depending on which region our new X comes from we would make one of five possible predictions for Y.</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14</a:t>
            </a:fld>
            <a:endParaRPr lang="en-US"/>
          </a:p>
        </p:txBody>
      </p:sp>
      <p:sp>
        <p:nvSpPr>
          <p:cNvPr id="7" name="Text Box 5"/>
          <p:cNvSpPr txBox="1">
            <a:spLocks noChangeArrowheads="1"/>
          </p:cNvSpPr>
          <p:nvPr/>
        </p:nvSpPr>
        <p:spPr bwMode="auto">
          <a:xfrm>
            <a:off x="6066844" y="3912354"/>
            <a:ext cx="836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y = 20</a:t>
            </a:r>
          </a:p>
        </p:txBody>
      </p:sp>
      <p:sp>
        <p:nvSpPr>
          <p:cNvPr id="8" name="Text Box 6"/>
          <p:cNvSpPr txBox="1">
            <a:spLocks noChangeArrowheads="1"/>
          </p:cNvSpPr>
          <p:nvPr/>
        </p:nvSpPr>
        <p:spPr bwMode="auto">
          <a:xfrm>
            <a:off x="4989545" y="5146946"/>
            <a:ext cx="876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y = 8</a:t>
            </a:r>
          </a:p>
        </p:txBody>
      </p:sp>
      <p:sp>
        <p:nvSpPr>
          <p:cNvPr id="9" name="Text Box 7"/>
          <p:cNvSpPr txBox="1">
            <a:spLocks noChangeArrowheads="1"/>
          </p:cNvSpPr>
          <p:nvPr/>
        </p:nvSpPr>
        <p:spPr bwMode="auto">
          <a:xfrm>
            <a:off x="4911220" y="3241596"/>
            <a:ext cx="73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y = 0</a:t>
            </a:r>
          </a:p>
        </p:txBody>
      </p:sp>
      <p:sp>
        <p:nvSpPr>
          <p:cNvPr id="10" name="Text Box 8"/>
          <p:cNvSpPr txBox="1">
            <a:spLocks noChangeArrowheads="1"/>
          </p:cNvSpPr>
          <p:nvPr/>
        </p:nvSpPr>
        <p:spPr bwMode="auto">
          <a:xfrm>
            <a:off x="7290630" y="1828800"/>
            <a:ext cx="9067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y = 27</a:t>
            </a:r>
          </a:p>
        </p:txBody>
      </p:sp>
      <p:sp>
        <p:nvSpPr>
          <p:cNvPr id="11" name="Text Box 9"/>
          <p:cNvSpPr txBox="1">
            <a:spLocks noChangeArrowheads="1"/>
          </p:cNvSpPr>
          <p:nvPr/>
        </p:nvSpPr>
        <p:spPr bwMode="auto">
          <a:xfrm>
            <a:off x="7330718" y="3473594"/>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y = 23</a:t>
            </a:r>
          </a:p>
        </p:txBody>
      </p:sp>
      <p:sp>
        <p:nvSpPr>
          <p:cNvPr id="4" name="TextBox 3"/>
          <p:cNvSpPr txBox="1"/>
          <p:nvPr/>
        </p:nvSpPr>
        <p:spPr>
          <a:xfrm>
            <a:off x="6371923" y="5844209"/>
            <a:ext cx="423514" cy="369332"/>
          </a:xfrm>
          <a:prstGeom prst="rect">
            <a:avLst/>
          </a:prstGeom>
          <a:noFill/>
        </p:spPr>
        <p:txBody>
          <a:bodyPr wrap="none" rtlCol="0">
            <a:spAutoFit/>
          </a:bodyPr>
          <a:lstStyle/>
          <a:p>
            <a:r>
              <a:rPr lang="en-US" dirty="0"/>
              <a:t>X</a:t>
            </a:r>
            <a:r>
              <a:rPr lang="en-US" baseline="-25000" dirty="0"/>
              <a:t>1</a:t>
            </a:r>
          </a:p>
        </p:txBody>
      </p:sp>
      <p:sp>
        <p:nvSpPr>
          <p:cNvPr id="13" name="TextBox 12"/>
          <p:cNvSpPr txBox="1"/>
          <p:nvPr/>
        </p:nvSpPr>
        <p:spPr>
          <a:xfrm rot="16200000">
            <a:off x="3952868" y="3642829"/>
            <a:ext cx="423514" cy="369332"/>
          </a:xfrm>
          <a:prstGeom prst="rect">
            <a:avLst/>
          </a:prstGeom>
          <a:noFill/>
        </p:spPr>
        <p:txBody>
          <a:bodyPr wrap="none" rtlCol="0">
            <a:spAutoFit/>
          </a:bodyPr>
          <a:lstStyle/>
          <a:p>
            <a:r>
              <a:rPr lang="en-US" dirty="0"/>
              <a:t>X</a:t>
            </a:r>
            <a:r>
              <a:rPr lang="en-US" baseline="-25000" dirty="0"/>
              <a:t>2</a:t>
            </a:r>
          </a:p>
        </p:txBody>
      </p:sp>
    </p:spTree>
    <p:extLst>
      <p:ext uri="{BB962C8B-B14F-4D97-AF65-F5344CB8AC3E}">
        <p14:creationId xmlns:p14="http://schemas.microsoft.com/office/powerpoint/2010/main" val="348940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Tree Visualizations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15</a:t>
            </a:fld>
            <a:endParaRPr lang="en-US"/>
          </a:p>
        </p:txBody>
      </p:sp>
      <p:sp>
        <p:nvSpPr>
          <p:cNvPr id="6" name="Rectangle 3"/>
          <p:cNvSpPr txBox="1">
            <a:spLocks noChangeArrowheads="1"/>
          </p:cNvSpPr>
          <p:nvPr/>
        </p:nvSpPr>
        <p:spPr>
          <a:xfrm>
            <a:off x="457200" y="4381169"/>
            <a:ext cx="8194261" cy="215480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Partitions can be represented with a tree structure.</a:t>
            </a:r>
          </a:p>
          <a:p>
            <a:r>
              <a:rPr lang="en-US" dirty="0"/>
              <a:t>This provides a very simple way to interpret the model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l="12971" t="46321" r="46585" b="28522"/>
          <a:stretch>
            <a:fillRect/>
          </a:stretch>
        </p:blipFill>
        <p:spPr bwMode="auto">
          <a:xfrm>
            <a:off x="228600" y="1789114"/>
            <a:ext cx="2509791" cy="221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l="55319" t="16002" r="9459" b="59784"/>
          <a:stretch>
            <a:fillRect/>
          </a:stretch>
        </p:blipFill>
        <p:spPr bwMode="auto">
          <a:xfrm>
            <a:off x="2786097" y="1871098"/>
            <a:ext cx="24384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5685623" y="1492006"/>
            <a:ext cx="3013544" cy="2921158"/>
            <a:chOff x="5534108" y="1521604"/>
            <a:chExt cx="3013544" cy="2921158"/>
          </a:xfrm>
        </p:grpSpPr>
        <p:pic>
          <p:nvPicPr>
            <p:cNvPr id="35841" name="Picture 1"/>
            <p:cNvPicPr>
              <a:picLocks noChangeAspect="1" noChangeArrowheads="1"/>
            </p:cNvPicPr>
            <p:nvPr/>
          </p:nvPicPr>
          <p:blipFill>
            <a:blip r:embed="rId3"/>
            <a:srcRect r="10824"/>
            <a:stretch>
              <a:fillRect/>
            </a:stretch>
          </p:blipFill>
          <p:spPr bwMode="auto">
            <a:xfrm>
              <a:off x="5534108" y="1524000"/>
              <a:ext cx="3013544" cy="2918762"/>
            </a:xfrm>
            <a:prstGeom prst="rect">
              <a:avLst/>
            </a:prstGeom>
            <a:noFill/>
            <a:ln w="9525">
              <a:noFill/>
              <a:miter lim="800000"/>
              <a:headEnd/>
              <a:tailEnd/>
            </a:ln>
          </p:spPr>
        </p:pic>
        <p:sp>
          <p:nvSpPr>
            <p:cNvPr id="10" name="Rectangle 9"/>
            <p:cNvSpPr/>
            <p:nvPr/>
          </p:nvSpPr>
          <p:spPr>
            <a:xfrm rot="351948">
              <a:off x="6001571" y="3088114"/>
              <a:ext cx="689611" cy="646331"/>
            </a:xfrm>
            <a:prstGeom prst="rect">
              <a:avLst/>
            </a:prstGeom>
            <a:noFill/>
          </p:spPr>
          <p:txBody>
            <a:bodyPr wrap="none" lIns="91440" tIns="45720" rIns="91440" bIns="45720">
              <a:spAutoFit/>
              <a:scene3d>
                <a:camera prst="isometricOffAxis1Top">
                  <a:rot lat="19200000" lon="17911536" rev="3879179"/>
                </a:camera>
                <a:lightRig rig="threePt" dir="t"/>
              </a:scene3d>
            </a:bodyPr>
            <a:lstStyle/>
            <a:p>
              <a:pPr algn="ctr"/>
              <a:r>
                <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t>
              </a:r>
              <a:r>
                <a:rPr lang="en-US" sz="3600" b="1" cap="none" spc="0" baseline="-25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Rectangle 10"/>
            <p:cNvSpPr/>
            <p:nvPr/>
          </p:nvSpPr>
          <p:spPr>
            <a:xfrm>
              <a:off x="6674356" y="2323238"/>
              <a:ext cx="577401" cy="523220"/>
            </a:xfrm>
            <a:prstGeom prst="rect">
              <a:avLst/>
            </a:prstGeom>
            <a:noFill/>
            <a:scene3d>
              <a:camera prst="isometricTopUp">
                <a:rot lat="19533412" lon="17777082" rev="3790739"/>
              </a:camera>
              <a:lightRig rig="threePt" dir="t"/>
            </a:scene3d>
          </p:spPr>
          <p:txBody>
            <a:bodyPr wrap="none" lIns="91440" tIns="45720" rIns="91440" bIns="45720">
              <a:spAutoFit/>
              <a:scene3d>
                <a:camera prst="isometricOffAxis1Top">
                  <a:rot lat="19004436" lon="18088483" rev="3736756"/>
                </a:camera>
                <a:lightRig rig="threePt" dir="t"/>
              </a:scene3d>
            </a:bodyPr>
            <a:lstStyle/>
            <a:p>
              <a:pPr algn="ctr"/>
              <a:r>
                <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t>
              </a:r>
              <a:r>
                <a:rPr lang="en-US" sz="2800" b="1" cap="none" spc="0" baseline="-25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3</a:t>
              </a:r>
              <a:endPar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 name="Rectangle 11"/>
            <p:cNvSpPr/>
            <p:nvPr/>
          </p:nvSpPr>
          <p:spPr>
            <a:xfrm>
              <a:off x="6722403" y="3287342"/>
              <a:ext cx="689611" cy="646331"/>
            </a:xfrm>
            <a:prstGeom prst="rect">
              <a:avLst/>
            </a:prstGeom>
            <a:noFill/>
          </p:spPr>
          <p:txBody>
            <a:bodyPr wrap="none" lIns="91440" tIns="45720" rIns="91440" bIns="45720">
              <a:spAutoFit/>
              <a:scene3d>
                <a:camera prst="isometricOffAxis1Top">
                  <a:rot lat="19200000" lon="17911536" rev="3879179"/>
                </a:camera>
                <a:lightRig rig="threePt" dir="t"/>
              </a:scene3d>
            </a:bodyPr>
            <a:lstStyle/>
            <a:p>
              <a:pPr algn="ctr"/>
              <a:r>
                <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t>
              </a:r>
              <a:r>
                <a:rPr lang="en-US" sz="3600" b="1" cap="none" spc="0" baseline="-25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3" name="Rectangle 12"/>
            <p:cNvSpPr/>
            <p:nvPr/>
          </p:nvSpPr>
          <p:spPr>
            <a:xfrm>
              <a:off x="6778509" y="1521604"/>
              <a:ext cx="577401" cy="523220"/>
            </a:xfrm>
            <a:prstGeom prst="rect">
              <a:avLst/>
            </a:prstGeom>
            <a:noFill/>
          </p:spPr>
          <p:txBody>
            <a:bodyPr wrap="none" lIns="91440" tIns="45720" rIns="91440" bIns="45720">
              <a:spAutoFit/>
              <a:scene3d>
                <a:camera prst="isometricOffAxis1Top">
                  <a:rot lat="19200000" lon="17911536" rev="3879179"/>
                </a:camera>
                <a:lightRig rig="threePt" dir="t"/>
              </a:scene3d>
            </a:bodyPr>
            <a:lstStyle/>
            <a:p>
              <a:pPr algn="ctr"/>
              <a:r>
                <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t>
              </a:r>
              <a:r>
                <a:rPr lang="en-US" sz="2800" b="1" cap="none" spc="0" baseline="-25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5</a:t>
              </a:r>
              <a:endPar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 name="Rectangle 13"/>
            <p:cNvSpPr/>
            <p:nvPr/>
          </p:nvSpPr>
          <p:spPr>
            <a:xfrm>
              <a:off x="7331743" y="1938517"/>
              <a:ext cx="689611" cy="646331"/>
            </a:xfrm>
            <a:prstGeom prst="rect">
              <a:avLst/>
            </a:prstGeom>
            <a:noFill/>
          </p:spPr>
          <p:txBody>
            <a:bodyPr wrap="none" lIns="91440" tIns="45720" rIns="91440" bIns="45720">
              <a:spAutoFit/>
              <a:scene3d>
                <a:camera prst="isometricOffAxis1Top">
                  <a:rot lat="19200000" lon="17911536" rev="3879179"/>
                </a:camera>
                <a:lightRig rig="threePt" dir="t"/>
              </a:scene3d>
            </a:bodyPr>
            <a:lstStyle/>
            <a:p>
              <a:pPr algn="ctr"/>
              <a:r>
                <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t>
              </a:r>
              <a:r>
                <a:rPr lang="en-US" sz="3600" b="1" cap="none" spc="0" baseline="-25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4</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
        <p:nvSpPr>
          <p:cNvPr id="4" name="TextBox 3"/>
          <p:cNvSpPr txBox="1"/>
          <p:nvPr/>
        </p:nvSpPr>
        <p:spPr>
          <a:xfrm>
            <a:off x="5572362" y="2632194"/>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398248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Baseball Players’ Salaries</a:t>
            </a:r>
          </a:p>
        </p:txBody>
      </p:sp>
      <p:sp>
        <p:nvSpPr>
          <p:cNvPr id="3" name="Content Placeholder 2"/>
          <p:cNvSpPr>
            <a:spLocks noGrp="1"/>
          </p:cNvSpPr>
          <p:nvPr>
            <p:ph idx="1"/>
          </p:nvPr>
        </p:nvSpPr>
        <p:spPr>
          <a:xfrm>
            <a:off x="247650" y="4657732"/>
            <a:ext cx="8543925" cy="1845303"/>
          </a:xfrm>
        </p:spPr>
        <p:txBody>
          <a:bodyPr>
            <a:normAutofit/>
          </a:bodyPr>
          <a:lstStyle/>
          <a:p>
            <a:r>
              <a:rPr lang="en-US" sz="1900" dirty="0"/>
              <a:t>The predicted Salary is the number in each leaf node. It is the </a:t>
            </a:r>
            <a:r>
              <a:rPr lang="en-US" sz="1900" u="sng" dirty="0"/>
              <a:t>mean</a:t>
            </a:r>
            <a:r>
              <a:rPr lang="en-US" sz="1900" dirty="0"/>
              <a:t> of the response for the observations that fall there</a:t>
            </a:r>
          </a:p>
          <a:p>
            <a:r>
              <a:rPr lang="en-US" sz="1900" dirty="0"/>
              <a:t>Note that Salary is measured in 1000s, and log-transformed</a:t>
            </a:r>
          </a:p>
          <a:p>
            <a:r>
              <a:rPr lang="en-US" sz="1900" dirty="0"/>
              <a:t>The predicted salary for a player who played in the league for more than 4.5 years and had less than 117.5 hits last year is</a:t>
            </a:r>
          </a:p>
          <a:p>
            <a:endParaRPr lang="en-US"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16</a:t>
            </a:fld>
            <a:endParaRPr lang="en-US"/>
          </a:p>
        </p:txBody>
      </p:sp>
      <p:graphicFrame>
        <p:nvGraphicFramePr>
          <p:cNvPr id="9" name="Object 5"/>
          <p:cNvGraphicFramePr>
            <a:graphicFrameLocks noChangeAspect="1"/>
          </p:cNvGraphicFramePr>
          <p:nvPr>
            <p:extLst>
              <p:ext uri="{D42A27DB-BD31-4B8C-83A1-F6EECF244321}">
                <p14:modId xmlns:p14="http://schemas.microsoft.com/office/powerpoint/2010/main" val="1192497825"/>
              </p:ext>
            </p:extLst>
          </p:nvPr>
        </p:nvGraphicFramePr>
        <p:xfrm>
          <a:off x="5476875" y="5970270"/>
          <a:ext cx="2133600" cy="304800"/>
        </p:xfrm>
        <a:graphic>
          <a:graphicData uri="http://schemas.openxmlformats.org/presentationml/2006/ole">
            <mc:AlternateContent xmlns:mc="http://schemas.openxmlformats.org/markup-compatibility/2006">
              <mc:Choice xmlns:v="urn:schemas-microsoft-com:vml" Requires="v">
                <p:oleObj spid="_x0000_s1053" name="Equation" r:id="rId3" imgW="1499400" imgH="200880" progId="Equation.3">
                  <p:embed/>
                </p:oleObj>
              </mc:Choice>
              <mc:Fallback>
                <p:oleObj name="Equation" r:id="rId3" imgW="1499400" imgH="20088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75" y="5970270"/>
                        <a:ext cx="2133600" cy="304800"/>
                      </a:xfrm>
                      <a:prstGeom prst="rect">
                        <a:avLst/>
                      </a:prstGeom>
                      <a:noFill/>
                      <a:effectLst/>
                    </p:spPr>
                  </p:pic>
                </p:oleObj>
              </mc:Fallback>
            </mc:AlternateContent>
          </a:graphicData>
        </a:graphic>
      </p:graphicFrame>
      <p:grpSp>
        <p:nvGrpSpPr>
          <p:cNvPr id="4" name="Group 3">
            <a:extLst>
              <a:ext uri="{FF2B5EF4-FFF2-40B4-BE49-F238E27FC236}">
                <a16:creationId xmlns:a16="http://schemas.microsoft.com/office/drawing/2014/main" id="{9FC3E767-B911-44E3-9280-33E70C8422A7}"/>
              </a:ext>
            </a:extLst>
          </p:cNvPr>
          <p:cNvGrpSpPr/>
          <p:nvPr/>
        </p:nvGrpSpPr>
        <p:grpSpPr>
          <a:xfrm>
            <a:off x="1290045" y="1524000"/>
            <a:ext cx="2951659" cy="2895394"/>
            <a:chOff x="4394199" y="2044700"/>
            <a:chExt cx="4009473" cy="3875017"/>
          </a:xfrm>
        </p:grpSpPr>
        <p:pic>
          <p:nvPicPr>
            <p:cNvPr id="7" name="Picture 6"/>
            <p:cNvPicPr>
              <a:picLocks noChangeAspect="1"/>
            </p:cNvPicPr>
            <p:nvPr/>
          </p:nvPicPr>
          <p:blipFill>
            <a:blip r:embed="rId5"/>
            <a:stretch>
              <a:fillRect/>
            </a:stretch>
          </p:blipFill>
          <p:spPr>
            <a:xfrm>
              <a:off x="4394199" y="2044700"/>
              <a:ext cx="4009473" cy="3604260"/>
            </a:xfrm>
            <a:prstGeom prst="rect">
              <a:avLst/>
            </a:prstGeom>
          </p:spPr>
        </p:pic>
        <p:sp>
          <p:nvSpPr>
            <p:cNvPr id="8" name="TextBox 7"/>
            <p:cNvSpPr txBox="1"/>
            <p:nvPr/>
          </p:nvSpPr>
          <p:spPr>
            <a:xfrm>
              <a:off x="4843416" y="4856595"/>
              <a:ext cx="509192" cy="379222"/>
            </a:xfrm>
            <a:prstGeom prst="rect">
              <a:avLst/>
            </a:prstGeom>
            <a:noFill/>
          </p:spPr>
          <p:txBody>
            <a:bodyPr wrap="none" rtlCol="0">
              <a:spAutoFit/>
            </a:bodyPr>
            <a:lstStyle/>
            <a:p>
              <a:r>
                <a:rPr lang="en-US" sz="1000" dirty="0"/>
                <a:t>R</a:t>
              </a:r>
              <a:r>
                <a:rPr lang="en-US" sz="1000" baseline="-25000" dirty="0"/>
                <a:t>1</a:t>
              </a:r>
            </a:p>
          </p:txBody>
        </p:sp>
        <p:sp>
          <p:nvSpPr>
            <p:cNvPr id="10" name="TextBox 9"/>
            <p:cNvSpPr txBox="1"/>
            <p:nvPr/>
          </p:nvSpPr>
          <p:spPr>
            <a:xfrm>
              <a:off x="6304550" y="5464294"/>
              <a:ext cx="509192" cy="379222"/>
            </a:xfrm>
            <a:prstGeom prst="rect">
              <a:avLst/>
            </a:prstGeom>
            <a:noFill/>
          </p:spPr>
          <p:txBody>
            <a:bodyPr wrap="none" rtlCol="0">
              <a:spAutoFit/>
            </a:bodyPr>
            <a:lstStyle/>
            <a:p>
              <a:r>
                <a:rPr lang="en-US" sz="1000" dirty="0"/>
                <a:t>R</a:t>
              </a:r>
              <a:r>
                <a:rPr lang="en-US" sz="1000" baseline="-25000" dirty="0"/>
                <a:t>2</a:t>
              </a:r>
            </a:p>
          </p:txBody>
        </p:sp>
        <p:sp>
          <p:nvSpPr>
            <p:cNvPr id="11" name="TextBox 10"/>
            <p:cNvSpPr txBox="1"/>
            <p:nvPr/>
          </p:nvSpPr>
          <p:spPr>
            <a:xfrm>
              <a:off x="7772399" y="5540495"/>
              <a:ext cx="509192" cy="379222"/>
            </a:xfrm>
            <a:prstGeom prst="rect">
              <a:avLst/>
            </a:prstGeom>
            <a:noFill/>
          </p:spPr>
          <p:txBody>
            <a:bodyPr wrap="none" rtlCol="0">
              <a:spAutoFit/>
            </a:bodyPr>
            <a:lstStyle/>
            <a:p>
              <a:r>
                <a:rPr lang="en-US" sz="1000" dirty="0"/>
                <a:t>R</a:t>
              </a:r>
              <a:r>
                <a:rPr lang="en-US" sz="1000" baseline="-25000" dirty="0"/>
                <a:t>3</a:t>
              </a:r>
            </a:p>
          </p:txBody>
        </p:sp>
      </p:grpSp>
      <p:pic>
        <p:nvPicPr>
          <p:cNvPr id="6" name="Picture 5">
            <a:extLst>
              <a:ext uri="{FF2B5EF4-FFF2-40B4-BE49-F238E27FC236}">
                <a16:creationId xmlns:a16="http://schemas.microsoft.com/office/drawing/2014/main" id="{5705E62A-5364-4B3C-B5DB-6978F495C5BE}"/>
              </a:ext>
            </a:extLst>
          </p:cNvPr>
          <p:cNvPicPr>
            <a:picLocks noChangeAspect="1"/>
          </p:cNvPicPr>
          <p:nvPr/>
        </p:nvPicPr>
        <p:blipFill>
          <a:blip r:embed="rId6"/>
          <a:stretch>
            <a:fillRect/>
          </a:stretch>
        </p:blipFill>
        <p:spPr>
          <a:xfrm>
            <a:off x="4552949" y="1524000"/>
            <a:ext cx="3737908" cy="2771775"/>
          </a:xfrm>
          <a:prstGeom prst="rect">
            <a:avLst/>
          </a:prstGeom>
        </p:spPr>
      </p:pic>
    </p:spTree>
    <p:extLst>
      <p:ext uri="{BB962C8B-B14F-4D97-AF65-F5344CB8AC3E}">
        <p14:creationId xmlns:p14="http://schemas.microsoft.com/office/powerpoint/2010/main" val="227910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decision Trees for Classification</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17</a:t>
            </a:fld>
            <a:endParaRPr lang="en-US"/>
          </a:p>
        </p:txBody>
      </p:sp>
    </p:spTree>
    <p:extLst>
      <p:ext uri="{BB962C8B-B14F-4D97-AF65-F5344CB8AC3E}">
        <p14:creationId xmlns:p14="http://schemas.microsoft.com/office/powerpoint/2010/main" val="378731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Growing a Classification Tree</a:t>
            </a:r>
          </a:p>
        </p:txBody>
      </p:sp>
      <p:sp>
        <p:nvSpPr>
          <p:cNvPr id="5" name="Slide Number Placeholder 4"/>
          <p:cNvSpPr>
            <a:spLocks noGrp="1"/>
          </p:cNvSpPr>
          <p:nvPr>
            <p:ph type="sldNum" sz="quarter" idx="12"/>
          </p:nvPr>
        </p:nvSpPr>
        <p:spPr/>
        <p:txBody>
          <a:bodyPr/>
          <a:lstStyle/>
          <a:p>
            <a:fld id="{E4FFCA10-EE3F-AF4E-9EA4-E5CA2D91A1E4}" type="slidenum">
              <a:rPr lang="en-US" smtClean="0"/>
              <a:pPr/>
              <a:t>18</a:t>
            </a:fld>
            <a:endParaRPr lang="en-US"/>
          </a:p>
        </p:txBody>
      </p:sp>
      <p:sp>
        <p:nvSpPr>
          <p:cNvPr id="6" name="Rectangle 3"/>
          <p:cNvSpPr txBox="1">
            <a:spLocks noChangeArrowheads="1"/>
          </p:cNvSpPr>
          <p:nvPr/>
        </p:nvSpPr>
        <p:spPr>
          <a:xfrm>
            <a:off x="508000" y="1752600"/>
            <a:ext cx="8001000"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classification makes a prediction for a categorical Y</a:t>
            </a:r>
          </a:p>
          <a:p>
            <a:r>
              <a:rPr lang="en-US" dirty="0"/>
              <a:t>For each region (or node) we predict the most common category among the training data within that region</a:t>
            </a:r>
          </a:p>
          <a:p>
            <a:r>
              <a:rPr lang="en-US" dirty="0"/>
              <a:t>The tree is grown (i.e. the splits are chosen) in exactly the same way as with a regression tree except we need a different criteria to optimize</a:t>
            </a:r>
          </a:p>
          <a:p>
            <a:r>
              <a:rPr lang="en-US" dirty="0"/>
              <a:t>There are several possible different criteria to use such as the </a:t>
            </a:r>
            <a:r>
              <a:rPr lang="en-US" dirty="0" err="1"/>
              <a:t>gini</a:t>
            </a:r>
            <a:r>
              <a:rPr lang="en-US" dirty="0"/>
              <a:t> index and cross-entropy but the easiest one to think about is to minimize the error rate.</a:t>
            </a:r>
          </a:p>
        </p:txBody>
      </p:sp>
    </p:spTree>
    <p:extLst>
      <p:ext uri="{BB962C8B-B14F-4D97-AF65-F5344CB8AC3E}">
        <p14:creationId xmlns:p14="http://schemas.microsoft.com/office/powerpoint/2010/main" val="205174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Regularization via Pruning</a:t>
            </a:r>
          </a:p>
        </p:txBody>
      </p:sp>
      <p:sp>
        <p:nvSpPr>
          <p:cNvPr id="3" name="Subtitle 2"/>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19</a:t>
            </a:fld>
            <a:endParaRPr lang="en-US"/>
          </a:p>
        </p:txBody>
      </p:sp>
    </p:spTree>
    <p:extLst>
      <p:ext uri="{BB962C8B-B14F-4D97-AF65-F5344CB8AC3E}">
        <p14:creationId xmlns:p14="http://schemas.microsoft.com/office/powerpoint/2010/main" val="21857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charset="2"/>
              <a:buChar char="Ø"/>
            </a:pPr>
            <a:r>
              <a:rPr lang="en-US" dirty="0"/>
              <a:t>The Basics of Decision Trees</a:t>
            </a:r>
          </a:p>
          <a:p>
            <a:pPr lvl="1">
              <a:buFont typeface="Wingdings" charset="2"/>
              <a:buChar char="Ø"/>
            </a:pPr>
            <a:r>
              <a:rPr lang="en-US" dirty="0"/>
              <a:t>Regression Trees</a:t>
            </a:r>
          </a:p>
          <a:p>
            <a:pPr lvl="1">
              <a:buFont typeface="Wingdings" charset="2"/>
              <a:buChar char="Ø"/>
            </a:pPr>
            <a:r>
              <a:rPr lang="en-US" dirty="0"/>
              <a:t>Classification Trees</a:t>
            </a:r>
          </a:p>
          <a:p>
            <a:pPr lvl="1">
              <a:buFont typeface="Wingdings" charset="2"/>
              <a:buChar char="Ø"/>
            </a:pPr>
            <a:r>
              <a:rPr lang="en-US" dirty="0"/>
              <a:t>Regularization via Pruning</a:t>
            </a:r>
          </a:p>
          <a:p>
            <a:pPr lvl="1">
              <a:buFont typeface="Wingdings" charset="2"/>
              <a:buChar char="Ø"/>
            </a:pPr>
            <a:r>
              <a:rPr lang="en-US" dirty="0"/>
              <a:t>Trees vs. Linear Models</a:t>
            </a:r>
          </a:p>
          <a:p>
            <a:pPr lvl="1">
              <a:buFont typeface="Wingdings" charset="2"/>
              <a:buChar char="Ø"/>
            </a:pPr>
            <a:r>
              <a:rPr lang="en-US" dirty="0"/>
              <a:t>Advantages and Disadvantages of Trees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3420953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Tree Accuracy</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20</a:t>
            </a:fld>
            <a:endParaRPr lang="en-US"/>
          </a:p>
        </p:txBody>
      </p:sp>
      <p:sp>
        <p:nvSpPr>
          <p:cNvPr id="6" name="Rectangle 3"/>
          <p:cNvSpPr txBox="1">
            <a:spLocks noChangeArrowheads="1"/>
          </p:cNvSpPr>
          <p:nvPr/>
        </p:nvSpPr>
        <p:spPr>
          <a:xfrm>
            <a:off x="457200" y="1752600"/>
            <a:ext cx="8001000" cy="4379913"/>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large tree (i.e. one with many terminal nodes) may tend to </a:t>
            </a:r>
            <a:r>
              <a:rPr lang="en-US" dirty="0" err="1"/>
              <a:t>overfit</a:t>
            </a:r>
            <a:r>
              <a:rPr lang="en-US" dirty="0"/>
              <a:t> the training data since you could continue to split until each observation had its own leaf node.</a:t>
            </a:r>
          </a:p>
          <a:p>
            <a:endParaRPr lang="en-US" dirty="0"/>
          </a:p>
          <a:p>
            <a:r>
              <a:rPr lang="en-US" dirty="0"/>
              <a:t>Generally, we can improve estimated test set accuracy by “pruning” the tree i.e. cutting off some of the terminal nodes.</a:t>
            </a:r>
          </a:p>
          <a:p>
            <a:endParaRPr lang="en-US" dirty="0"/>
          </a:p>
          <a:p>
            <a:r>
              <a:rPr lang="en-US" dirty="0"/>
              <a:t>How do we know how far back to prune the tree? We use </a:t>
            </a:r>
            <a:r>
              <a:rPr lang="en-US" b="1" u="sng" dirty="0"/>
              <a:t>cross validation </a:t>
            </a:r>
            <a:r>
              <a:rPr lang="en-US" dirty="0"/>
              <a:t>to see which subtree has the lowest validation error rate. </a:t>
            </a:r>
          </a:p>
        </p:txBody>
      </p:sp>
    </p:spTree>
    <p:extLst>
      <p:ext uri="{BB962C8B-B14F-4D97-AF65-F5344CB8AC3E}">
        <p14:creationId xmlns:p14="http://schemas.microsoft.com/office/powerpoint/2010/main" val="47742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Pruning Example: Baseball Players’ Salaries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21</a:t>
            </a:fld>
            <a:endParaRPr lang="en-US"/>
          </a:p>
        </p:txBody>
      </p:sp>
      <p:pic>
        <p:nvPicPr>
          <p:cNvPr id="6" name="Picture 5"/>
          <p:cNvPicPr>
            <a:picLocks noChangeAspect="1"/>
          </p:cNvPicPr>
          <p:nvPr/>
        </p:nvPicPr>
        <p:blipFill>
          <a:blip r:embed="rId2"/>
          <a:stretch>
            <a:fillRect/>
          </a:stretch>
        </p:blipFill>
        <p:spPr>
          <a:xfrm>
            <a:off x="538480" y="1574799"/>
            <a:ext cx="7548880" cy="4787015"/>
          </a:xfrm>
          <a:prstGeom prst="rect">
            <a:avLst/>
          </a:prstGeom>
        </p:spPr>
      </p:pic>
    </p:spTree>
    <p:extLst>
      <p:ext uri="{BB962C8B-B14F-4D97-AF65-F5344CB8AC3E}">
        <p14:creationId xmlns:p14="http://schemas.microsoft.com/office/powerpoint/2010/main" val="3992258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Pruning Example: Baseball Players’ Salaries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22</a:t>
            </a:fld>
            <a:endParaRPr lang="en-US"/>
          </a:p>
        </p:txBody>
      </p:sp>
      <p:pic>
        <p:nvPicPr>
          <p:cNvPr id="6" name="Picture 5"/>
          <p:cNvPicPr>
            <a:picLocks noChangeAspect="1"/>
          </p:cNvPicPr>
          <p:nvPr/>
        </p:nvPicPr>
        <p:blipFill>
          <a:blip r:embed="rId2"/>
          <a:stretch>
            <a:fillRect/>
          </a:stretch>
        </p:blipFill>
        <p:spPr>
          <a:xfrm>
            <a:off x="1615439" y="2443480"/>
            <a:ext cx="6360161" cy="4325940"/>
          </a:xfrm>
          <a:prstGeom prst="rect">
            <a:avLst/>
          </a:prstGeom>
        </p:spPr>
      </p:pic>
      <p:sp>
        <p:nvSpPr>
          <p:cNvPr id="7" name="Content Placeholder 6"/>
          <p:cNvSpPr>
            <a:spLocks noGrp="1"/>
          </p:cNvSpPr>
          <p:nvPr>
            <p:ph idx="1"/>
          </p:nvPr>
        </p:nvSpPr>
        <p:spPr>
          <a:xfrm>
            <a:off x="457200" y="1600200"/>
            <a:ext cx="7853680" cy="1397000"/>
          </a:xfrm>
        </p:spPr>
        <p:txBody>
          <a:bodyPr/>
          <a:lstStyle/>
          <a:p>
            <a:r>
              <a:rPr lang="en-US" dirty="0"/>
              <a:t>The minimum cross validation error occurs at a tree size of 3 (number of leaf node regions = 3)</a:t>
            </a:r>
          </a:p>
        </p:txBody>
      </p:sp>
      <p:cxnSp>
        <p:nvCxnSpPr>
          <p:cNvPr id="9" name="Straight Connector 8"/>
          <p:cNvCxnSpPr/>
          <p:nvPr/>
        </p:nvCxnSpPr>
        <p:spPr>
          <a:xfrm flipV="1">
            <a:off x="3698240" y="2443480"/>
            <a:ext cx="0" cy="39979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0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Pruning Example: Baseball Players’ Salaries</a:t>
            </a:r>
          </a:p>
        </p:txBody>
      </p:sp>
      <p:sp>
        <p:nvSpPr>
          <p:cNvPr id="3" name="Content Placeholder 2"/>
          <p:cNvSpPr>
            <a:spLocks noGrp="1"/>
          </p:cNvSpPr>
          <p:nvPr>
            <p:ph idx="1"/>
          </p:nvPr>
        </p:nvSpPr>
        <p:spPr>
          <a:xfrm>
            <a:off x="457200" y="1600200"/>
            <a:ext cx="4361290" cy="4932680"/>
          </a:xfrm>
        </p:spPr>
        <p:txBody>
          <a:bodyPr/>
          <a:lstStyle/>
          <a:p>
            <a:r>
              <a:rPr lang="en-US" dirty="0"/>
              <a:t>Even though training error continues to decrease with additional leaf nodes…</a:t>
            </a:r>
          </a:p>
          <a:p>
            <a:r>
              <a:rPr lang="en-US" dirty="0"/>
              <a:t>Cross Validation indicates that the minimum CV error is when the tree size is three (i.e. the number of leaf nodes is 3)</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23</a:t>
            </a:fld>
            <a:endParaRPr lang="en-US"/>
          </a:p>
        </p:txBody>
      </p:sp>
      <p:pic>
        <p:nvPicPr>
          <p:cNvPr id="6" name="Picture 5"/>
          <p:cNvPicPr>
            <a:picLocks noChangeAspect="1"/>
          </p:cNvPicPr>
          <p:nvPr/>
        </p:nvPicPr>
        <p:blipFill>
          <a:blip r:embed="rId2"/>
          <a:stretch>
            <a:fillRect/>
          </a:stretch>
        </p:blipFill>
        <p:spPr>
          <a:xfrm>
            <a:off x="4394199" y="2044700"/>
            <a:ext cx="4009473" cy="3604260"/>
          </a:xfrm>
          <a:prstGeom prst="rect">
            <a:avLst/>
          </a:prstGeom>
        </p:spPr>
      </p:pic>
      <p:sp>
        <p:nvSpPr>
          <p:cNvPr id="4" name="TextBox 3"/>
          <p:cNvSpPr txBox="1"/>
          <p:nvPr/>
        </p:nvSpPr>
        <p:spPr>
          <a:xfrm>
            <a:off x="301082" y="4886235"/>
            <a:ext cx="5311698" cy="1292662"/>
          </a:xfrm>
          <a:prstGeom prst="rect">
            <a:avLst/>
          </a:prstGeom>
          <a:noFill/>
        </p:spPr>
        <p:txBody>
          <a:bodyPr wrap="square" rtlCol="0">
            <a:spAutoFit/>
          </a:bodyPr>
          <a:lstStyle/>
          <a:p>
            <a:r>
              <a:rPr lang="en-US" sz="2400" b="1" dirty="0">
                <a:solidFill>
                  <a:srgbClr val="FF0000"/>
                </a:solidFill>
              </a:rPr>
              <a:t>Concept Check:  </a:t>
            </a:r>
          </a:p>
          <a:p>
            <a:r>
              <a:rPr lang="en-US" b="1" dirty="0">
                <a:solidFill>
                  <a:srgbClr val="FF0000"/>
                </a:solidFill>
              </a:rPr>
              <a:t>Why does training error continue to decrease as trees gain additional leaf nodes?</a:t>
            </a:r>
          </a:p>
          <a:p>
            <a:r>
              <a:rPr lang="en-US" b="1" dirty="0">
                <a:solidFill>
                  <a:srgbClr val="FF0000"/>
                </a:solidFill>
              </a:rPr>
              <a:t>Why does cross-</a:t>
            </a:r>
            <a:r>
              <a:rPr lang="en-US" b="1" dirty="0" err="1">
                <a:solidFill>
                  <a:srgbClr val="FF0000"/>
                </a:solidFill>
              </a:rPr>
              <a:t>val</a:t>
            </a:r>
            <a:r>
              <a:rPr lang="en-US" b="1" dirty="0">
                <a:solidFill>
                  <a:srgbClr val="FF0000"/>
                </a:solidFill>
              </a:rPr>
              <a:t> prefer shallower trees?</a:t>
            </a:r>
          </a:p>
        </p:txBody>
      </p:sp>
    </p:spTree>
    <p:extLst>
      <p:ext uri="{BB962C8B-B14F-4D97-AF65-F5344CB8AC3E}">
        <p14:creationId xmlns:p14="http://schemas.microsoft.com/office/powerpoint/2010/main" val="1419857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Advantages and disadvantages of trees</a:t>
            </a:r>
          </a:p>
        </p:txBody>
      </p:sp>
      <p:sp>
        <p:nvSpPr>
          <p:cNvPr id="3" name="Subtitle 2"/>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24</a:t>
            </a:fld>
            <a:endParaRPr lang="en-US"/>
          </a:p>
        </p:txBody>
      </p:sp>
    </p:spTree>
    <p:extLst>
      <p:ext uri="{BB962C8B-B14F-4D97-AF65-F5344CB8AC3E}">
        <p14:creationId xmlns:p14="http://schemas.microsoft.com/office/powerpoint/2010/main" val="96333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vs. Linear Models</a:t>
            </a:r>
          </a:p>
        </p:txBody>
      </p:sp>
      <p:sp>
        <p:nvSpPr>
          <p:cNvPr id="3" name="Content Placeholder 2"/>
          <p:cNvSpPr>
            <a:spLocks noGrp="1"/>
          </p:cNvSpPr>
          <p:nvPr>
            <p:ph idx="1"/>
          </p:nvPr>
        </p:nvSpPr>
        <p:spPr/>
        <p:txBody>
          <a:bodyPr>
            <a:normAutofit/>
          </a:bodyPr>
          <a:lstStyle/>
          <a:p>
            <a:r>
              <a:rPr lang="en-US" sz="2800" dirty="0"/>
              <a:t>Which model is better?</a:t>
            </a:r>
          </a:p>
          <a:p>
            <a:pPr lvl="1"/>
            <a:r>
              <a:rPr lang="en-US" sz="2400" dirty="0"/>
              <a:t>If the relationship between the predictors and response is linear, then classical linear models such as linear regression would outperform regression trees</a:t>
            </a:r>
          </a:p>
          <a:p>
            <a:pPr lvl="1"/>
            <a:r>
              <a:rPr lang="en-US" sz="2400" dirty="0"/>
              <a:t>On the other hand, if the relationship between the predictors is non-linear, then decision trees can outperform linear approaches</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25</a:t>
            </a:fld>
            <a:endParaRPr lang="en-US"/>
          </a:p>
        </p:txBody>
      </p:sp>
    </p:spTree>
    <p:extLst>
      <p:ext uri="{BB962C8B-B14F-4D97-AF65-F5344CB8AC3E}">
        <p14:creationId xmlns:p14="http://schemas.microsoft.com/office/powerpoint/2010/main" val="4294074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Trees vs. Linear Model: Classification Example </a:t>
            </a:r>
          </a:p>
        </p:txBody>
      </p:sp>
      <p:sp>
        <p:nvSpPr>
          <p:cNvPr id="3" name="Content Placeholder 2"/>
          <p:cNvSpPr>
            <a:spLocks noGrp="1"/>
          </p:cNvSpPr>
          <p:nvPr>
            <p:ph idx="1"/>
          </p:nvPr>
        </p:nvSpPr>
        <p:spPr>
          <a:xfrm>
            <a:off x="457200" y="1709928"/>
            <a:ext cx="4514850" cy="4767072"/>
          </a:xfrm>
        </p:spPr>
        <p:txBody>
          <a:bodyPr/>
          <a:lstStyle/>
          <a:p>
            <a:r>
              <a:rPr lang="en-US" dirty="0"/>
              <a:t>Top row: the true decision boundary is linear</a:t>
            </a:r>
          </a:p>
          <a:p>
            <a:pPr lvl="1"/>
            <a:r>
              <a:rPr lang="en-US" dirty="0"/>
              <a:t>Left: linear model (better)</a:t>
            </a:r>
          </a:p>
          <a:p>
            <a:pPr lvl="1"/>
            <a:r>
              <a:rPr lang="en-US" dirty="0"/>
              <a:t>Right: decision tree (worse)</a:t>
            </a:r>
          </a:p>
          <a:p>
            <a:endParaRPr lang="en-US" dirty="0"/>
          </a:p>
          <a:p>
            <a:r>
              <a:rPr lang="en-US" dirty="0"/>
              <a:t>Bottom row: the true decision boundary is non-linear</a:t>
            </a:r>
          </a:p>
          <a:p>
            <a:pPr lvl="1"/>
            <a:r>
              <a:rPr lang="en-US" dirty="0"/>
              <a:t>Left: linear model (worse)</a:t>
            </a:r>
          </a:p>
          <a:p>
            <a:pPr lvl="1"/>
            <a:r>
              <a:rPr lang="en-US" dirty="0"/>
              <a:t>Right: decision tree (better)</a:t>
            </a:r>
          </a:p>
          <a:p>
            <a:pPr marL="27432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26</a:t>
            </a:fld>
            <a:endParaRPr lang="en-US"/>
          </a:p>
        </p:txBody>
      </p:sp>
      <p:pic>
        <p:nvPicPr>
          <p:cNvPr id="7" name="Picture 6"/>
          <p:cNvPicPr>
            <a:picLocks noChangeAspect="1"/>
          </p:cNvPicPr>
          <p:nvPr/>
        </p:nvPicPr>
        <p:blipFill>
          <a:blip r:embed="rId2"/>
          <a:stretch>
            <a:fillRect/>
          </a:stretch>
        </p:blipFill>
        <p:spPr>
          <a:xfrm>
            <a:off x="5273040" y="1925320"/>
            <a:ext cx="3340100" cy="3251200"/>
          </a:xfrm>
          <a:prstGeom prst="rect">
            <a:avLst/>
          </a:prstGeom>
        </p:spPr>
      </p:pic>
    </p:spTree>
    <p:extLst>
      <p:ext uri="{BB962C8B-B14F-4D97-AF65-F5344CB8AC3E}">
        <p14:creationId xmlns:p14="http://schemas.microsoft.com/office/powerpoint/2010/main" val="348425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Decision Trees</a:t>
            </a:r>
          </a:p>
        </p:txBody>
      </p:sp>
      <p:sp>
        <p:nvSpPr>
          <p:cNvPr id="3" name="Content Placeholder 2"/>
          <p:cNvSpPr>
            <a:spLocks noGrp="1"/>
          </p:cNvSpPr>
          <p:nvPr>
            <p:ph idx="1"/>
          </p:nvPr>
        </p:nvSpPr>
        <p:spPr/>
        <p:txBody>
          <a:bodyPr/>
          <a:lstStyle/>
          <a:p>
            <a:r>
              <a:rPr lang="en-US" dirty="0"/>
              <a:t>Pros: </a:t>
            </a:r>
          </a:p>
          <a:p>
            <a:pPr lvl="1"/>
            <a:r>
              <a:rPr lang="en-US" dirty="0"/>
              <a:t>Trees are very easy to interpret (probably even easier than linear regression)</a:t>
            </a:r>
          </a:p>
          <a:p>
            <a:pPr lvl="1"/>
            <a:r>
              <a:rPr lang="en-US" dirty="0"/>
              <a:t>Trees can </a:t>
            </a:r>
            <a:r>
              <a:rPr lang="en-US"/>
              <a:t>be displayed </a:t>
            </a:r>
            <a:r>
              <a:rPr lang="en-US" dirty="0"/>
              <a:t>graphically, and are easily interpreted even by non-expert</a:t>
            </a:r>
          </a:p>
          <a:p>
            <a:pPr lvl="1"/>
            <a:r>
              <a:rPr lang="en-US" dirty="0"/>
              <a:t>Trees handle both classification and regression problems</a:t>
            </a:r>
          </a:p>
          <a:p>
            <a:pPr lvl="1"/>
            <a:endParaRPr lang="en-US" dirty="0"/>
          </a:p>
          <a:p>
            <a:r>
              <a:rPr lang="en-US" dirty="0"/>
              <a:t>Cons:</a:t>
            </a:r>
          </a:p>
          <a:p>
            <a:pPr lvl="1"/>
            <a:r>
              <a:rPr lang="en-US" dirty="0"/>
              <a:t>Trees don’t have the same prediction accuracy as some of the more complicated approaches in ML</a:t>
            </a:r>
          </a:p>
        </p:txBody>
      </p:sp>
      <p:sp>
        <p:nvSpPr>
          <p:cNvPr id="5" name="Slide Number Placeholder 4"/>
          <p:cNvSpPr>
            <a:spLocks noGrp="1"/>
          </p:cNvSpPr>
          <p:nvPr>
            <p:ph type="sldNum" sz="quarter" idx="12"/>
          </p:nvPr>
        </p:nvSpPr>
        <p:spPr/>
        <p:txBody>
          <a:bodyPr/>
          <a:lstStyle/>
          <a:p>
            <a:fld id="{E4FFCA10-EE3F-AF4E-9EA4-E5CA2D91A1E4}" type="slidenum">
              <a:rPr lang="en-US" smtClean="0"/>
              <a:pPr/>
              <a:t>27</a:t>
            </a:fld>
            <a:endParaRPr lang="en-US"/>
          </a:p>
        </p:txBody>
      </p:sp>
    </p:spTree>
    <p:extLst>
      <p:ext uri="{BB962C8B-B14F-4D97-AF65-F5344CB8AC3E}">
        <p14:creationId xmlns:p14="http://schemas.microsoft.com/office/powerpoint/2010/main" val="123973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 Part 1</a:t>
            </a: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Given a set of </a:t>
            </a:r>
            <a:r>
              <a:rPr lang="en-US" dirty="0" err="1">
                <a:latin typeface="Times New Roman" panose="02020603050405020304" pitchFamily="18" charset="0"/>
                <a:cs typeface="Times New Roman" panose="02020603050405020304" pitchFamily="18" charset="0"/>
              </a:rPr>
              <a:t>datapoints</a:t>
            </a:r>
            <a:r>
              <a:rPr lang="en-US" dirty="0">
                <a:latin typeface="Times New Roman" panose="02020603050405020304" pitchFamily="18" charset="0"/>
                <a:cs typeface="Times New Roman" panose="02020603050405020304" pitchFamily="18" charset="0"/>
              </a:rPr>
              <a:t> in a region, write code for making a single splitting decision based on minimizing MSE.  You should write this as a function call where you are provided</a:t>
            </a:r>
          </a:p>
          <a:p>
            <a:pPr lvl="1"/>
            <a:r>
              <a:rPr lang="en-US" dirty="0">
                <a:latin typeface="Times New Roman" panose="02020603050405020304" pitchFamily="18" charset="0"/>
                <a:cs typeface="Times New Roman" panose="02020603050405020304" pitchFamily="18" charset="0"/>
              </a:rPr>
              <a:t>A matrix X of predictor values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rows containing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through X</a:t>
            </a:r>
            <a:r>
              <a:rPr lang="en-US" i="1"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which fall into the current region</a:t>
            </a:r>
          </a:p>
          <a:p>
            <a:pPr lvl="1"/>
            <a:r>
              <a:rPr lang="en-US" dirty="0">
                <a:latin typeface="Times New Roman" panose="02020603050405020304" pitchFamily="18" charset="0"/>
                <a:cs typeface="Times New Roman" panose="02020603050405020304" pitchFamily="18" charset="0"/>
              </a:rPr>
              <a:t>vector of real valued labels (Y), one value per row</a:t>
            </a:r>
          </a:p>
          <a:p>
            <a:r>
              <a:rPr lang="en-US" dirty="0">
                <a:latin typeface="Times New Roman" panose="02020603050405020304" pitchFamily="18" charset="0"/>
                <a:cs typeface="Times New Roman" panose="02020603050405020304" pitchFamily="18" charset="0"/>
              </a:rPr>
              <a:t>Use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to index through the observations</a:t>
            </a:r>
          </a:p>
          <a:p>
            <a:r>
              <a:rPr lang="en-US" dirty="0">
                <a:latin typeface="Times New Roman" panose="02020603050405020304" pitchFamily="18" charset="0"/>
                <a:cs typeface="Times New Roman" panose="02020603050405020304" pitchFamily="18" charset="0"/>
              </a:rPr>
              <a:t>Use </a:t>
            </a:r>
            <a:r>
              <a:rPr lang="en-US" i="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to index through the predictors</a:t>
            </a:r>
          </a:p>
          <a:p>
            <a:r>
              <a:rPr lang="en-US" dirty="0">
                <a:latin typeface="Times New Roman" panose="02020603050405020304" pitchFamily="18" charset="0"/>
                <a:cs typeface="Times New Roman" panose="02020603050405020304" pitchFamily="18" charset="0"/>
              </a:rPr>
              <a:t>Use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to represent the splitting threshold for the chosen predictor</a:t>
            </a:r>
          </a:p>
          <a:p>
            <a:r>
              <a:rPr lang="en-US" dirty="0">
                <a:latin typeface="Times New Roman" panose="02020603050405020304" pitchFamily="18" charset="0"/>
                <a:cs typeface="Times New Roman" panose="02020603050405020304" pitchFamily="18" charset="0"/>
              </a:rPr>
              <a:t>Return the values for </a:t>
            </a:r>
            <a:r>
              <a:rPr lang="en-US" i="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which minimizes training set MSE</a:t>
            </a:r>
          </a:p>
          <a:p>
            <a:r>
              <a:rPr lang="en-US" dirty="0">
                <a:latin typeface="Times New Roman" panose="02020603050405020304" pitchFamily="18" charset="0"/>
                <a:cs typeface="Times New Roman" panose="02020603050405020304" pitchFamily="18" charset="0"/>
              </a:rPr>
              <a:t>Challenge: Can you </a:t>
            </a:r>
            <a:r>
              <a:rPr lang="en-US" dirty="0" err="1">
                <a:latin typeface="Times New Roman" panose="02020603050405020304" pitchFamily="18" charset="0"/>
                <a:cs typeface="Times New Roman" panose="02020603050405020304" pitchFamily="18" charset="0"/>
              </a:rPr>
              <a:t>vectorize</a:t>
            </a:r>
            <a:r>
              <a:rPr lang="en-US" dirty="0">
                <a:latin typeface="Times New Roman" panose="02020603050405020304" pitchFamily="18" charset="0"/>
                <a:cs typeface="Times New Roman" panose="02020603050405020304" pitchFamily="18" charset="0"/>
              </a:rPr>
              <a:t> it?</a:t>
            </a:r>
          </a:p>
          <a:p>
            <a:r>
              <a:rPr lang="en-US" dirty="0">
                <a:latin typeface="Times New Roman" panose="02020603050405020304" pitchFamily="18" charset="0"/>
                <a:cs typeface="Times New Roman" panose="02020603050405020304" pitchFamily="18" charset="0"/>
              </a:rPr>
              <a:t>Call your function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splitRegion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Return(</a:t>
            </a:r>
            <a:r>
              <a:rPr lang="en-US" dirty="0" err="1">
                <a:latin typeface="Courier New" panose="02070309020205020404" pitchFamily="49" charset="0"/>
                <a:cs typeface="Courier New" panose="02070309020205020404" pitchFamily="49" charset="0"/>
              </a:rPr>
              <a:t>j,s,yLow,yHigh,dfLow,dfHigh</a:t>
            </a:r>
            <a:r>
              <a:rPr lang="en-US"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Exercise Part 2</a:t>
            </a:r>
          </a:p>
        </p:txBody>
      </p:sp>
      <p:sp>
        <p:nvSpPr>
          <p:cNvPr id="3" name="Content Placeholder 2"/>
          <p:cNvSpPr>
            <a:spLocks noGrp="1"/>
          </p:cNvSpPr>
          <p:nvPr>
            <p:ph idx="1"/>
          </p:nvPr>
        </p:nvSpPr>
        <p:spPr/>
        <p:txBody>
          <a:bodyPr>
            <a:normAutofit/>
          </a:bodyPr>
          <a:lstStyle/>
          <a:p>
            <a:r>
              <a:rPr lang="en-US" dirty="0"/>
              <a:t>Add code (to wrap your code from part 1) to allow consideration for determining which of the regions in the tree affords the best next split.  You should write this as a function where you get:</a:t>
            </a:r>
          </a:p>
          <a:p>
            <a:pPr lvl="1"/>
            <a:r>
              <a:rPr lang="en-US" dirty="0"/>
              <a:t>The current tree which partitions the space into regions 1..r</a:t>
            </a:r>
          </a:p>
          <a:p>
            <a:pPr lvl="1"/>
            <a:r>
              <a:rPr lang="en-US" dirty="0"/>
              <a:t>The training set MSE for this tree</a:t>
            </a:r>
          </a:p>
          <a:p>
            <a:pPr lvl="1"/>
            <a:r>
              <a:rPr lang="en-US" dirty="0"/>
              <a:t>A function “region(T, k)” which returns the matrix X of observations belonging in region k of the tree T, along with a vector of true Y values for those observations.</a:t>
            </a:r>
          </a:p>
          <a:p>
            <a:r>
              <a:rPr lang="en-US" dirty="0"/>
              <a:t>Return the region (k), split feature (j) and threshold (s) which minimizes the training set MSE over the choice of region, feature and threshold</a:t>
            </a:r>
          </a:p>
        </p:txBody>
      </p:sp>
      <p:sp>
        <p:nvSpPr>
          <p:cNvPr id="4" name="Slide Number Placeholder 3"/>
          <p:cNvSpPr>
            <a:spLocks noGrp="1"/>
          </p:cNvSpPr>
          <p:nvPr>
            <p:ph type="sldNum" sz="quarter" idx="12"/>
          </p:nvPr>
        </p:nvSpPr>
        <p:spPr/>
        <p:txBody>
          <a:bodyPr/>
          <a:lstStyle/>
          <a:p>
            <a:fld id="{E4FFCA10-EE3F-AF4E-9EA4-E5CA2D91A1E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Decision Trees for Regression</a:t>
            </a:r>
          </a:p>
        </p:txBody>
      </p:sp>
      <p:sp>
        <p:nvSpPr>
          <p:cNvPr id="3" name="Subtitle 2"/>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3</a:t>
            </a:fld>
            <a:endParaRPr lang="en-US"/>
          </a:p>
        </p:txBody>
      </p:sp>
    </p:spTree>
    <p:extLst>
      <p:ext uri="{BB962C8B-B14F-4D97-AF65-F5344CB8AC3E}">
        <p14:creationId xmlns:p14="http://schemas.microsoft.com/office/powerpoint/2010/main" val="45622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Prediction as </a:t>
            </a:r>
            <a:br>
              <a:rPr lang="en-US" dirty="0"/>
            </a:br>
            <a:r>
              <a:rPr lang="en-US" dirty="0"/>
              <a:t>Partitioning the feature space</a:t>
            </a:r>
          </a:p>
        </p:txBody>
      </p:sp>
      <p:sp>
        <p:nvSpPr>
          <p:cNvPr id="3" name="Content Placeholder 2"/>
          <p:cNvSpPr>
            <a:spLocks noGrp="1"/>
          </p:cNvSpPr>
          <p:nvPr>
            <p:ph idx="1"/>
          </p:nvPr>
        </p:nvSpPr>
        <p:spPr/>
        <p:txBody>
          <a:bodyPr/>
          <a:lstStyle/>
          <a:p>
            <a:r>
              <a:rPr lang="en-US" dirty="0"/>
              <a:t>One way to make predictions in a regression problem is to divide the feature space (i.e. all the possible values for for X</a:t>
            </a:r>
            <a:r>
              <a:rPr lang="en-US" baseline="-25000" dirty="0"/>
              <a:t>1</a:t>
            </a:r>
            <a:r>
              <a:rPr lang="en-US" dirty="0"/>
              <a:t>,X</a:t>
            </a:r>
            <a:r>
              <a:rPr lang="en-US" baseline="-25000" dirty="0"/>
              <a:t>2</a:t>
            </a:r>
            <a:r>
              <a:rPr lang="en-US" dirty="0"/>
              <a:t>,…,</a:t>
            </a:r>
            <a:r>
              <a:rPr lang="en-US" dirty="0" err="1"/>
              <a:t>X</a:t>
            </a:r>
            <a:r>
              <a:rPr lang="en-US" baseline="-25000" dirty="0" err="1"/>
              <a:t>p</a:t>
            </a:r>
            <a:r>
              <a:rPr lang="en-US" dirty="0"/>
              <a:t>) into distinct regions, say R</a:t>
            </a:r>
            <a:r>
              <a:rPr lang="en-US" baseline="-25000" dirty="0"/>
              <a:t>1</a:t>
            </a:r>
            <a:r>
              <a:rPr lang="en-US" dirty="0"/>
              <a:t>, R</a:t>
            </a:r>
            <a:r>
              <a:rPr lang="en-US" baseline="-25000" dirty="0"/>
              <a:t>2</a:t>
            </a:r>
            <a:r>
              <a:rPr lang="en-US" dirty="0"/>
              <a:t>,…,</a:t>
            </a:r>
            <a:r>
              <a:rPr lang="en-US" dirty="0" err="1"/>
              <a:t>R</a:t>
            </a:r>
            <a:r>
              <a:rPr lang="en-US" baseline="-25000" dirty="0" err="1"/>
              <a:t>k</a:t>
            </a:r>
            <a:endParaRPr lang="en-US" baseline="-25000" dirty="0"/>
          </a:p>
          <a:p>
            <a:endParaRPr lang="en-US" baseline="-25000" dirty="0"/>
          </a:p>
          <a:p>
            <a:r>
              <a:rPr lang="en-US" dirty="0"/>
              <a:t>Then for each observation that falls in a particular region (say </a:t>
            </a:r>
            <a:r>
              <a:rPr lang="en-US" dirty="0" err="1"/>
              <a:t>R</a:t>
            </a:r>
            <a:r>
              <a:rPr lang="en-US" baseline="-25000" dirty="0" err="1"/>
              <a:t>j</a:t>
            </a:r>
            <a:r>
              <a:rPr lang="en-US" dirty="0"/>
              <a:t>) we make the same prediction for y</a:t>
            </a:r>
          </a:p>
          <a:p>
            <a:pPr lvl="1"/>
            <a:r>
              <a:rPr lang="en-US" dirty="0"/>
              <a:t>The value of the prediction should be influenced by the response variables of the observations which are members of the region</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4</a:t>
            </a:fld>
            <a:endParaRPr lang="en-US"/>
          </a:p>
        </p:txBody>
      </p:sp>
      <p:sp>
        <p:nvSpPr>
          <p:cNvPr id="6" name="Content Placeholder 2">
            <a:extLst>
              <a:ext uri="{FF2B5EF4-FFF2-40B4-BE49-F238E27FC236}">
                <a16:creationId xmlns:a16="http://schemas.microsoft.com/office/drawing/2014/main" id="{B30D5524-3D1A-496F-89B9-8705241CD9F7}"/>
              </a:ext>
            </a:extLst>
          </p:cNvPr>
          <p:cNvSpPr txBox="1">
            <a:spLocks/>
          </p:cNvSpPr>
          <p:nvPr/>
        </p:nvSpPr>
        <p:spPr>
          <a:xfrm>
            <a:off x="561975" y="4800600"/>
            <a:ext cx="8229600" cy="167640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Decisions Required:</a:t>
            </a:r>
          </a:p>
          <a:p>
            <a:r>
              <a:rPr lang="en-US" dirty="0"/>
              <a:t>Where to split? </a:t>
            </a:r>
          </a:p>
          <a:p>
            <a:pPr marL="274320" lvl="1" indent="0">
              <a:buFont typeface="Arial" pitchFamily="34" charset="0"/>
              <a:buNone/>
            </a:pPr>
            <a:r>
              <a:rPr lang="en-US" dirty="0"/>
              <a:t>How do we decide on what regions to use i.e. </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r>
              <a:rPr lang="en-US" dirty="0"/>
              <a:t>or equivalently what tree structure should we use?</a:t>
            </a:r>
          </a:p>
          <a:p>
            <a:r>
              <a:rPr lang="en-US" dirty="0"/>
              <a:t>What values should we use for predictions?	</a:t>
            </a:r>
          </a:p>
        </p:txBody>
      </p:sp>
    </p:spTree>
    <p:extLst>
      <p:ext uri="{BB962C8B-B14F-4D97-AF65-F5344CB8AC3E}">
        <p14:creationId xmlns:p14="http://schemas.microsoft.com/office/powerpoint/2010/main" val="199914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tree (2 feature example)</a:t>
            </a:r>
          </a:p>
        </p:txBody>
      </p:sp>
      <p:sp>
        <p:nvSpPr>
          <p:cNvPr id="3" name="Content Placeholder 2"/>
          <p:cNvSpPr>
            <a:spLocks noGrp="1"/>
          </p:cNvSpPr>
          <p:nvPr>
            <p:ph idx="1"/>
          </p:nvPr>
        </p:nvSpPr>
        <p:spPr>
          <a:xfrm>
            <a:off x="457200" y="1600200"/>
            <a:ext cx="3048000" cy="4678680"/>
          </a:xfrm>
        </p:spPr>
        <p:txBody>
          <a:bodyPr/>
          <a:lstStyle/>
          <a:p>
            <a:r>
              <a:rPr lang="en-US" dirty="0"/>
              <a:t>Create the partitions by </a:t>
            </a:r>
            <a:r>
              <a:rPr lang="en-US" i="1" dirty="0"/>
              <a:t>iteratively</a:t>
            </a:r>
            <a:r>
              <a:rPr lang="en-US" dirty="0"/>
              <a:t> splitting one of the existing regions into two regions </a:t>
            </a:r>
          </a:p>
          <a:p>
            <a:r>
              <a:rPr lang="en-US" dirty="0"/>
              <a:t>After the initial split, must decide which </a:t>
            </a:r>
            <a:r>
              <a:rPr lang="en-US" dirty="0" err="1"/>
              <a:t>subregion</a:t>
            </a:r>
            <a:r>
              <a:rPr lang="en-US" dirty="0"/>
              <a:t> to split next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5</a:t>
            </a:fld>
            <a:endParaRPr lang="en-US"/>
          </a:p>
        </p:txBody>
      </p:sp>
      <p:graphicFrame>
        <p:nvGraphicFramePr>
          <p:cNvPr id="6" name="Object 6"/>
          <p:cNvGraphicFramePr>
            <a:graphicFrameLocks noChangeAspect="1"/>
          </p:cNvGraphicFramePr>
          <p:nvPr/>
        </p:nvGraphicFramePr>
        <p:xfrm>
          <a:off x="3581400" y="1447800"/>
          <a:ext cx="5205413" cy="5410200"/>
        </p:xfrm>
        <a:graphic>
          <a:graphicData uri="http://schemas.openxmlformats.org/presentationml/2006/ole">
            <mc:AlternateContent xmlns:mc="http://schemas.openxmlformats.org/markup-compatibility/2006">
              <mc:Choice xmlns:v="urn:schemas-microsoft-com:vml" Requires="v">
                <p:oleObj spid="_x0000_s9243" name="Bitmap Image" r:id="rId3" imgW="9142857" imgH="5714286" progId="PBrush">
                  <p:embed/>
                </p:oleObj>
              </mc:Choice>
              <mc:Fallback>
                <p:oleObj name="Bitmap Image" r:id="rId3" imgW="9142857" imgH="5714286"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2483" t="2000" r="55009" b="27333"/>
                      <a:stretch>
                        <a:fillRect/>
                      </a:stretch>
                    </p:blipFill>
                    <p:spPr bwMode="auto">
                      <a:xfrm>
                        <a:off x="3581400" y="1447800"/>
                        <a:ext cx="520541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2632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Split?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6</a:t>
            </a:fld>
            <a:endParaRPr lang="en-US"/>
          </a:p>
        </p:txBody>
      </p:sp>
      <p:sp>
        <p:nvSpPr>
          <p:cNvPr id="6" name="Rectangle 3"/>
          <p:cNvSpPr txBox="1">
            <a:spLocks noChangeArrowheads="1"/>
          </p:cNvSpPr>
          <p:nvPr/>
        </p:nvSpPr>
        <p:spPr>
          <a:xfrm>
            <a:off x="302150" y="1752600"/>
            <a:ext cx="3203050" cy="4648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Consider splitting a region into two regions, </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&gt;</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j</a:t>
            </a:r>
            <a:r>
              <a:rPr lang="en-US" dirty="0" err="1">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for all possible real values of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feature indices </a:t>
            </a:r>
            <a:r>
              <a:rPr lang="en-US" i="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One option:  Choose the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that results in the lowest remaining error on the training data after the split is implemented.</a:t>
            </a:r>
          </a:p>
        </p:txBody>
      </p:sp>
      <p:graphicFrame>
        <p:nvGraphicFramePr>
          <p:cNvPr id="7" name="Object 4"/>
          <p:cNvGraphicFramePr>
            <a:graphicFrameLocks noChangeAspect="1"/>
          </p:cNvGraphicFramePr>
          <p:nvPr/>
        </p:nvGraphicFramePr>
        <p:xfrm>
          <a:off x="4611757" y="1447800"/>
          <a:ext cx="4175056" cy="4339308"/>
        </p:xfrm>
        <a:graphic>
          <a:graphicData uri="http://schemas.openxmlformats.org/presentationml/2006/ole">
            <mc:AlternateContent xmlns:mc="http://schemas.openxmlformats.org/markup-compatibility/2006">
              <mc:Choice xmlns:v="urn:schemas-microsoft-com:vml" Requires="v">
                <p:oleObj spid="_x0000_s15391" name="Bitmap Image" r:id="rId3" imgW="9142857" imgH="5714286" progId="PBrush">
                  <p:embed/>
                </p:oleObj>
              </mc:Choice>
              <mc:Fallback>
                <p:oleObj name="Bitmap Image" r:id="rId3" imgW="9142857" imgH="5714286"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2483" t="2000" r="55009" b="27333"/>
                      <a:stretch>
                        <a:fillRect/>
                      </a:stretch>
                    </p:blipFill>
                    <p:spPr bwMode="auto">
                      <a:xfrm>
                        <a:off x="4611757" y="1447800"/>
                        <a:ext cx="4175056" cy="43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549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Split:</a:t>
            </a:r>
            <a:br>
              <a:rPr lang="en-US" dirty="0"/>
            </a:br>
            <a:r>
              <a:rPr lang="en-US" sz="3100" dirty="0"/>
              <a:t>Which partitioning has lowest error for tree?</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7</a:t>
            </a:fld>
            <a:endParaRPr lang="en-US"/>
          </a:p>
        </p:txBody>
      </p:sp>
      <p:graphicFrame>
        <p:nvGraphicFramePr>
          <p:cNvPr id="7" name="Object 5"/>
          <p:cNvGraphicFramePr>
            <a:graphicFrameLocks noChangeAspect="1"/>
          </p:cNvGraphicFramePr>
          <p:nvPr>
            <p:extLst>
              <p:ext uri="{D42A27DB-BD31-4B8C-83A1-F6EECF244321}">
                <p14:modId xmlns:p14="http://schemas.microsoft.com/office/powerpoint/2010/main" val="3809937423"/>
              </p:ext>
            </p:extLst>
          </p:nvPr>
        </p:nvGraphicFramePr>
        <p:xfrm>
          <a:off x="3640311" y="1584153"/>
          <a:ext cx="5105400" cy="5255559"/>
        </p:xfrm>
        <a:graphic>
          <a:graphicData uri="http://schemas.openxmlformats.org/presentationml/2006/ole">
            <mc:AlternateContent xmlns:mc="http://schemas.openxmlformats.org/markup-compatibility/2006">
              <mc:Choice xmlns:v="urn:schemas-microsoft-com:vml" Requires="v">
                <p:oleObj spid="_x0000_s10267" name="Bitmap Image" r:id="rId3" imgW="9142857" imgH="5714286" progId="PBrush">
                  <p:embed/>
                </p:oleObj>
              </mc:Choice>
              <mc:Fallback>
                <p:oleObj name="Bitmap Image" r:id="rId3" imgW="9142857" imgH="5714286"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2501" t="2959" r="55571" b="28000"/>
                      <a:stretch>
                        <a:fillRect/>
                      </a:stretch>
                    </p:blipFill>
                    <p:spPr bwMode="auto">
                      <a:xfrm>
                        <a:off x="3640311" y="1584153"/>
                        <a:ext cx="5105400" cy="5255559"/>
                      </a:xfrm>
                      <a:prstGeom prst="rect">
                        <a:avLst/>
                      </a:prstGeom>
                      <a:noFill/>
                      <a:ln>
                        <a:noFill/>
                      </a:ln>
                      <a:effectLst/>
                    </p:spPr>
                  </p:pic>
                </p:oleObj>
              </mc:Fallback>
            </mc:AlternateContent>
          </a:graphicData>
        </a:graphic>
      </p:graphicFrame>
      <p:sp>
        <p:nvSpPr>
          <p:cNvPr id="11" name="Rectangle 10"/>
          <p:cNvSpPr>
            <a:spLocks noChangeArrowheads="1"/>
          </p:cNvSpPr>
          <p:nvPr/>
        </p:nvSpPr>
        <p:spPr bwMode="auto">
          <a:xfrm>
            <a:off x="457200" y="1752600"/>
            <a:ext cx="304800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First split on X</a:t>
            </a:r>
            <a:r>
              <a:rPr lang="en-US" sz="2000" baseline="-25000" dirty="0">
                <a:latin typeface="Times New Roman" pitchFamily="18" charset="0"/>
              </a:rPr>
              <a:t>1</a:t>
            </a:r>
            <a:r>
              <a:rPr lang="en-US" sz="2000" dirty="0">
                <a:latin typeface="Times New Roman" pitchFamily="18" charset="0"/>
              </a:rPr>
              <a:t>=t</a:t>
            </a:r>
            <a:r>
              <a:rPr lang="en-US" sz="2000" baseline="-25000" dirty="0">
                <a:latin typeface="Times New Roman" pitchFamily="18" charset="0"/>
              </a:rPr>
              <a:t>1</a:t>
            </a:r>
          </a:p>
        </p:txBody>
      </p:sp>
      <p:pic>
        <p:nvPicPr>
          <p:cNvPr id="12"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l="12971" t="46321" r="46694" b="47965"/>
          <a:stretch/>
        </p:blipFill>
        <p:spPr bwMode="auto">
          <a:xfrm>
            <a:off x="592311" y="3672968"/>
            <a:ext cx="2834768" cy="56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35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Split Next?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8</a:t>
            </a:fld>
            <a:endParaRPr lang="en-US"/>
          </a:p>
        </p:txBody>
      </p:sp>
      <p:sp>
        <p:nvSpPr>
          <p:cNvPr id="6" name="Rectangle 3"/>
          <p:cNvSpPr txBox="1">
            <a:spLocks noChangeArrowheads="1"/>
          </p:cNvSpPr>
          <p:nvPr/>
        </p:nvSpPr>
        <p:spPr>
          <a:xfrm>
            <a:off x="198783" y="1752600"/>
            <a:ext cx="3306417" cy="48006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533400" indent="-533400">
              <a:lnSpc>
                <a:spcPct val="90000"/>
              </a:lnSpc>
            </a:pPr>
            <a:r>
              <a:rPr lang="en-US" dirty="0"/>
              <a:t>Suppose the optimal split was on X</a:t>
            </a:r>
            <a:r>
              <a:rPr lang="en-US" baseline="-25000" dirty="0"/>
              <a:t>1</a:t>
            </a:r>
            <a:r>
              <a:rPr lang="en-US" dirty="0"/>
              <a:t> at point t</a:t>
            </a:r>
            <a:r>
              <a:rPr lang="en-US" baseline="-25000" dirty="0"/>
              <a:t>1</a:t>
            </a:r>
            <a:r>
              <a:rPr lang="en-US" dirty="0"/>
              <a:t>.</a:t>
            </a:r>
          </a:p>
          <a:p>
            <a:pPr marL="533400" indent="-533400">
              <a:lnSpc>
                <a:spcPct val="90000"/>
              </a:lnSpc>
            </a:pPr>
            <a:r>
              <a:rPr lang="en-US" dirty="0"/>
              <a:t>Repeat the process looking for the next best split except that we must also consider whether to split the first region or the second region.</a:t>
            </a:r>
          </a:p>
          <a:p>
            <a:pPr marL="533400" indent="-533400">
              <a:lnSpc>
                <a:spcPct val="90000"/>
              </a:lnSpc>
            </a:pPr>
            <a:r>
              <a:rPr lang="en-US" dirty="0"/>
              <a:t>Best decision is the one leaving the Smallest residual error for the whole tree.</a:t>
            </a:r>
          </a:p>
        </p:txBody>
      </p:sp>
      <p:graphicFrame>
        <p:nvGraphicFramePr>
          <p:cNvPr id="7" name="Object 4"/>
          <p:cNvGraphicFramePr>
            <a:graphicFrameLocks noChangeAspect="1"/>
          </p:cNvGraphicFramePr>
          <p:nvPr>
            <p:extLst>
              <p:ext uri="{D42A27DB-BD31-4B8C-83A1-F6EECF244321}">
                <p14:modId xmlns:p14="http://schemas.microsoft.com/office/powerpoint/2010/main" val="1674474759"/>
              </p:ext>
            </p:extLst>
          </p:nvPr>
        </p:nvGraphicFramePr>
        <p:xfrm>
          <a:off x="3581400" y="1524000"/>
          <a:ext cx="5181600" cy="5334000"/>
        </p:xfrm>
        <a:graphic>
          <a:graphicData uri="http://schemas.openxmlformats.org/presentationml/2006/ole">
            <mc:AlternateContent xmlns:mc="http://schemas.openxmlformats.org/markup-compatibility/2006">
              <mc:Choice xmlns:v="urn:schemas-microsoft-com:vml" Requires="v">
                <p:oleObj spid="_x0000_s16411" name="Bitmap Image" r:id="rId3" imgW="9142857" imgH="5714286" progId="PBrush">
                  <p:embed/>
                </p:oleObj>
              </mc:Choice>
              <mc:Fallback>
                <p:oleObj name="Bitmap Image" r:id="rId3" imgW="9142857" imgH="5714286"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l="2501" t="2959" r="55571" b="28000"/>
                      <a:stretch>
                        <a:fillRect/>
                      </a:stretch>
                    </p:blipFill>
                    <p:spPr bwMode="auto">
                      <a:xfrm>
                        <a:off x="3581400" y="1524000"/>
                        <a:ext cx="5181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99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Split</a:t>
            </a:r>
          </a:p>
        </p:txBody>
      </p:sp>
      <p:sp>
        <p:nvSpPr>
          <p:cNvPr id="5" name="Slide Number Placeholder 4"/>
          <p:cNvSpPr>
            <a:spLocks noGrp="1"/>
          </p:cNvSpPr>
          <p:nvPr>
            <p:ph type="sldNum" sz="quarter" idx="12"/>
          </p:nvPr>
        </p:nvSpPr>
        <p:spPr/>
        <p:txBody>
          <a:bodyPr/>
          <a:lstStyle/>
          <a:p>
            <a:fld id="{E4FFCA10-EE3F-AF4E-9EA4-E5CA2D91A1E4}" type="slidenum">
              <a:rPr lang="en-US" smtClean="0"/>
              <a:pPr/>
              <a:t>9</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199871231"/>
              </p:ext>
            </p:extLst>
          </p:nvPr>
        </p:nvGraphicFramePr>
        <p:xfrm>
          <a:off x="3505200" y="1447800"/>
          <a:ext cx="5308600" cy="5410200"/>
        </p:xfrm>
        <a:graphic>
          <a:graphicData uri="http://schemas.openxmlformats.org/presentationml/2006/ole">
            <mc:AlternateContent xmlns:mc="http://schemas.openxmlformats.org/markup-compatibility/2006">
              <mc:Choice xmlns:v="urn:schemas-microsoft-com:vml" Requires="v">
                <p:oleObj spid="_x0000_s11291" name="Bitmap Image" r:id="rId3" imgW="9144000" imgH="5715000" progId="Paint.Picture">
                  <p:embed/>
                </p:oleObj>
              </mc:Choice>
              <mc:Fallback>
                <p:oleObj name="Bitmap Image" r:id="rId3" imgW="9144000" imgH="5715000" progId="Paint.Picture">
                  <p:embed/>
                  <p:pic>
                    <p:nvPicPr>
                      <p:cNvPr id="0" name="Picture 9"/>
                      <p:cNvPicPr>
                        <a:picLocks noChangeAspect="1" noChangeArrowheads="1"/>
                      </p:cNvPicPr>
                      <p:nvPr/>
                    </p:nvPicPr>
                    <p:blipFill>
                      <a:blip r:embed="rId4"/>
                      <a:srcRect l="2466" t="3334" r="55009" b="27333"/>
                      <a:stretch>
                        <a:fillRect/>
                      </a:stretch>
                    </p:blipFill>
                    <p:spPr bwMode="auto">
                      <a:xfrm>
                        <a:off x="3505200" y="1447800"/>
                        <a:ext cx="530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0"/>
          <p:cNvSpPr>
            <a:spLocks noChangeArrowheads="1"/>
          </p:cNvSpPr>
          <p:nvPr/>
        </p:nvSpPr>
        <p:spPr bwMode="auto">
          <a:xfrm>
            <a:off x="457200" y="1752600"/>
            <a:ext cx="304800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First split on X</a:t>
            </a:r>
            <a:r>
              <a:rPr lang="en-US" sz="2000" baseline="-25000" dirty="0">
                <a:latin typeface="Times New Roman" pitchFamily="18" charset="0"/>
              </a:rPr>
              <a:t>1</a:t>
            </a:r>
            <a:r>
              <a:rPr lang="en-US" sz="2000" dirty="0">
                <a:latin typeface="Times New Roman" pitchFamily="18" charset="0"/>
              </a:rPr>
              <a:t>=t</a:t>
            </a:r>
            <a:r>
              <a:rPr lang="en-US" sz="2000" baseline="-25000" dirty="0">
                <a:latin typeface="Times New Roman" pitchFamily="18" charset="0"/>
              </a:rPr>
              <a:t>1</a:t>
            </a:r>
          </a:p>
          <a:p>
            <a:pPr marL="533400" indent="-533400" eaLnBrk="1" hangingPunct="1">
              <a:spcBef>
                <a:spcPct val="20000"/>
              </a:spcBef>
              <a:buClr>
                <a:schemeClr val="folHlink"/>
              </a:buClr>
              <a:buSzPct val="60000"/>
              <a:buFont typeface="Wingdings" pitchFamily="2" charset="2"/>
              <a:buAutoNum type="arabicPeriod"/>
            </a:pPr>
            <a:r>
              <a:rPr lang="en-US" sz="2000" dirty="0">
                <a:latin typeface="Times New Roman" pitchFamily="18" charset="0"/>
              </a:rPr>
              <a:t>If X</a:t>
            </a:r>
            <a:r>
              <a:rPr lang="en-US" sz="2000" baseline="-25000" dirty="0">
                <a:latin typeface="Times New Roman" pitchFamily="18" charset="0"/>
              </a:rPr>
              <a:t>1</a:t>
            </a:r>
            <a:r>
              <a:rPr lang="en-US" sz="2000" dirty="0">
                <a:latin typeface="Times New Roman" pitchFamily="18" charset="0"/>
              </a:rPr>
              <a:t>&lt;t</a:t>
            </a:r>
            <a:r>
              <a:rPr lang="en-US" sz="2000" baseline="-25000" dirty="0">
                <a:latin typeface="Times New Roman" pitchFamily="18" charset="0"/>
              </a:rPr>
              <a:t>1</a:t>
            </a:r>
            <a:r>
              <a:rPr lang="en-US" sz="2000" dirty="0">
                <a:latin typeface="Times New Roman" pitchFamily="18" charset="0"/>
              </a:rPr>
              <a:t>, split on X</a:t>
            </a:r>
            <a:r>
              <a:rPr lang="en-US" sz="2000" baseline="-25000" dirty="0">
                <a:latin typeface="Times New Roman" pitchFamily="18" charset="0"/>
              </a:rPr>
              <a:t>2</a:t>
            </a:r>
            <a:r>
              <a:rPr lang="en-US" sz="2000" dirty="0">
                <a:latin typeface="Times New Roman" pitchFamily="18" charset="0"/>
              </a:rPr>
              <a:t>=t</a:t>
            </a:r>
            <a:r>
              <a:rPr lang="en-US" sz="2000" baseline="-25000" dirty="0">
                <a:latin typeface="Times New Roman" pitchFamily="18" charset="0"/>
              </a:rPr>
              <a:t>2</a:t>
            </a:r>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l="12971" t="46321" r="46585" b="28522"/>
          <a:stretch>
            <a:fillRect/>
          </a:stretch>
        </p:blipFill>
        <p:spPr bwMode="auto">
          <a:xfrm>
            <a:off x="592311" y="3672967"/>
            <a:ext cx="2842452" cy="250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51960" y="4241587"/>
            <a:ext cx="2059321" cy="22206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4518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14391</TotalTime>
  <Words>1427</Words>
  <Application>Microsoft Office PowerPoint</Application>
  <PresentationFormat>On-screen Show (4:3)</PresentationFormat>
  <Paragraphs>169</Paragraphs>
  <Slides>29</Slides>
  <Notes>2</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Arial</vt:lpstr>
      <vt:lpstr>Calibri</vt:lpstr>
      <vt:lpstr>Cambria Math</vt:lpstr>
      <vt:lpstr>Courier New</vt:lpstr>
      <vt:lpstr>Times New Roman</vt:lpstr>
      <vt:lpstr>Wingdings</vt:lpstr>
      <vt:lpstr>Clarity</vt:lpstr>
      <vt:lpstr>Bitmap Image</vt:lpstr>
      <vt:lpstr>Equation</vt:lpstr>
      <vt:lpstr>Decision Trees</vt:lpstr>
      <vt:lpstr>Outline</vt:lpstr>
      <vt:lpstr>Decision Trees for Regression</vt:lpstr>
      <vt:lpstr>Prediction as  Partitioning the feature space</vt:lpstr>
      <vt:lpstr>Building the tree (2 feature example)</vt:lpstr>
      <vt:lpstr>Where to Split?</vt:lpstr>
      <vt:lpstr>First Split: Which partitioning has lowest error for tree?</vt:lpstr>
      <vt:lpstr>Where to Split Next?</vt:lpstr>
      <vt:lpstr>Second Split</vt:lpstr>
      <vt:lpstr>Where to make the third split?</vt:lpstr>
      <vt:lpstr>Third split</vt:lpstr>
      <vt:lpstr>Fourth Split</vt:lpstr>
      <vt:lpstr>What values should we use for       ?</vt:lpstr>
      <vt:lpstr>Multi-feature example</vt:lpstr>
      <vt:lpstr>Alternative Tree Visualizations</vt:lpstr>
      <vt:lpstr>Example: Baseball Players’ Salaries</vt:lpstr>
      <vt:lpstr>decision Trees for Classification</vt:lpstr>
      <vt:lpstr>Growing a Classification Tree</vt:lpstr>
      <vt:lpstr>Regularization via Pruning</vt:lpstr>
      <vt:lpstr>Improving Tree Accuracy</vt:lpstr>
      <vt:lpstr>Pruning Example: Baseball Players’ Salaries</vt:lpstr>
      <vt:lpstr>Pruning Example: Baseball Players’ Salaries</vt:lpstr>
      <vt:lpstr>Pruning Example: Baseball Players’ Salaries</vt:lpstr>
      <vt:lpstr>Advantages and disadvantages of trees</vt:lpstr>
      <vt:lpstr>Trees vs. Linear Models</vt:lpstr>
      <vt:lpstr>Trees vs. Linear Model: Classification Example </vt:lpstr>
      <vt:lpstr>Pros and Cons of Decision Trees</vt:lpstr>
      <vt:lpstr>In Class Exercise Part 1</vt:lpstr>
      <vt:lpstr>In Class Exercise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Brett Borghetti</cp:lastModifiedBy>
  <cp:revision>270</cp:revision>
  <cp:lastPrinted>2013-09-24T00:04:41Z</cp:lastPrinted>
  <dcterms:created xsi:type="dcterms:W3CDTF">2013-08-14T17:09:52Z</dcterms:created>
  <dcterms:modified xsi:type="dcterms:W3CDTF">2020-06-01T17:38:27Z</dcterms:modified>
</cp:coreProperties>
</file>