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9" r:id="rId2"/>
    <p:sldId id="285" r:id="rId3"/>
    <p:sldId id="294" r:id="rId4"/>
    <p:sldId id="292" r:id="rId5"/>
    <p:sldId id="291" r:id="rId6"/>
    <p:sldId id="293" r:id="rId7"/>
    <p:sldId id="295" r:id="rId8"/>
    <p:sldId id="296" r:id="rId9"/>
    <p:sldId id="297" r:id="rId10"/>
    <p:sldId id="300" r:id="rId11"/>
    <p:sldId id="301" r:id="rId12"/>
    <p:sldId id="302" r:id="rId13"/>
    <p:sldId id="303" r:id="rId14"/>
    <p:sldId id="304" r:id="rId15"/>
    <p:sldId id="311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Bagging, Random Forests,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08 (part 02)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Car Seat Data (Classification)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124200" y="1449388"/>
            <a:ext cx="5715000" cy="5408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2819400" cy="4768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The red line represents the test error rate using a single tree.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black line corresponds to the bagging error rate using majority vote  </a:t>
            </a:r>
          </a:p>
          <a:p>
            <a:pPr>
              <a:lnSpc>
                <a:spcPct val="90000"/>
              </a:lnSpc>
            </a:pPr>
            <a:r>
              <a:rPr lang="en-US" dirty="0"/>
              <a:t>The blue line averages the class probabilities before deciding class.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randomly selects a subset of observations to train each tree</a:t>
            </a:r>
          </a:p>
          <a:p>
            <a:r>
              <a:rPr lang="en-US" dirty="0"/>
              <a:t>The remaining non-selected subset could be used to estimate performance on unseen data </a:t>
            </a:r>
          </a:p>
          <a:p>
            <a:r>
              <a:rPr lang="en-US" dirty="0"/>
              <a:t>On average, each bagged tree uses around 2/3 of the observations, leaving 1/3 of the observations used for estimating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typically improves the accuracy over prediction using a single tree, but it is harder to interpret the model </a:t>
            </a:r>
          </a:p>
          <a:p>
            <a:pPr lvl="1"/>
            <a:r>
              <a:rPr lang="en-US" dirty="0"/>
              <a:t>With hundreds of trees contributing to the prediction it is no longer clear which variables are most important</a:t>
            </a:r>
          </a:p>
          <a:p>
            <a:r>
              <a:rPr lang="en-US" dirty="0"/>
              <a:t>Thus bagging improves prediction accuracy at the expense of interpretability</a:t>
            </a:r>
          </a:p>
          <a:p>
            <a:r>
              <a:rPr lang="en-US" dirty="0"/>
              <a:t>But, we can still get an overall summary of the importance of each predictor using Relative Influence Plots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multiple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variables are most useful in predicting the response?</a:t>
            </a:r>
          </a:p>
          <a:p>
            <a:pPr lvl="1"/>
            <a:r>
              <a:rPr lang="en-US" dirty="0"/>
              <a:t>Relative influence plots give a score for each variable. </a:t>
            </a:r>
          </a:p>
          <a:p>
            <a:pPr lvl="1"/>
            <a:r>
              <a:rPr lang="en-US" dirty="0"/>
              <a:t>These scores represent the decrease in MSE (or </a:t>
            </a:r>
            <a:r>
              <a:rPr lang="en-US" dirty="0" err="1"/>
              <a:t>Gini</a:t>
            </a:r>
            <a:r>
              <a:rPr lang="en-US" dirty="0"/>
              <a:t> Index for classification) when splitting on a particular variable </a:t>
            </a:r>
          </a:p>
          <a:p>
            <a:pPr lvl="1"/>
            <a:r>
              <a:rPr lang="en-US" dirty="0"/>
              <a:t>The most influential variable is given a value of 100 and other variables are shown as a relative fraction of the influence of the most influential variable</a:t>
            </a:r>
          </a:p>
          <a:p>
            <a:pPr lvl="1"/>
            <a:r>
              <a:rPr lang="en-US" dirty="0"/>
              <a:t>The larger the score the more influence the variable has</a:t>
            </a:r>
          </a:p>
          <a:p>
            <a:pPr lvl="1"/>
            <a:r>
              <a:rPr lang="en-US" dirty="0"/>
              <a:t>A number close to zero indicates the variable is not important and could be dropped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Housing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0852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Median Income is clearly the most important variable.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Longitude, Latitude and Average occupancy are the next most important.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2865726" y="195844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2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Problems with Bagging?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 very strong predictor in the data set along with a number of other moderately strong predictors, then in the collection of bagged trees, most or all of them will use the very strong predictor for the first split</a:t>
            </a:r>
          </a:p>
          <a:p>
            <a:r>
              <a:rPr lang="en-US" dirty="0"/>
              <a:t>All bagged trees will look similar. Hence all the predictions from the bagged trees will be </a:t>
            </a:r>
            <a:r>
              <a:rPr lang="en-US" b="1" dirty="0"/>
              <a:t>highly correlated</a:t>
            </a:r>
          </a:p>
          <a:p>
            <a:r>
              <a:rPr lang="en-US" dirty="0"/>
              <a:t>Averaging many highly correlated quantities does not lead to a large variance reduction</a:t>
            </a:r>
          </a:p>
          <a:p>
            <a:r>
              <a:rPr lang="en-US" dirty="0"/>
              <a:t>If we want to reduce the variance, we need something to do something to break the correlation of outputs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Random Forests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efficient statistical learning method</a:t>
            </a:r>
          </a:p>
          <a:p>
            <a:r>
              <a:rPr lang="en-US" dirty="0"/>
              <a:t>Builds on the idea of bagging, but it provides an improvement because it </a:t>
            </a:r>
            <a:r>
              <a:rPr lang="en-US" i="1" dirty="0"/>
              <a:t>de-correlates</a:t>
            </a:r>
            <a:r>
              <a:rPr lang="en-US" dirty="0"/>
              <a:t> the trees</a:t>
            </a:r>
          </a:p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Build a number of decision trees on bootstrapped training sample, but when building these trees, each time a split in a tree is considered, a random sample of </a:t>
            </a:r>
            <a:r>
              <a:rPr lang="en-US" i="1" dirty="0"/>
              <a:t>m</a:t>
            </a:r>
            <a:r>
              <a:rPr lang="en-US" dirty="0"/>
              <a:t> predictors is chosen as split candidates from the full set of </a:t>
            </a:r>
            <a:r>
              <a:rPr lang="en-US" i="1" dirty="0"/>
              <a:t>p</a:t>
            </a:r>
            <a:r>
              <a:rPr lang="en-US" dirty="0"/>
              <a:t> predictors (Usually	          )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62221"/>
              </p:ext>
            </p:extLst>
          </p:nvPr>
        </p:nvGraphicFramePr>
        <p:xfrm>
          <a:off x="6775450" y="4210611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511920" imgH="237600" progId="Equation.3">
                  <p:embed/>
                </p:oleObj>
              </mc:Choice>
              <mc:Fallback>
                <p:oleObj name="Equation" r:id="rId3" imgW="511920" imgH="237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210611"/>
                        <a:ext cx="844550" cy="411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46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are we considering a random sample of m predictors instead of all </a:t>
            </a:r>
            <a:r>
              <a:rPr lang="en-US" sz="2800" i="1" dirty="0"/>
              <a:t>p</a:t>
            </a:r>
            <a:r>
              <a:rPr lang="en-US" sz="2800" dirty="0"/>
              <a:t> predictors for splitting?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tree has a different subset of </a:t>
            </a:r>
            <a:r>
              <a:rPr lang="en-US" i="1" dirty="0"/>
              <a:t>p</a:t>
            </a:r>
            <a:r>
              <a:rPr lang="en-US" dirty="0"/>
              <a:t> predictors, then the trees wont get stuck always picking the same best predictor if one of the </a:t>
            </a:r>
            <a:r>
              <a:rPr lang="en-US" i="1" dirty="0"/>
              <a:t>p</a:t>
            </a:r>
            <a:r>
              <a:rPr lang="en-US" dirty="0"/>
              <a:t> predictors was stronger than most others</a:t>
            </a:r>
          </a:p>
          <a:p>
            <a:r>
              <a:rPr lang="en-US" dirty="0"/>
              <a:t>This means each tree will give grow differently and a set of trees grown this way will have less correlation in their outputs </a:t>
            </a:r>
          </a:p>
          <a:p>
            <a:r>
              <a:rPr lang="en-US" dirty="0"/>
              <a:t>Random forests “de-correlate” the outputs that bagged trees would have generated… leading to more reduction in variance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 </a:t>
            </a:r>
            <a:r>
              <a:rPr lang="en-US" sz="3200" dirty="0" err="1"/>
              <a:t>Hyperparameter</a:t>
            </a:r>
            <a:r>
              <a:rPr lang="en-US" sz="3200" dirty="0"/>
              <a:t> “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383281" cy="3711271"/>
          </a:xfrm>
        </p:spPr>
        <p:txBody>
          <a:bodyPr>
            <a:normAutofit/>
          </a:bodyPr>
          <a:lstStyle/>
          <a:p>
            <a:r>
              <a:rPr lang="en-US" i="1" dirty="0"/>
              <a:t>m</a:t>
            </a:r>
            <a:r>
              <a:rPr lang="en-US" dirty="0"/>
              <a:t> is the number of features randomly selected for use in each tree</a:t>
            </a:r>
          </a:p>
          <a:p>
            <a:r>
              <a:rPr lang="en-US" dirty="0"/>
              <a:t>If random forests are set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, this is equivalent to bagging</a:t>
            </a:r>
          </a:p>
          <a:p>
            <a:r>
              <a:rPr lang="en-US" dirty="0"/>
              <a:t>Empirically,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often works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5394" y="1524000"/>
            <a:ext cx="4864769" cy="35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9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Bagging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Bootstrapping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Bagging for Regression Trees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Bagging for Classification Trees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Out-of-Bag Error Estimation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Variable Importance: Relative Influence Plots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Random Forests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Boosting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Boosting – Random Forest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876800"/>
          </a:xfrm>
        </p:spPr>
        <p:txBody>
          <a:bodyPr/>
          <a:lstStyle/>
          <a:p>
            <a:r>
              <a:rPr lang="en-US" dirty="0"/>
              <a:t>Idea:  build a forest of B trees </a:t>
            </a:r>
            <a:r>
              <a:rPr lang="en-US" i="1" dirty="0"/>
              <a:t>incrementally</a:t>
            </a:r>
            <a:r>
              <a:rPr lang="en-US" dirty="0"/>
              <a:t>, but when building the next tree, instead of fitting a model to best predict Y, attempt to best predict the </a:t>
            </a:r>
            <a:r>
              <a:rPr lang="en-US" i="1" dirty="0"/>
              <a:t>residual</a:t>
            </a:r>
            <a:r>
              <a:rPr lang="en-US" dirty="0"/>
              <a:t> error remaining in the forest</a:t>
            </a:r>
          </a:p>
          <a:p>
            <a:r>
              <a:rPr lang="en-US" dirty="0"/>
              <a:t>Use </a:t>
            </a:r>
            <a:r>
              <a:rPr lang="en-US" dirty="0" err="1"/>
              <a:t>crossval</a:t>
            </a:r>
            <a:r>
              <a:rPr lang="en-US" dirty="0"/>
              <a:t> to determine a good size for the forest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2"/>
          <a:srcRect b="5013"/>
          <a:stretch/>
        </p:blipFill>
        <p:spPr bwMode="auto">
          <a:xfrm>
            <a:off x="3670300" y="3058362"/>
            <a:ext cx="4864100" cy="360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9119" y="3523565"/>
            <a:ext cx="2946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algorithm learns </a:t>
            </a:r>
            <a:r>
              <a:rPr lang="en-US" i="1" dirty="0"/>
              <a:t>slowly</a:t>
            </a:r>
          </a:p>
          <a:p>
            <a:r>
              <a:rPr lang="en-US" dirty="0"/>
              <a:t>Smaller lambda leads to slower learning… which means lower variance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1272540"/>
            <a:ext cx="8298180" cy="4127969"/>
          </a:xfrm>
        </p:spPr>
        <p:txBody>
          <a:bodyPr/>
          <a:lstStyle/>
          <a:p>
            <a:r>
              <a:rPr lang="en-US" i="1" dirty="0"/>
              <a:t>d</a:t>
            </a:r>
            <a:r>
              <a:rPr lang="en-US" dirty="0"/>
              <a:t> is the interaction depth</a:t>
            </a:r>
          </a:p>
          <a:p>
            <a:r>
              <a:rPr lang="en-US" i="1" dirty="0"/>
              <a:t>d</a:t>
            </a:r>
            <a:r>
              <a:rPr lang="en-US" dirty="0"/>
              <a:t> = 1 gives us a </a:t>
            </a:r>
            <a:r>
              <a:rPr lang="en-US" i="1" dirty="0"/>
              <a:t>stump</a:t>
            </a:r>
            <a:r>
              <a:rPr lang="en-US" dirty="0"/>
              <a:t> with two leaf nodes</a:t>
            </a:r>
          </a:p>
          <a:p>
            <a:r>
              <a:rPr lang="en-US" dirty="0"/>
              <a:t>Boosted stumps tend to perform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376" y="2730031"/>
            <a:ext cx="5213624" cy="387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&amp; Forest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and Forests offer non-linear machine learning models which can answer both prediction and inference questions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alternative tree &amp; forest model architectures</a:t>
            </a:r>
          </a:p>
          <a:p>
            <a:r>
              <a:rPr lang="en-US" dirty="0"/>
              <a:t>Each architecture has a set of </a:t>
            </a:r>
            <a:r>
              <a:rPr lang="en-US" dirty="0" err="1"/>
              <a:t>hyperparameters</a:t>
            </a:r>
            <a:r>
              <a:rPr lang="en-US" dirty="0"/>
              <a:t> to determine</a:t>
            </a:r>
          </a:p>
          <a:p>
            <a:r>
              <a:rPr lang="en-US" dirty="0"/>
              <a:t>Cross-validation should be used to make model and </a:t>
            </a:r>
            <a:r>
              <a:rPr lang="en-US" dirty="0" err="1"/>
              <a:t>hyperparameter</a:t>
            </a:r>
            <a:r>
              <a:rPr lang="en-US" dirty="0"/>
              <a:t> decisions… but this increases the computational cost of finding a </a:t>
            </a:r>
            <a:r>
              <a:rPr lang="en-US"/>
              <a:t>good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Housing Data (Regression)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92264"/>
            <a:ext cx="2819400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Red line:</a:t>
            </a:r>
            <a:br>
              <a:rPr lang="en-US" dirty="0"/>
            </a:br>
            <a:r>
              <a:rPr lang="en-US" dirty="0"/>
              <a:t>test mean sum of squares using a </a:t>
            </a:r>
            <a:r>
              <a:rPr lang="en-US" b="1" dirty="0"/>
              <a:t>single tree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Black line:  bagging test error rate as a function of number of bootstrapped trees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429000" y="1592263"/>
            <a:ext cx="5562600" cy="526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Bagging </a:t>
            </a:r>
            <a:br>
              <a:rPr lang="en-US" sz="4000" dirty="0"/>
            </a:br>
            <a:r>
              <a:rPr lang="en-US" sz="4000" dirty="0"/>
              <a:t>(B</a:t>
            </a:r>
            <a:r>
              <a:rPr lang="en-US" sz="4000" cap="none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ootstrap</a:t>
            </a:r>
            <a:r>
              <a:rPr lang="en-US" sz="4000" dirty="0"/>
              <a:t> </a:t>
            </a:r>
            <a:r>
              <a:rPr lang="en-US" sz="4000" cap="none" dirty="0" err="1"/>
              <a:t>AGG</a:t>
            </a:r>
            <a:r>
              <a:rPr lang="en-US" sz="4000" cap="none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regat</a:t>
            </a:r>
            <a:r>
              <a:rPr lang="en-US" sz="4000" cap="none" dirty="0" err="1"/>
              <a:t>ING</a:t>
            </a:r>
            <a:r>
              <a:rPr lang="en-US" sz="4000" dirty="0"/>
              <a:t>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(basic) Decision trees suffer from </a:t>
            </a:r>
            <a:r>
              <a:rPr lang="en-US" u="sng" dirty="0"/>
              <a:t>high variance</a:t>
            </a:r>
            <a:endParaRPr lang="en-US" dirty="0"/>
          </a:p>
          <a:p>
            <a:pPr lvl="1"/>
            <a:r>
              <a:rPr lang="en-US" dirty="0"/>
              <a:t>At each branch, the decision of which feature to split on and where to make the split depends on the data</a:t>
            </a:r>
          </a:p>
          <a:p>
            <a:pPr lvl="1"/>
            <a:r>
              <a:rPr lang="en-US" dirty="0"/>
              <a:t>The results could be quite different if one of the training observations had been swapped for a different one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We would like to have models with low variance</a:t>
            </a:r>
          </a:p>
          <a:p>
            <a:endParaRPr lang="en-US" dirty="0"/>
          </a:p>
          <a:p>
            <a:r>
              <a:rPr lang="en-US" dirty="0"/>
              <a:t>To solve this problem, we can use </a:t>
            </a:r>
            <a:r>
              <a:rPr lang="en-US" u="sng" dirty="0"/>
              <a:t>bagging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u="sng" dirty="0"/>
              <a:t>b</a:t>
            </a:r>
            <a:r>
              <a:rPr lang="en-US" dirty="0"/>
              <a:t>ootstrap </a:t>
            </a:r>
            <a:r>
              <a:rPr lang="en-US" b="1" i="1" u="sng" dirty="0"/>
              <a:t>agg</a:t>
            </a:r>
            <a:r>
              <a:rPr lang="en-US" dirty="0"/>
              <a:t>regat</a:t>
            </a:r>
            <a:r>
              <a:rPr lang="en-US" b="1" i="1" u="sng" dirty="0"/>
              <a:t>ing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Bagging is a general process for machine learning</a:t>
            </a:r>
          </a:p>
          <a:p>
            <a:pPr lvl="1"/>
            <a:r>
              <a:rPr lang="en-US" dirty="0"/>
              <a:t>It could be a preprocessing step for any model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06" y="1600200"/>
            <a:ext cx="3872285" cy="4876800"/>
          </a:xfrm>
        </p:spPr>
        <p:txBody>
          <a:bodyPr/>
          <a:lstStyle/>
          <a:p>
            <a:r>
              <a:rPr lang="en-US" dirty="0"/>
              <a:t>Resample the observed dataset to obtain a new set of data equal to the size to the observed dataset</a:t>
            </a:r>
          </a:p>
          <a:p>
            <a:r>
              <a:rPr lang="en-US" dirty="0"/>
              <a:t>Each new observation is obtained by random sampling with replacement from the original dataset.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8993" y="1717481"/>
            <a:ext cx="4257807" cy="38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is an extremely powerful idea based on two things: </a:t>
            </a:r>
          </a:p>
          <a:p>
            <a:pPr lvl="1"/>
            <a:r>
              <a:rPr lang="en-US" dirty="0"/>
              <a:t>Averaging: reduce variance</a:t>
            </a:r>
          </a:p>
          <a:p>
            <a:pPr lvl="1"/>
            <a:r>
              <a:rPr lang="en-US" dirty="0"/>
              <a:t>Bootstrapping: generate many alternative training datasets </a:t>
            </a:r>
          </a:p>
          <a:p>
            <a:r>
              <a:rPr lang="en-US" dirty="0"/>
              <a:t>Why does averaging reduce variance?</a:t>
            </a:r>
          </a:p>
          <a:p>
            <a:pPr lvl="1"/>
            <a:r>
              <a:rPr lang="en-US" dirty="0"/>
              <a:t>Averaging a set of observations reduces variance. Recall that given a set of n independent observations Z</a:t>
            </a:r>
            <a:r>
              <a:rPr lang="en-US" baseline="-25000" dirty="0"/>
              <a:t>1</a:t>
            </a:r>
            <a:r>
              <a:rPr lang="en-US" dirty="0"/>
              <a:t>, …, Z</a:t>
            </a:r>
            <a:r>
              <a:rPr lang="en-US" baseline="-25000" dirty="0"/>
              <a:t>n</a:t>
            </a:r>
            <a:r>
              <a:rPr lang="en-US" dirty="0"/>
              <a:t>, each with variance </a:t>
            </a:r>
            <a:r>
              <a:rPr lang="en-US" i="1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/>
              <a:t> ,the variance of the mean     of the observations is given by 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60155"/>
              </p:ext>
            </p:extLst>
          </p:nvPr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3" imgW="100440" imgH="155160" progId="Equation.3">
                  <p:embed/>
                </p:oleObj>
              </mc:Choice>
              <mc:Fallback>
                <p:oleObj name="Equation" r:id="rId3" imgW="100440" imgH="1551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2848"/>
              </p:ext>
            </p:extLst>
          </p:nvPr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5" imgW="100440" imgH="155160" progId="Equation.3">
                  <p:embed/>
                </p:oleObj>
              </mc:Choice>
              <mc:Fallback>
                <p:oleObj name="Equation" r:id="rId5" imgW="100440" imgH="15516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93366"/>
              </p:ext>
            </p:extLst>
          </p:nvPr>
        </p:nvGraphicFramePr>
        <p:xfrm>
          <a:off x="2390775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7" imgW="100440" imgH="155160" progId="Equation.3">
                  <p:embed/>
                </p:oleObj>
              </mc:Choice>
              <mc:Fallback>
                <p:oleObj name="Equation" r:id="rId7" imgW="100440" imgH="15516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38741"/>
              </p:ext>
            </p:extLst>
          </p:nvPr>
        </p:nvGraphicFramePr>
        <p:xfrm>
          <a:off x="4225338" y="4200479"/>
          <a:ext cx="226599" cy="3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9" imgW="136800" imgH="191880" progId="Equation.3">
                  <p:embed/>
                </p:oleObj>
              </mc:Choice>
              <mc:Fallback>
                <p:oleObj name="Equation" r:id="rId9" imgW="136800" imgH="1918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338" y="4200479"/>
                        <a:ext cx="226599" cy="302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42176"/>
              </p:ext>
            </p:extLst>
          </p:nvPr>
        </p:nvGraphicFramePr>
        <p:xfrm>
          <a:off x="7931926" y="4200479"/>
          <a:ext cx="442948" cy="42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11" imgW="319680" imgH="301680" progId="Equation.3">
                  <p:embed/>
                </p:oleObj>
              </mc:Choice>
              <mc:Fallback>
                <p:oleObj name="Equation" r:id="rId11" imgW="319680" imgH="30168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926" y="4200479"/>
                        <a:ext cx="442948" cy="425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bagging training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B different bootstrapped training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 separately on each of the B training datasets, to obtain B different models.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for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 regression trees using  B bootstrapped training datasets.  Do not prune the trees</a:t>
            </a:r>
          </a:p>
          <a:p>
            <a:r>
              <a:rPr lang="en-US" dirty="0"/>
              <a:t>Average (or vote) to determine the resulting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for Classification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/>
              <a:t>For prediction, there are two approaches: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Record the class that each bootstrapped data set predicts and provide an overall prediction to the most commonly occurring one (majority vote)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If the classifier produces probability estimates average the probabilities and predict the class with the highest probability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16511</TotalTime>
  <Words>1184</Words>
  <Application>Microsoft Office PowerPoint</Application>
  <PresentationFormat>On-screen Show (4:3)</PresentationFormat>
  <Paragraphs>137</Paragraphs>
  <Slides>23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Clarity</vt:lpstr>
      <vt:lpstr>Equation</vt:lpstr>
      <vt:lpstr>Bagging, Random Forests, Boosting</vt:lpstr>
      <vt:lpstr>Outline</vt:lpstr>
      <vt:lpstr>Bagging  (Bootstrap AGGregatING)</vt:lpstr>
      <vt:lpstr>Problem with Decision Trees</vt:lpstr>
      <vt:lpstr>Bootstrapping Revisited</vt:lpstr>
      <vt:lpstr>What is bagging?</vt:lpstr>
      <vt:lpstr>How does bagging training work?</vt:lpstr>
      <vt:lpstr>Bagging for Regression Trees</vt:lpstr>
      <vt:lpstr>Bagging for Classification Trees</vt:lpstr>
      <vt:lpstr>Example 2: Car Seat Data (Classification)</vt:lpstr>
      <vt:lpstr>Out-of-Bag Error Estimation</vt:lpstr>
      <vt:lpstr>Variable Importance</vt:lpstr>
      <vt:lpstr>Inference with multiple trees</vt:lpstr>
      <vt:lpstr>Example: Housing Data</vt:lpstr>
      <vt:lpstr>Problems with Bagging?</vt:lpstr>
      <vt:lpstr>Random Forests</vt:lpstr>
      <vt:lpstr>Random Forests</vt:lpstr>
      <vt:lpstr>Why are we considering a random sample of m predictors instead of all p predictors for splitting?</vt:lpstr>
      <vt:lpstr>Random Forest Hyperparameter “m”</vt:lpstr>
      <vt:lpstr>Boosting – Random Forest alternative</vt:lpstr>
      <vt:lpstr>Boosting</vt:lpstr>
      <vt:lpstr>Trees &amp; Forest Summary</vt:lpstr>
      <vt:lpstr>Example 1: Housing Data (Regression)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293</cp:revision>
  <cp:lastPrinted>2013-10-31T00:50:26Z</cp:lastPrinted>
  <dcterms:created xsi:type="dcterms:W3CDTF">2013-08-14T17:09:52Z</dcterms:created>
  <dcterms:modified xsi:type="dcterms:W3CDTF">2020-06-01T16:33:26Z</dcterms:modified>
</cp:coreProperties>
</file>