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Demore" initials="MD" lastIdx="1" clrIdx="0">
    <p:extLst>
      <p:ext uri="{19B8F6BF-5375-455C-9EA6-DF929625EA0E}">
        <p15:presenceInfo xmlns:p15="http://schemas.microsoft.com/office/powerpoint/2012/main" userId="4329c568d277fc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62E96-F7E4-4F72-B193-8E6291BA96EB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A2E83-CCAB-4427-8D83-422F6C6AF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 positive better than false negative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A2E83-CCAB-4427-8D83-422F6C6AF6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1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Downsample</a:t>
            </a:r>
            <a:r>
              <a:rPr lang="en-US" dirty="0"/>
              <a:t> so each </a:t>
            </a:r>
            <a:r>
              <a:rPr lang="en-US" dirty="0" err="1"/>
              <a:t>obs</a:t>
            </a:r>
            <a:r>
              <a:rPr lang="en-US" dirty="0"/>
              <a:t> is avg of 3 sec</a:t>
            </a:r>
          </a:p>
          <a:p>
            <a:r>
              <a:rPr lang="en-US" dirty="0"/>
              <a:t>Scale between 0,1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A2E83-CCAB-4427-8D83-422F6C6AF6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1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99AE20-7837-4A50-8F1A-214360BE6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628"/>
            <a:ext cx="12192000" cy="62450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EF5AE6-01F0-41DE-A5B4-47FAF6762DE6}"/>
              </a:ext>
            </a:extLst>
          </p:cNvPr>
          <p:cNvSpPr/>
          <p:nvPr userDrawn="1"/>
        </p:nvSpPr>
        <p:spPr>
          <a:xfrm>
            <a:off x="0" y="606829"/>
            <a:ext cx="12192000" cy="4382318"/>
          </a:xfrm>
          <a:prstGeom prst="rect">
            <a:avLst/>
          </a:prstGeom>
          <a:gradFill>
            <a:gsLst>
              <a:gs pos="100000">
                <a:srgbClr val="4C95DC">
                  <a:alpha val="96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63CC2CE5-75B3-4B94-97A6-11F58845061E}"/>
              </a:ext>
            </a:extLst>
          </p:cNvPr>
          <p:cNvSpPr/>
          <p:nvPr userDrawn="1"/>
        </p:nvSpPr>
        <p:spPr>
          <a:xfrm flipH="1">
            <a:off x="-6" y="4206875"/>
            <a:ext cx="12191999" cy="2651125"/>
          </a:xfrm>
          <a:prstGeom prst="snip1Rect">
            <a:avLst>
              <a:gd name="adj" fmla="val 2186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E2385-C113-4DD8-8759-C13709E01B05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FD73B5E2-87DB-4113-A8F5-C31A8E2D7A06}"/>
              </a:ext>
            </a:extLst>
          </p:cNvPr>
          <p:cNvSpPr/>
          <p:nvPr userDrawn="1"/>
        </p:nvSpPr>
        <p:spPr>
          <a:xfrm rot="10800000">
            <a:off x="0" y="-3"/>
            <a:ext cx="12192000" cy="1228313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CCF110F3-BB66-45A1-91EB-3E5EF8734DF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5"/>
          <a:stretch/>
        </p:blipFill>
        <p:spPr bwMode="auto">
          <a:xfrm>
            <a:off x="705578" y="210817"/>
            <a:ext cx="6104965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air force high def logo">
            <a:extLst>
              <a:ext uri="{FF2B5EF4-FFF2-40B4-BE49-F238E27FC236}">
                <a16:creationId xmlns:a16="http://schemas.microsoft.com/office/drawing/2014/main" id="{6BF79CA2-A612-4945-B9B5-FD360444EFE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05" b="19282"/>
          <a:stretch/>
        </p:blipFill>
        <p:spPr bwMode="auto">
          <a:xfrm>
            <a:off x="10639668" y="210817"/>
            <a:ext cx="1492272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28015-DDAD-4259-8922-17C39558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5503"/>
            <a:ext cx="9144000" cy="2286535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8005-8B0D-4873-BCF7-5FC02439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965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0091-DFFB-482C-BC1D-AB200DAC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3949-4CEB-4B5C-B8E1-6ACC077C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C836-E1D8-4227-A2E4-6E09EF4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5E5FA08-82CA-4AAB-AB9B-BF15DF40EB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628"/>
            <a:ext cx="12192000" cy="63464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308213D-8414-48DF-B332-E11931E89388}"/>
              </a:ext>
            </a:extLst>
          </p:cNvPr>
          <p:cNvSpPr/>
          <p:nvPr userDrawn="1"/>
        </p:nvSpPr>
        <p:spPr>
          <a:xfrm>
            <a:off x="0" y="606828"/>
            <a:ext cx="12192000" cy="6344222"/>
          </a:xfrm>
          <a:prstGeom prst="rect">
            <a:avLst/>
          </a:prstGeom>
          <a:gradFill>
            <a:gsLst>
              <a:gs pos="100000">
                <a:srgbClr val="4C95DC">
                  <a:alpha val="96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22E70C-BB17-46B3-BC14-C8961179F843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A32FC2B3-AA13-409D-A2F8-E091C131829D}"/>
              </a:ext>
            </a:extLst>
          </p:cNvPr>
          <p:cNvSpPr/>
          <p:nvPr userDrawn="1"/>
        </p:nvSpPr>
        <p:spPr>
          <a:xfrm rot="10800000">
            <a:off x="0" y="-3"/>
            <a:ext cx="12192000" cy="1228313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Image result for air force high def logo">
            <a:extLst>
              <a:ext uri="{FF2B5EF4-FFF2-40B4-BE49-F238E27FC236}">
                <a16:creationId xmlns:a16="http://schemas.microsoft.com/office/drawing/2014/main" id="{B6ECC948-66EB-44DE-899A-8A3859A93F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668" y="-56210"/>
            <a:ext cx="1492272" cy="14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C19FE421-87AE-4F4F-8443-0A906DF9DF4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5"/>
          <a:stretch/>
        </p:blipFill>
        <p:spPr bwMode="auto">
          <a:xfrm>
            <a:off x="705578" y="210817"/>
            <a:ext cx="6104965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28015-DDAD-4259-8922-17C39558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4593"/>
            <a:ext cx="9144000" cy="2286535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8005-8B0D-4873-BCF7-5FC02439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1128"/>
            <a:ext cx="9144000" cy="5965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0091-DFFB-482C-BC1D-AB200DAC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8D34D5-F463-4000-9075-ABAEA5C4102B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3949-4CEB-4B5C-B8E1-6ACC077C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C836-E1D8-4227-A2E4-6E09EF4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01BA64-794F-4551-A2D5-7D2BE6A75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2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791A-0C31-4052-A81F-C60C125A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F81C-7A85-40F3-B21A-F9379279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5BB4A-95F1-4626-A3F6-2FE02EA7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ED39-ABA6-4E3C-B6AE-E3222E2C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6F58-FE7B-4835-AD2D-9B336902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4FF4-5CE3-435B-BF35-C8CB7FB5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293C-0F11-4446-AFA9-046EF992A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4B7E-5EDC-4FC3-8464-B218A1D6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F58A5-A805-485B-92EE-F18E7C7C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DEC14-C6C3-4026-987E-AB5E158A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16D1-301C-484C-87DE-77D54F47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9F07-094D-4707-B2C4-B5E51BF06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3968A-9CE6-46B9-BBFB-4181C588D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96C51-643C-4796-9B2B-A71BD30D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83E0F-B780-4817-BCA1-64245024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78A5C-D7C5-4244-919D-BE0D45D4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2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AD40-9477-46D2-AD37-AF693C9D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7"/>
            <a:ext cx="10515600" cy="1022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776D5-967D-4FE6-A0FC-E1A63AAB2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E0327-0434-40FD-880C-79FED0FFC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D1001-E2FE-4E89-9B06-8104C7A03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9D698-3869-45AE-A98F-05AC3FE0C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4962C-B6D9-4945-A33A-65FE26C6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0213E-836C-43BF-97F7-28A6B0BF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5D3D7-A82C-4574-A837-30A1A7DD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7DA8-B741-4A2C-AD94-1E7D4FC6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FCA06-2BBC-434C-9A75-D5491401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8D60E-DA91-4A97-84A8-E8E6104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1D4F6-C8C8-430C-A6B8-3D5FC3B9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2701BC2-FEA3-4986-B5AB-80F11CE0C9F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" y="0"/>
            <a:ext cx="12162059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ECAD8C-9189-4A46-9427-AA871E9DA037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25C6F-18B2-471B-960D-039B667608D7}"/>
              </a:ext>
            </a:extLst>
          </p:cNvPr>
          <p:cNvSpPr/>
          <p:nvPr userDrawn="1"/>
        </p:nvSpPr>
        <p:spPr>
          <a:xfrm>
            <a:off x="0" y="191193"/>
            <a:ext cx="12192000" cy="2227811"/>
          </a:xfrm>
          <a:prstGeom prst="rect">
            <a:avLst/>
          </a:prstGeom>
          <a:gradFill>
            <a:gsLst>
              <a:gs pos="100000">
                <a:srgbClr val="4C95DC">
                  <a:alpha val="94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9A4CA856-19FC-4073-AC1F-301B0CE87345}"/>
              </a:ext>
            </a:extLst>
          </p:cNvPr>
          <p:cNvSpPr/>
          <p:nvPr userDrawn="1"/>
        </p:nvSpPr>
        <p:spPr>
          <a:xfrm flipH="1">
            <a:off x="-8" y="1704298"/>
            <a:ext cx="12191999" cy="5153702"/>
          </a:xfrm>
          <a:prstGeom prst="snip1Rect">
            <a:avLst>
              <a:gd name="adj" fmla="val 676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61114601-FC3F-44F3-B60C-2B383BE62FF7}"/>
              </a:ext>
            </a:extLst>
          </p:cNvPr>
          <p:cNvSpPr/>
          <p:nvPr userDrawn="1"/>
        </p:nvSpPr>
        <p:spPr>
          <a:xfrm rot="10800000">
            <a:off x="0" y="-1"/>
            <a:ext cx="12192000" cy="608929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37F2DD3F-3DC0-4855-A90E-B554BF6346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" r="67772" b="32631"/>
          <a:stretch/>
        </p:blipFill>
        <p:spPr bwMode="auto">
          <a:xfrm>
            <a:off x="324978" y="73404"/>
            <a:ext cx="1462258" cy="49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air force high def logo">
            <a:extLst>
              <a:ext uri="{FF2B5EF4-FFF2-40B4-BE49-F238E27FC236}">
                <a16:creationId xmlns:a16="http://schemas.microsoft.com/office/drawing/2014/main" id="{2B39DEAC-544E-4016-8770-4BF496D31EB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580" b="31677"/>
          <a:stretch/>
        </p:blipFill>
        <p:spPr bwMode="auto">
          <a:xfrm>
            <a:off x="11112686" y="45356"/>
            <a:ext cx="1049358" cy="54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DE5AA-301B-4CED-9131-2B0F3C22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79" y="608929"/>
            <a:ext cx="11553908" cy="1081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F9BDB-88DA-4B31-95DB-923F9F30A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39" y="1825625"/>
            <a:ext cx="113302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BABEF-F913-4128-938D-02DD71DD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3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34D5-F463-4000-9075-ABAEA5C4102B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DAFB-AEB1-4307-98FE-1E739D359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9ED20-91FE-4D05-A959-CCF6073D4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68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6F22-0AB0-457E-AB93-C7EE74182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Detecting GPS Spoofing with Classical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A571-A85E-47CF-856F-9D68CECBE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2d Lt Mark A. Demore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7EFF9-286A-4E85-8A49-75ED0A3EC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463852"/>
            <a:ext cx="3122477" cy="2157289"/>
          </a:xfrm>
          <a:prstGeom prst="rect">
            <a:avLst/>
          </a:prstGeom>
        </p:spPr>
      </p:pic>
      <p:pic>
        <p:nvPicPr>
          <p:cNvPr id="3074" name="Picture 2" descr="HackRF One Bundle - Hacker Warehouse">
            <a:extLst>
              <a:ext uri="{FF2B5EF4-FFF2-40B4-BE49-F238E27FC236}">
                <a16:creationId xmlns:a16="http://schemas.microsoft.com/office/drawing/2014/main" id="{74929D93-C63E-42D2-AE3A-466DBA4F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964" y="4640721"/>
            <a:ext cx="27051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E6BD17-3C90-43DB-A822-12B40F928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551" y="4559758"/>
            <a:ext cx="24669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0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9BE3-A68B-43C1-8A7C-86A1C537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B5F2-73BF-4078-90ED-3B9A38D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Problem Statement and Research Hypothesis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31327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9526-CF8F-4AE2-A7E6-C7E85E68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D026-39F3-4C9A-8020-12EC76FC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Software Defined Radio has made GPS spoofing commonplace</a:t>
            </a:r>
          </a:p>
          <a:p>
            <a:pPr>
              <a:lnSpc>
                <a:spcPct val="150000"/>
              </a:lnSpc>
            </a:pPr>
            <a:r>
              <a:rPr lang="en-US" dirty="0"/>
              <a:t>USAF assets heavily rely on GPS for navigation and timing</a:t>
            </a:r>
          </a:p>
          <a:p>
            <a:pPr>
              <a:lnSpc>
                <a:spcPct val="150000"/>
              </a:lnSpc>
            </a:pPr>
            <a:r>
              <a:rPr lang="en-US" dirty="0"/>
              <a:t>Iranian use of GPS Spoofing</a:t>
            </a:r>
          </a:p>
          <a:p>
            <a:pPr>
              <a:lnSpc>
                <a:spcPct val="150000"/>
              </a:lnSpc>
            </a:pPr>
            <a:r>
              <a:rPr lang="en-US" dirty="0"/>
              <a:t>MIL-STD-1553 is a serial, avionics communications bus with assumed trust between components</a:t>
            </a:r>
          </a:p>
          <a:p>
            <a:pPr>
              <a:lnSpc>
                <a:spcPct val="150000"/>
              </a:lnSpc>
            </a:pPr>
            <a:r>
              <a:rPr lang="en-US" dirty="0"/>
              <a:t>Many approaches to mitigating GPS spoofing are costly, inflexible, and physical</a:t>
            </a:r>
          </a:p>
        </p:txBody>
      </p:sp>
    </p:spTree>
    <p:extLst>
      <p:ext uri="{BB962C8B-B14F-4D97-AF65-F5344CB8AC3E}">
        <p14:creationId xmlns:p14="http://schemas.microsoft.com/office/powerpoint/2010/main" val="231298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B4F1-FF37-487C-A82B-7DDBCE42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 and Research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92E9-80B5-4B90-94CE-CDC57A33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Problem: The USAF lacks a flexible and lightweight solution to detect GPS spoofing across their many assets.</a:t>
            </a:r>
          </a:p>
          <a:p>
            <a:pPr>
              <a:lnSpc>
                <a:spcPct val="100000"/>
              </a:lnSpc>
            </a:pPr>
            <a:r>
              <a:rPr lang="en-US" dirty="0"/>
              <a:t>Research Hypothesis: A bus monitor, with a trained machine learning model, could effectively detect a GPS spoofing attack using data obtained from the messages passed on the bus.</a:t>
            </a:r>
          </a:p>
          <a:p>
            <a:pPr>
              <a:lnSpc>
                <a:spcPct val="100000"/>
              </a:lnSpc>
            </a:pPr>
            <a:r>
              <a:rPr lang="en-US" dirty="0"/>
              <a:t>Research Questions: What is the best model to classify MIL-STD-1553 messages as spoofed or </a:t>
            </a:r>
            <a:r>
              <a:rPr lang="en-US" dirty="0" err="1"/>
              <a:t>unspoofed</a:t>
            </a:r>
            <a:r>
              <a:rPr lang="en-US" dirty="0"/>
              <a:t>?</a:t>
            </a:r>
          </a:p>
          <a:p>
            <a:pPr>
              <a:lnSpc>
                <a:spcPct val="100000"/>
              </a:lnSpc>
            </a:pPr>
            <a:r>
              <a:rPr lang="en-US" dirty="0"/>
              <a:t>Primary Measure of Effectiveness: Recall </a:t>
            </a:r>
          </a:p>
        </p:txBody>
      </p:sp>
    </p:spTree>
    <p:extLst>
      <p:ext uri="{BB962C8B-B14F-4D97-AF65-F5344CB8AC3E}">
        <p14:creationId xmlns:p14="http://schemas.microsoft.com/office/powerpoint/2010/main" val="378968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AFC1-01DF-4243-972A-737AECF7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3D76-1E37-416A-86E3-DDA60189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Marvin - AFRL’s Avionics Vulnerability Assessment System (AVAS) in tandem with Vampire FPGA</a:t>
            </a:r>
          </a:p>
          <a:p>
            <a:r>
              <a:rPr lang="en-US" dirty="0"/>
              <a:t>Message parsing:</a:t>
            </a:r>
          </a:p>
          <a:p>
            <a:pPr lvl="1"/>
            <a:r>
              <a:rPr lang="en-US" dirty="0"/>
              <a:t>Convert to usable form, break up words and extract data</a:t>
            </a:r>
          </a:p>
          <a:p>
            <a:pPr lvl="1"/>
            <a:r>
              <a:rPr lang="en-US" dirty="0"/>
              <a:t>Remove unrelated messages</a:t>
            </a:r>
          </a:p>
          <a:p>
            <a:pPr lvl="1"/>
            <a:r>
              <a:rPr lang="en-US" dirty="0" err="1"/>
              <a:t>Downsample</a:t>
            </a:r>
            <a:endParaRPr lang="en-US" dirty="0"/>
          </a:p>
          <a:p>
            <a:pPr lvl="1"/>
            <a:r>
              <a:rPr lang="en-US" dirty="0"/>
              <a:t>Scale</a:t>
            </a:r>
          </a:p>
          <a:p>
            <a:r>
              <a:rPr lang="en-US" dirty="0"/>
              <a:t>Features: </a:t>
            </a:r>
          </a:p>
          <a:p>
            <a:pPr lvl="1"/>
            <a:r>
              <a:rPr lang="en-US" sz="1800" dirty="0"/>
              <a:t>Spoofed – GPS: Latitude, Longitude, Altitude</a:t>
            </a:r>
          </a:p>
          <a:p>
            <a:pPr lvl="1"/>
            <a:r>
              <a:rPr lang="en-US" sz="1800" dirty="0" err="1"/>
              <a:t>Unspoofed</a:t>
            </a:r>
            <a:r>
              <a:rPr lang="en-US" sz="1800" dirty="0"/>
              <a:t> – ADC: Altitude, Airspeed; EFI: Angle of Attack; INS: x/y/z Velocity, Acceleration; GPS: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636D7-3705-43B5-B877-506EB36D68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708966" y="3521279"/>
            <a:ext cx="3169920" cy="19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1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1C51-D7C8-4D57-B0C5-713B4177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952D-1E9A-45D1-BE09-A1BC5672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 classical, supervised ML classification approaches: </a:t>
            </a:r>
          </a:p>
          <a:p>
            <a:pPr lvl="1"/>
            <a:r>
              <a:rPr lang="en-US" dirty="0"/>
              <a:t>Logistic Regression with CV (5 fold)</a:t>
            </a:r>
          </a:p>
          <a:p>
            <a:pPr lvl="1"/>
            <a:r>
              <a:rPr lang="en-US" dirty="0"/>
              <a:t>Naïve Bayes (Gaussian)</a:t>
            </a:r>
          </a:p>
          <a:p>
            <a:pPr lvl="1"/>
            <a:r>
              <a:rPr lang="en-US" dirty="0"/>
              <a:t>Random Forest (100 trees)</a:t>
            </a:r>
          </a:p>
          <a:p>
            <a:r>
              <a:rPr lang="en-US" dirty="0"/>
              <a:t>Trained and Tested on:</a:t>
            </a:r>
          </a:p>
          <a:p>
            <a:pPr lvl="1"/>
            <a:r>
              <a:rPr lang="en-US" dirty="0"/>
              <a:t>Each drift rate individually (80/20)</a:t>
            </a:r>
          </a:p>
          <a:p>
            <a:pPr lvl="1"/>
            <a:r>
              <a:rPr lang="en-US" dirty="0"/>
              <a:t>All of the data combined (80/20)</a:t>
            </a:r>
          </a:p>
          <a:p>
            <a:pPr lvl="1"/>
            <a:r>
              <a:rPr lang="en-US" dirty="0"/>
              <a:t>All but one drift rate, test on unseen rate</a:t>
            </a:r>
          </a:p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</a:t>
            </a:r>
          </a:p>
          <a:p>
            <a:pPr lvl="1"/>
            <a:r>
              <a:rPr lang="en-US" dirty="0"/>
              <a:t>F1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BE90C-4D12-4D84-B06D-19B996348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64" r="11238" b="16448"/>
          <a:stretch/>
        </p:blipFill>
        <p:spPr>
          <a:xfrm>
            <a:off x="7655021" y="2759801"/>
            <a:ext cx="3988340" cy="24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0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BA0C-EE49-4155-B37D-2C6DDD0E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F3EC7E-3254-430D-9116-3F8996B7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Logistic Regression w/ CV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Performed well for high drift rates and hold position</a:t>
            </a:r>
          </a:p>
          <a:p>
            <a:pPr>
              <a:lnSpc>
                <a:spcPct val="150000"/>
              </a:lnSpc>
            </a:pPr>
            <a:r>
              <a:rPr lang="en-US" dirty="0"/>
              <a:t>Gaussian Naïve Bayes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similar results to Logistic Regression</a:t>
            </a:r>
          </a:p>
          <a:p>
            <a:pPr>
              <a:lnSpc>
                <a:spcPct val="150000"/>
              </a:lnSpc>
            </a:pPr>
            <a:r>
              <a:rPr lang="en-US" dirty="0"/>
              <a:t>Random Forests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Perfect in all cases but unseen attacks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Best all around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EDBD69-BB35-4F21-92F6-199FD2C9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136" y="1825625"/>
            <a:ext cx="3714750" cy="2495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7CBA25-0C35-401F-9DF5-7406C3971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298" y="4824413"/>
            <a:ext cx="34004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C012-7F30-4D87-9DE2-49D70793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3D89-6F5E-4505-87D8-87CB9BA04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Unseen drift rates greatly impact the models</a:t>
            </a:r>
          </a:p>
          <a:p>
            <a:r>
              <a:rPr lang="en-US" dirty="0"/>
              <a:t>More precise attacks will be more difficult to detect</a:t>
            </a:r>
          </a:p>
          <a:p>
            <a:r>
              <a:rPr lang="en-US" dirty="0"/>
              <a:t>Random Forests perform marginally better than</a:t>
            </a:r>
          </a:p>
          <a:p>
            <a:pPr marL="0" indent="0">
              <a:buNone/>
            </a:pPr>
            <a:r>
              <a:rPr lang="en-US" dirty="0"/>
              <a:t>   Multivariate Long Short Term Fully Convolutional </a:t>
            </a:r>
          </a:p>
          <a:p>
            <a:pPr marL="0" indent="0">
              <a:buNone/>
            </a:pPr>
            <a:r>
              <a:rPr lang="en-US" dirty="0"/>
              <a:t>   Networks</a:t>
            </a:r>
          </a:p>
        </p:txBody>
      </p:sp>
      <p:sp>
        <p:nvSpPr>
          <p:cNvPr id="4" name="AutoShape 2" descr="png">
            <a:extLst>
              <a:ext uri="{FF2B5EF4-FFF2-40B4-BE49-F238E27FC236}">
                <a16:creationId xmlns:a16="http://schemas.microsoft.com/office/drawing/2014/main" id="{21925CBF-12E1-4559-AE15-CD6C3CBCC8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Results for Unseen Fixed Point Spoof&#10;">
            <a:extLst>
              <a:ext uri="{FF2B5EF4-FFF2-40B4-BE49-F238E27FC236}">
                <a16:creationId xmlns:a16="http://schemas.microsoft.com/office/drawing/2014/main" id="{664B19BB-F5C3-4487-9B01-2C6462DDA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361" y="1825625"/>
            <a:ext cx="3043525" cy="2119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404D5D-2F54-4060-B0F7-93437731B9A6}"/>
              </a:ext>
            </a:extLst>
          </p:cNvPr>
          <p:cNvSpPr txBox="1"/>
          <p:nvPr/>
        </p:nvSpPr>
        <p:spPr>
          <a:xfrm>
            <a:off x="8964842" y="3909118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for Unseen Fixed Point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962ED4-7A4B-486E-B43C-EDCBC8EC4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036" y="4362638"/>
            <a:ext cx="2990850" cy="20831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29E507-EFAA-4B07-9AF2-1C7E4E1008DC}"/>
              </a:ext>
            </a:extLst>
          </p:cNvPr>
          <p:cNvSpPr txBox="1"/>
          <p:nvPr/>
        </p:nvSpPr>
        <p:spPr>
          <a:xfrm>
            <a:off x="8964842" y="6453077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for Unseen 5m/s Drift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EFBC2C-7E14-4729-959F-43178441B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159" y="4001294"/>
            <a:ext cx="34004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4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4A8B-5943-4970-A373-5C3C7A1C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063A-DE7A-4E5E-8037-1E988D61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Get better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More accurate simulation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More precise spoofing attacks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Real flight data</a:t>
            </a:r>
          </a:p>
          <a:p>
            <a:pPr>
              <a:lnSpc>
                <a:spcPct val="150000"/>
              </a:lnSpc>
            </a:pPr>
            <a:r>
              <a:rPr lang="en-US" dirty="0"/>
              <a:t>Try unsupervised learning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9410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416</Words>
  <Application>Microsoft Office PowerPoint</Application>
  <PresentationFormat>Widescreen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Detecting GPS Spoofing with Classical Machine Learning</vt:lpstr>
      <vt:lpstr>Overview</vt:lpstr>
      <vt:lpstr>Background</vt:lpstr>
      <vt:lpstr>Problem Statement and Research Hypothesis</vt:lpstr>
      <vt:lpstr>Data Source</vt:lpstr>
      <vt:lpstr>Methodology</vt:lpstr>
      <vt:lpstr>Results</vt:lpstr>
      <vt:lpstr>Conclusions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Cintron</dc:creator>
  <cp:lastModifiedBy>Mark Demore</cp:lastModifiedBy>
  <cp:revision>20</cp:revision>
  <dcterms:created xsi:type="dcterms:W3CDTF">2019-02-13T03:29:52Z</dcterms:created>
  <dcterms:modified xsi:type="dcterms:W3CDTF">2020-06-18T19:34:17Z</dcterms:modified>
</cp:coreProperties>
</file>