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2" r:id="rId7"/>
    <p:sldId id="269" r:id="rId8"/>
    <p:sldId id="270" r:id="rId9"/>
    <p:sldId id="272" r:id="rId10"/>
    <p:sldId id="274" r:id="rId11"/>
    <p:sldId id="263" r:id="rId12"/>
    <p:sldId id="265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k Demore" initials="MD" lastIdx="1" clrIdx="0">
    <p:extLst>
      <p:ext uri="{19B8F6BF-5375-455C-9EA6-DF929625EA0E}">
        <p15:presenceInfo xmlns:p15="http://schemas.microsoft.com/office/powerpoint/2012/main" userId="4329c568d277fcd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33" autoAdjust="0"/>
    <p:restoredTop sz="91422" autoAdjust="0"/>
  </p:normalViewPr>
  <p:slideViewPr>
    <p:cSldViewPr snapToGrid="0">
      <p:cViewPr varScale="1">
        <p:scale>
          <a:sx n="69" d="100"/>
          <a:sy n="69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162E96-F7E4-4F72-B193-8E6291BA96EB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A2E83-CCAB-4427-8D83-422F6C6AF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59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False positive better than false negative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2A2E83-CCAB-4427-8D83-422F6C6AF6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11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Downsample</a:t>
            </a:r>
            <a:r>
              <a:rPr lang="en-US" dirty="0"/>
              <a:t> so each </a:t>
            </a:r>
            <a:r>
              <a:rPr lang="en-US" dirty="0" err="1"/>
              <a:t>obs</a:t>
            </a:r>
            <a:r>
              <a:rPr lang="en-US" dirty="0"/>
              <a:t> is avg of 3 sec</a:t>
            </a:r>
          </a:p>
          <a:p>
            <a:r>
              <a:rPr lang="en-US" dirty="0"/>
              <a:t>Scale between 0,1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2A2E83-CCAB-4427-8D83-422F6C6AF6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19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899AE20-7837-4A50-8F1A-214360BE69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628"/>
            <a:ext cx="12192000" cy="624505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5EF5AE6-01F0-41DE-A5B4-47FAF6762DE6}"/>
              </a:ext>
            </a:extLst>
          </p:cNvPr>
          <p:cNvSpPr/>
          <p:nvPr userDrawn="1"/>
        </p:nvSpPr>
        <p:spPr>
          <a:xfrm>
            <a:off x="0" y="606829"/>
            <a:ext cx="12192000" cy="4382318"/>
          </a:xfrm>
          <a:prstGeom prst="rect">
            <a:avLst/>
          </a:prstGeom>
          <a:gradFill>
            <a:gsLst>
              <a:gs pos="100000">
                <a:srgbClr val="4C95DC">
                  <a:alpha val="96000"/>
                </a:srgbClr>
              </a:gs>
              <a:gs pos="0">
                <a:srgbClr val="A2DCE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Single Corner Snipped 12">
            <a:extLst>
              <a:ext uri="{FF2B5EF4-FFF2-40B4-BE49-F238E27FC236}">
                <a16:creationId xmlns:a16="http://schemas.microsoft.com/office/drawing/2014/main" id="{63CC2CE5-75B3-4B94-97A6-11F58845061E}"/>
              </a:ext>
            </a:extLst>
          </p:cNvPr>
          <p:cNvSpPr/>
          <p:nvPr userDrawn="1"/>
        </p:nvSpPr>
        <p:spPr>
          <a:xfrm flipH="1">
            <a:off x="-6" y="4206875"/>
            <a:ext cx="12191999" cy="2651125"/>
          </a:xfrm>
          <a:prstGeom prst="snip1Rect">
            <a:avLst>
              <a:gd name="adj" fmla="val 2186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2E2385-C113-4DD8-8759-C13709E01B05}"/>
              </a:ext>
            </a:extLst>
          </p:cNvPr>
          <p:cNvSpPr/>
          <p:nvPr userDrawn="1"/>
        </p:nvSpPr>
        <p:spPr>
          <a:xfrm>
            <a:off x="-2" y="0"/>
            <a:ext cx="12192002" cy="216953"/>
          </a:xfrm>
          <a:prstGeom prst="rect">
            <a:avLst/>
          </a:prstGeom>
          <a:solidFill>
            <a:srgbClr val="1422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rgbClr val="002E8A"/>
              </a:solidFill>
            </a:endParaRPr>
          </a:p>
        </p:txBody>
      </p:sp>
      <p:sp>
        <p:nvSpPr>
          <p:cNvPr id="10" name="Rectangle: Single Corner Snipped 9">
            <a:extLst>
              <a:ext uri="{FF2B5EF4-FFF2-40B4-BE49-F238E27FC236}">
                <a16:creationId xmlns:a16="http://schemas.microsoft.com/office/drawing/2014/main" id="{FD73B5E2-87DB-4113-A8F5-C31A8E2D7A06}"/>
              </a:ext>
            </a:extLst>
          </p:cNvPr>
          <p:cNvSpPr/>
          <p:nvPr userDrawn="1"/>
        </p:nvSpPr>
        <p:spPr>
          <a:xfrm rot="10800000">
            <a:off x="0" y="-3"/>
            <a:ext cx="12192000" cy="1228313"/>
          </a:xfrm>
          <a:prstGeom prst="snip1Rect">
            <a:avLst>
              <a:gd name="adj" fmla="val 50000"/>
            </a:avLst>
          </a:prstGeom>
          <a:gradFill flip="none" rotWithShape="1">
            <a:gsLst>
              <a:gs pos="0">
                <a:srgbClr val="142233"/>
              </a:gs>
              <a:gs pos="73000">
                <a:srgbClr val="2F3F4F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4" descr="https://www.afit.edu/images/layout/headers/emblem_main_nosubheader.png">
            <a:extLst>
              <a:ext uri="{FF2B5EF4-FFF2-40B4-BE49-F238E27FC236}">
                <a16:creationId xmlns:a16="http://schemas.microsoft.com/office/drawing/2014/main" id="{CCF110F3-BB66-45A1-91EB-3E5EF8734DF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65"/>
          <a:stretch/>
        </p:blipFill>
        <p:spPr bwMode="auto">
          <a:xfrm>
            <a:off x="705578" y="210817"/>
            <a:ext cx="6104965" cy="931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air force high def logo">
            <a:extLst>
              <a:ext uri="{FF2B5EF4-FFF2-40B4-BE49-F238E27FC236}">
                <a16:creationId xmlns:a16="http://schemas.microsoft.com/office/drawing/2014/main" id="{6BF79CA2-A612-4945-B9B5-FD360444EFE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9395" y1="26270" x2="29395" y2="26270"/>
                        <a14:foregroundMark x1="29883" y1="33789" x2="29883" y2="33789"/>
                        <a14:foregroundMark x1="35938" y1="45605" x2="35938" y2="45605"/>
                        <a14:foregroundMark x1="62109" y1="47168" x2="62109" y2="47168"/>
                        <a14:foregroundMark x1="69922" y1="25781" x2="69922" y2="25781"/>
                        <a14:foregroundMark x1="49023" y1="54102" x2="49023" y2="54102"/>
                        <a14:foregroundMark x1="41602" y1="56836" x2="41602" y2="56836"/>
                        <a14:foregroundMark x1="50684" y1="62695" x2="50684" y2="62695"/>
                        <a14:foregroundMark x1="57520" y1="58203" x2="57520" y2="58203"/>
                        <a14:foregroundMark x1="16992" y1="75977" x2="16992" y2="75977"/>
                        <a14:foregroundMark x1="20117" y1="78906" x2="20117" y2="78906"/>
                        <a14:foregroundMark x1="24414" y1="76465" x2="24414" y2="76465"/>
                        <a14:foregroundMark x1="28906" y1="78809" x2="28906" y2="78809"/>
                        <a14:foregroundMark x1="35156" y1="75879" x2="35156" y2="75879"/>
                        <a14:foregroundMark x1="41016" y1="75684" x2="41016" y2="75684"/>
                        <a14:foregroundMark x1="44531" y1="77441" x2="44531" y2="77441"/>
                        <a14:foregroundMark x1="53516" y1="75195" x2="53516" y2="75195"/>
                        <a14:foregroundMark x1="64648" y1="75391" x2="64648" y2="75391"/>
                        <a14:foregroundMark x1="68066" y1="75781" x2="68066" y2="75781"/>
                        <a14:foregroundMark x1="74609" y1="76855" x2="74609" y2="76855"/>
                        <a14:foregroundMark x1="83301" y1="75488" x2="83301" y2="75488"/>
                        <a14:backgroundMark x1="36426" y1="76855" x2="36426" y2="76855"/>
                        <a14:backgroundMark x1="47266" y1="75879" x2="47266" y2="75879"/>
                        <a14:backgroundMark x1="69922" y1="75781" x2="69922" y2="757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8305" b="19282"/>
          <a:stretch/>
        </p:blipFill>
        <p:spPr bwMode="auto">
          <a:xfrm>
            <a:off x="10639668" y="210817"/>
            <a:ext cx="1492272" cy="931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228015-DDAD-4259-8922-17C3955858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15503"/>
            <a:ext cx="9144000" cy="2286535"/>
          </a:xfrm>
        </p:spPr>
        <p:txBody>
          <a:bodyPr anchor="b">
            <a:noAutofit/>
          </a:bodyPr>
          <a:lstStyle>
            <a:lvl1pPr algn="ctr">
              <a:defRPr sz="8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18005-8B0D-4873-BCF7-5FC02439F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9652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C0091-DFFB-482C-BC1D-AB200DACC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736D-1FC3-4644-ADED-A628CEE0F2E4}" type="datetime1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B3949-4CEB-4B5C-B8E1-6ACC077CB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FC836-E1D8-4227-A2E4-6E09EF494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1BA64-794F-4551-A2D5-7D2BE6A7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28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5E5FA08-82CA-4AAB-AB9B-BF15DF40EB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628"/>
            <a:ext cx="12192000" cy="634642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308213D-8414-48DF-B332-E11931E89388}"/>
              </a:ext>
            </a:extLst>
          </p:cNvPr>
          <p:cNvSpPr/>
          <p:nvPr userDrawn="1"/>
        </p:nvSpPr>
        <p:spPr>
          <a:xfrm>
            <a:off x="0" y="606828"/>
            <a:ext cx="12192000" cy="6344222"/>
          </a:xfrm>
          <a:prstGeom prst="rect">
            <a:avLst/>
          </a:prstGeom>
          <a:gradFill>
            <a:gsLst>
              <a:gs pos="100000">
                <a:srgbClr val="4C95DC">
                  <a:alpha val="96000"/>
                </a:srgbClr>
              </a:gs>
              <a:gs pos="0">
                <a:srgbClr val="A2DCE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22E70C-BB17-46B3-BC14-C8961179F843}"/>
              </a:ext>
            </a:extLst>
          </p:cNvPr>
          <p:cNvSpPr/>
          <p:nvPr userDrawn="1"/>
        </p:nvSpPr>
        <p:spPr>
          <a:xfrm>
            <a:off x="-2" y="0"/>
            <a:ext cx="12192002" cy="216953"/>
          </a:xfrm>
          <a:prstGeom prst="rect">
            <a:avLst/>
          </a:prstGeom>
          <a:solidFill>
            <a:srgbClr val="1422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rgbClr val="002E8A"/>
              </a:solidFill>
            </a:endParaRPr>
          </a:p>
        </p:txBody>
      </p:sp>
      <p:sp>
        <p:nvSpPr>
          <p:cNvPr id="17" name="Rectangle: Single Corner Snipped 16">
            <a:extLst>
              <a:ext uri="{FF2B5EF4-FFF2-40B4-BE49-F238E27FC236}">
                <a16:creationId xmlns:a16="http://schemas.microsoft.com/office/drawing/2014/main" id="{A32FC2B3-AA13-409D-A2F8-E091C131829D}"/>
              </a:ext>
            </a:extLst>
          </p:cNvPr>
          <p:cNvSpPr/>
          <p:nvPr userDrawn="1"/>
        </p:nvSpPr>
        <p:spPr>
          <a:xfrm rot="10800000">
            <a:off x="0" y="-3"/>
            <a:ext cx="12192000" cy="1228313"/>
          </a:xfrm>
          <a:prstGeom prst="snip1Rect">
            <a:avLst>
              <a:gd name="adj" fmla="val 50000"/>
            </a:avLst>
          </a:prstGeom>
          <a:gradFill flip="none" rotWithShape="1">
            <a:gsLst>
              <a:gs pos="0">
                <a:srgbClr val="142233"/>
              </a:gs>
              <a:gs pos="73000">
                <a:srgbClr val="2F3F4F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Image result for air force high def logo">
            <a:extLst>
              <a:ext uri="{FF2B5EF4-FFF2-40B4-BE49-F238E27FC236}">
                <a16:creationId xmlns:a16="http://schemas.microsoft.com/office/drawing/2014/main" id="{B6ECC948-66EB-44DE-899A-8A3859A93FF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9395" y1="26270" x2="29395" y2="26270"/>
                        <a14:foregroundMark x1="29883" y1="33789" x2="29883" y2="33789"/>
                        <a14:foregroundMark x1="35938" y1="45605" x2="35938" y2="45605"/>
                        <a14:foregroundMark x1="62109" y1="47168" x2="62109" y2="47168"/>
                        <a14:foregroundMark x1="69922" y1="25781" x2="69922" y2="25781"/>
                        <a14:foregroundMark x1="49023" y1="54102" x2="49023" y2="54102"/>
                        <a14:foregroundMark x1="41602" y1="56836" x2="41602" y2="56836"/>
                        <a14:foregroundMark x1="50684" y1="62695" x2="50684" y2="62695"/>
                        <a14:foregroundMark x1="57520" y1="58203" x2="57520" y2="58203"/>
                        <a14:foregroundMark x1="16992" y1="75977" x2="16992" y2="75977"/>
                        <a14:foregroundMark x1="20117" y1="78906" x2="20117" y2="78906"/>
                        <a14:foregroundMark x1="24414" y1="76465" x2="24414" y2="76465"/>
                        <a14:foregroundMark x1="28906" y1="78809" x2="28906" y2="78809"/>
                        <a14:foregroundMark x1="35156" y1="75879" x2="35156" y2="75879"/>
                        <a14:foregroundMark x1="41016" y1="75684" x2="41016" y2="75684"/>
                        <a14:foregroundMark x1="44531" y1="77441" x2="44531" y2="77441"/>
                        <a14:foregroundMark x1="53516" y1="75195" x2="53516" y2="75195"/>
                        <a14:foregroundMark x1="64648" y1="75391" x2="64648" y2="75391"/>
                        <a14:foregroundMark x1="68066" y1="75781" x2="68066" y2="75781"/>
                        <a14:foregroundMark x1="74609" y1="76855" x2="74609" y2="76855"/>
                        <a14:foregroundMark x1="83301" y1="75488" x2="83301" y2="75488"/>
                        <a14:backgroundMark x1="36426" y1="76855" x2="36426" y2="76855"/>
                        <a14:backgroundMark x1="47266" y1="75879" x2="47266" y2="75879"/>
                        <a14:backgroundMark x1="69922" y1="75781" x2="69922" y2="757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9668" y="-56210"/>
            <a:ext cx="1492272" cy="149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https://www.afit.edu/images/layout/headers/emblem_main_nosubheader.png">
            <a:extLst>
              <a:ext uri="{FF2B5EF4-FFF2-40B4-BE49-F238E27FC236}">
                <a16:creationId xmlns:a16="http://schemas.microsoft.com/office/drawing/2014/main" id="{C19FE421-87AE-4F4F-8443-0A906DF9DF4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65"/>
          <a:stretch/>
        </p:blipFill>
        <p:spPr bwMode="auto">
          <a:xfrm>
            <a:off x="705578" y="210817"/>
            <a:ext cx="6104965" cy="931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228015-DDAD-4259-8922-17C3955858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54593"/>
            <a:ext cx="9144000" cy="2286535"/>
          </a:xfrm>
        </p:spPr>
        <p:txBody>
          <a:bodyPr anchor="b">
            <a:noAutofit/>
          </a:bodyPr>
          <a:lstStyle>
            <a:lvl1pPr algn="ctr">
              <a:defRPr sz="8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18005-8B0D-4873-BCF7-5FC02439F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41128"/>
            <a:ext cx="9144000" cy="59652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C0091-DFFB-482C-BC1D-AB200DACC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1601B00-6849-42F1-93F0-AB0ECD0F20DD}" type="datetime1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B3949-4CEB-4B5C-B8E1-6ACC077CB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FC836-E1D8-4227-A2E4-6E09EF494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B01BA64-794F-4551-A2D5-7D2BE6A75E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25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C791A-0C31-4052-A81F-C60C125A7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2F81C-7A85-40F3-B21A-F93792792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5BB4A-95F1-4626-A3F6-2FE02EA70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43916-1FF0-44A1-93E2-596357BC9592}" type="datetime1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0ED39-ABA6-4E3C-B6AE-E3222E2CF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C6F58-FE7B-4835-AD2D-9B3369026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1BA64-794F-4551-A2D5-7D2BE6A7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16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B4FF4-5CE3-435B-BF35-C8CB7FB5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6293C-0F11-4446-AFA9-046EF992A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D4B7E-5EDC-4FC3-8464-B218A1D64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A3C8-DB2E-444A-B5E9-3BD3245078A9}" type="datetime1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F58A5-A805-485B-92EE-F18E7C7C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DEC14-C6C3-4026-987E-AB5E158A1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1BA64-794F-4551-A2D5-7D2BE6A7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10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716D1-301C-484C-87DE-77D54F475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E9F07-094D-4707-B2C4-B5E51BF067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93968A-9CE6-46B9-BBFB-4181C588D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96C51-643C-4796-9B2B-A71BD30D5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F50-BC11-4C34-B4B9-6B874AA813A0}" type="datetime1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83E0F-B780-4817-BCA1-642450247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78A5C-D7C5-4244-919D-BE0D45D4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1BA64-794F-4551-A2D5-7D2BE6A7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321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FAD40-9477-46D2-AD37-AF693C9D0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7"/>
            <a:ext cx="10515600" cy="102235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776D5-967D-4FE6-A0FC-E1A63AAB2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AE0327-0434-40FD-880C-79FED0FFC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3D1001-E2FE-4E89-9B06-8104C7A03B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79D698-3869-45AE-A98F-05AC3FE0CA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A4962C-B6D9-4945-A33A-65FE26C69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CF610-E8CC-45C4-8F46-902644820317}" type="datetime1">
              <a:rPr lang="en-US" smtClean="0"/>
              <a:t>9/14/2020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50213E-836C-43BF-97F7-28A6B0BF1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5D3D7-A82C-4574-A837-30A1A7DD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1BA64-794F-4551-A2D5-7D2BE6A7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47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A7DA8-B741-4A2C-AD94-1E7D4FC61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CFCA06-2BBC-434C-9A75-D54914014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2E55F-7878-42B0-AB6E-907EDAE8EFDB}" type="datetime1">
              <a:rPr lang="en-US" smtClean="0"/>
              <a:t>9/14/2020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28D60E-DA91-4A97-84A8-E8E6104C2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31D4F6-C8C8-430C-A6B8-3D5FC3B9F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1BA64-794F-4551-A2D5-7D2BE6A7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65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82701BC2-FEA3-4986-B5AB-80F11CE0C9F4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" y="0"/>
            <a:ext cx="12162059" cy="6858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CECAD8C-9189-4A46-9427-AA871E9DA037}"/>
              </a:ext>
            </a:extLst>
          </p:cNvPr>
          <p:cNvSpPr/>
          <p:nvPr userDrawn="1"/>
        </p:nvSpPr>
        <p:spPr>
          <a:xfrm>
            <a:off x="-2" y="0"/>
            <a:ext cx="12192002" cy="216953"/>
          </a:xfrm>
          <a:prstGeom prst="rect">
            <a:avLst/>
          </a:prstGeom>
          <a:solidFill>
            <a:srgbClr val="1422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rgbClr val="002E8A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625C6F-18B2-471B-960D-039B667608D7}"/>
              </a:ext>
            </a:extLst>
          </p:cNvPr>
          <p:cNvSpPr/>
          <p:nvPr userDrawn="1"/>
        </p:nvSpPr>
        <p:spPr>
          <a:xfrm>
            <a:off x="0" y="191193"/>
            <a:ext cx="12192000" cy="2227811"/>
          </a:xfrm>
          <a:prstGeom prst="rect">
            <a:avLst/>
          </a:prstGeom>
          <a:gradFill>
            <a:gsLst>
              <a:gs pos="100000">
                <a:srgbClr val="4C95DC">
                  <a:alpha val="94000"/>
                </a:srgbClr>
              </a:gs>
              <a:gs pos="0">
                <a:srgbClr val="A2DCE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Single Corner Snipped 23">
            <a:extLst>
              <a:ext uri="{FF2B5EF4-FFF2-40B4-BE49-F238E27FC236}">
                <a16:creationId xmlns:a16="http://schemas.microsoft.com/office/drawing/2014/main" id="{9A4CA856-19FC-4073-AC1F-301B0CE87345}"/>
              </a:ext>
            </a:extLst>
          </p:cNvPr>
          <p:cNvSpPr/>
          <p:nvPr userDrawn="1"/>
        </p:nvSpPr>
        <p:spPr>
          <a:xfrm flipH="1">
            <a:off x="-8" y="1704298"/>
            <a:ext cx="12191999" cy="5153702"/>
          </a:xfrm>
          <a:prstGeom prst="snip1Rect">
            <a:avLst>
              <a:gd name="adj" fmla="val 676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Single Corner Snipped 24">
            <a:extLst>
              <a:ext uri="{FF2B5EF4-FFF2-40B4-BE49-F238E27FC236}">
                <a16:creationId xmlns:a16="http://schemas.microsoft.com/office/drawing/2014/main" id="{61114601-FC3F-44F3-B60C-2B383BE62FF7}"/>
              </a:ext>
            </a:extLst>
          </p:cNvPr>
          <p:cNvSpPr/>
          <p:nvPr userDrawn="1"/>
        </p:nvSpPr>
        <p:spPr>
          <a:xfrm rot="10800000">
            <a:off x="0" y="-1"/>
            <a:ext cx="12192000" cy="608929"/>
          </a:xfrm>
          <a:prstGeom prst="snip1Rect">
            <a:avLst>
              <a:gd name="adj" fmla="val 50000"/>
            </a:avLst>
          </a:prstGeom>
          <a:gradFill flip="none" rotWithShape="1">
            <a:gsLst>
              <a:gs pos="0">
                <a:srgbClr val="142233"/>
              </a:gs>
              <a:gs pos="73000">
                <a:srgbClr val="2F3F4F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4" descr="https://www.afit.edu/images/layout/headers/emblem_main_nosubheader.png">
            <a:extLst>
              <a:ext uri="{FF2B5EF4-FFF2-40B4-BE49-F238E27FC236}">
                <a16:creationId xmlns:a16="http://schemas.microsoft.com/office/drawing/2014/main" id="{37F2DD3F-3DC0-4855-A90E-B554BF6346E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4" r="67772" b="32631"/>
          <a:stretch/>
        </p:blipFill>
        <p:spPr bwMode="auto">
          <a:xfrm>
            <a:off x="324978" y="73404"/>
            <a:ext cx="1462258" cy="49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Image result for air force high def logo">
            <a:extLst>
              <a:ext uri="{FF2B5EF4-FFF2-40B4-BE49-F238E27FC236}">
                <a16:creationId xmlns:a16="http://schemas.microsoft.com/office/drawing/2014/main" id="{2B39DEAC-544E-4016-8770-4BF496D31EB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1" cstate="hq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>
                        <a14:foregroundMark x1="29395" y1="26270" x2="29395" y2="26270"/>
                        <a14:foregroundMark x1="29883" y1="33789" x2="29883" y2="33789"/>
                        <a14:foregroundMark x1="35938" y1="45605" x2="35938" y2="45605"/>
                        <a14:foregroundMark x1="62109" y1="47168" x2="62109" y2="47168"/>
                        <a14:foregroundMark x1="69922" y1="25781" x2="69922" y2="25781"/>
                        <a14:foregroundMark x1="49023" y1="54102" x2="49023" y2="54102"/>
                        <a14:foregroundMark x1="41602" y1="56836" x2="41602" y2="56836"/>
                        <a14:foregroundMark x1="50684" y1="62695" x2="50684" y2="62695"/>
                        <a14:foregroundMark x1="57520" y1="58203" x2="57520" y2="58203"/>
                        <a14:foregroundMark x1="16992" y1="75977" x2="16992" y2="75977"/>
                        <a14:foregroundMark x1="20117" y1="78906" x2="20117" y2="78906"/>
                        <a14:foregroundMark x1="24414" y1="76465" x2="24414" y2="76465"/>
                        <a14:foregroundMark x1="28906" y1="78809" x2="28906" y2="78809"/>
                        <a14:foregroundMark x1="35156" y1="75879" x2="35156" y2="75879"/>
                        <a14:foregroundMark x1="41016" y1="75684" x2="41016" y2="75684"/>
                        <a14:foregroundMark x1="44531" y1="77441" x2="44531" y2="77441"/>
                        <a14:foregroundMark x1="53516" y1="75195" x2="53516" y2="75195"/>
                        <a14:foregroundMark x1="64648" y1="75391" x2="64648" y2="75391"/>
                        <a14:foregroundMark x1="68066" y1="75781" x2="68066" y2="75781"/>
                        <a14:foregroundMark x1="74609" y1="76855" x2="74609" y2="76855"/>
                        <a14:foregroundMark x1="83301" y1="75488" x2="83301" y2="75488"/>
                        <a14:backgroundMark x1="36426" y1="76855" x2="36426" y2="76855"/>
                        <a14:backgroundMark x1="47266" y1="75879" x2="47266" y2="75879"/>
                        <a14:backgroundMark x1="69922" y1="75781" x2="69922" y2="757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580" b="31677"/>
          <a:stretch/>
        </p:blipFill>
        <p:spPr bwMode="auto">
          <a:xfrm>
            <a:off x="11112686" y="45356"/>
            <a:ext cx="1049358" cy="542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DE5AA-301B-4CED-9131-2B0F3C227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979" y="608929"/>
            <a:ext cx="11553908" cy="1081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F9BDB-88DA-4B31-95DB-923F9F30A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39" y="1825625"/>
            <a:ext cx="113302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BABEF-F913-4128-938D-02DD71DD5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8639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4F0C3-5F5E-4233-B8EB-8739D2B72915}" type="datetime1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EDAFB-AEB1-4307-98FE-1E739D3599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9ED20-91FE-4D05-A959-CCF6073D44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35686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1BA64-794F-4551-A2D5-7D2BE6A7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0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A6F22-0AB0-457E-AB93-C7EE74182B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Detecting GPS Spoofing with Advanced Machine Learning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47EFF9-286A-4E85-8A49-75ED0A3EC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556" y="4372182"/>
            <a:ext cx="3111025" cy="2149377"/>
          </a:xfrm>
          <a:prstGeom prst="rect">
            <a:avLst/>
          </a:prstGeom>
        </p:spPr>
      </p:pic>
      <p:pic>
        <p:nvPicPr>
          <p:cNvPr id="3074" name="Picture 2" descr="HackRF One Bundle - Hacker Warehouse">
            <a:extLst>
              <a:ext uri="{FF2B5EF4-FFF2-40B4-BE49-F238E27FC236}">
                <a16:creationId xmlns:a16="http://schemas.microsoft.com/office/drawing/2014/main" id="{74929D93-C63E-42D2-AE3A-466DBA4FA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76" y="4551857"/>
            <a:ext cx="2765311" cy="1733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E6BD17-3C90-43DB-A822-12B40F9284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0708" y="4372182"/>
            <a:ext cx="2883044" cy="21706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244F51-2F53-449C-A916-A8EF8520364E}"/>
              </a:ext>
            </a:extLst>
          </p:cNvPr>
          <p:cNvSpPr txBox="1"/>
          <p:nvPr/>
        </p:nvSpPr>
        <p:spPr>
          <a:xfrm>
            <a:off x="4416641" y="3602038"/>
            <a:ext cx="3358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 Lt Mark A. Demore II</a:t>
            </a:r>
          </a:p>
        </p:txBody>
      </p:sp>
    </p:spTree>
    <p:extLst>
      <p:ext uri="{BB962C8B-B14F-4D97-AF65-F5344CB8AC3E}">
        <p14:creationId xmlns:p14="http://schemas.microsoft.com/office/powerpoint/2010/main" val="4106904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683B6-F86E-4776-B6EA-0C5A99274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Advanced Methods</a:t>
            </a:r>
          </a:p>
        </p:txBody>
      </p:sp>
      <p:pic>
        <p:nvPicPr>
          <p:cNvPr id="6" name="Content Placeholder 5" descr="A picture containing sitting&#10;&#10;Description automatically generated">
            <a:extLst>
              <a:ext uri="{FF2B5EF4-FFF2-40B4-BE49-F238E27FC236}">
                <a16:creationId xmlns:a16="http://schemas.microsoft.com/office/drawing/2014/main" id="{5E9E14BF-24DA-4DF7-82EF-BADF6FCA7F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778" y="4035754"/>
            <a:ext cx="3771643" cy="268572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152FA-5BB7-4EAD-8F6D-D4B57D023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1BA64-794F-4551-A2D5-7D2BE6A75E23}" type="slidenum">
              <a:rPr lang="en-US" smtClean="0"/>
              <a:t>10</a:t>
            </a:fld>
            <a:r>
              <a:rPr lang="en-US" dirty="0"/>
              <a:t>/12</a:t>
            </a:r>
          </a:p>
        </p:txBody>
      </p:sp>
      <p:pic>
        <p:nvPicPr>
          <p:cNvPr id="8" name="Picture 7" descr="A picture containing sitting&#10;&#10;Description automatically generated">
            <a:extLst>
              <a:ext uri="{FF2B5EF4-FFF2-40B4-BE49-F238E27FC236}">
                <a16:creationId xmlns:a16="http://schemas.microsoft.com/office/drawing/2014/main" id="{E36185F5-4EFF-4FD1-8D1A-4F5143AEC9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035754"/>
            <a:ext cx="3865751" cy="2670357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5CA1358-609B-4DD9-B609-9AC9246B7E6F}"/>
              </a:ext>
            </a:extLst>
          </p:cNvPr>
          <p:cNvSpPr txBox="1">
            <a:spLocks/>
          </p:cNvSpPr>
          <p:nvPr/>
        </p:nvSpPr>
        <p:spPr>
          <a:xfrm>
            <a:off x="548639" y="1825625"/>
            <a:ext cx="113302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MLSTM-FCN (Marvin Implementation)</a:t>
            </a:r>
          </a:p>
          <a:p>
            <a:pPr lvl="1"/>
            <a:r>
              <a:rPr lang="en-US" dirty="0"/>
              <a:t>High loss</a:t>
            </a:r>
          </a:p>
          <a:p>
            <a:pPr lvl="1"/>
            <a:r>
              <a:rPr lang="en-US" dirty="0"/>
              <a:t>Loss and accuracy constant</a:t>
            </a:r>
          </a:p>
          <a:p>
            <a:pPr lvl="1"/>
            <a:r>
              <a:rPr lang="en-US" dirty="0"/>
              <a:t>Needs further adapted for new dataset</a:t>
            </a:r>
          </a:p>
        </p:txBody>
      </p:sp>
    </p:spTree>
    <p:extLst>
      <p:ext uri="{BB962C8B-B14F-4D97-AF65-F5344CB8AC3E}">
        <p14:creationId xmlns:p14="http://schemas.microsoft.com/office/powerpoint/2010/main" val="4085484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5C012-7F30-4D87-9DE2-49D707936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63D89-6F5E-4505-87D8-87CB9BA04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dataset is compatible with classical classification methods</a:t>
            </a:r>
          </a:p>
          <a:p>
            <a:pPr lvl="1"/>
            <a:r>
              <a:rPr lang="en-US" dirty="0"/>
              <a:t>Based on previous research, may ultimately work better than advanced methods</a:t>
            </a:r>
          </a:p>
          <a:p>
            <a:r>
              <a:rPr lang="en-US" dirty="0"/>
              <a:t>More timesteps</a:t>
            </a:r>
          </a:p>
          <a:p>
            <a:r>
              <a:rPr lang="en-US" dirty="0"/>
              <a:t>Finer tuning of hyperparameters</a:t>
            </a:r>
          </a:p>
          <a:p>
            <a:r>
              <a:rPr lang="en-US" dirty="0"/>
              <a:t>May need to pivot from classification to anomaly detection methods</a:t>
            </a:r>
          </a:p>
        </p:txBody>
      </p:sp>
      <p:sp>
        <p:nvSpPr>
          <p:cNvPr id="4" name="AutoShape 2" descr="png">
            <a:extLst>
              <a:ext uri="{FF2B5EF4-FFF2-40B4-BE49-F238E27FC236}">
                <a16:creationId xmlns:a16="http://schemas.microsoft.com/office/drawing/2014/main" id="{21925CBF-12E1-4559-AE15-CD6C3CBCC8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7AB74-6C9D-4821-A819-A211B1631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AB01BA64-794F-4551-A2D5-7D2BE6A75E23}" type="slidenum">
              <a:rPr lang="en-US" smtClean="0"/>
              <a:t>11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2660441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35A74-556E-422E-ABA8-216F936FA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45715-CCA9-42F3-A3F1-EB3CE9A15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 with time shift attack</a:t>
            </a:r>
          </a:p>
          <a:p>
            <a:r>
              <a:rPr lang="en-US" dirty="0"/>
              <a:t>Tune hyperparameters further</a:t>
            </a:r>
          </a:p>
          <a:p>
            <a:r>
              <a:rPr lang="en-US" dirty="0"/>
              <a:t>Resolve timestep issue</a:t>
            </a:r>
          </a:p>
          <a:p>
            <a:r>
              <a:rPr lang="en-US" dirty="0"/>
              <a:t>Try anomaly detection approach</a:t>
            </a:r>
          </a:p>
          <a:p>
            <a:pPr lvl="1"/>
            <a:r>
              <a:rPr lang="en-US" dirty="0"/>
              <a:t>Autoencoders</a:t>
            </a:r>
          </a:p>
          <a:p>
            <a:r>
              <a:rPr lang="en-US" dirty="0"/>
              <a:t>Look into including other features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8529CC-E663-4D85-B061-A3698A5BC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1BA64-794F-4551-A2D5-7D2BE6A75E23}" type="slidenum">
              <a:rPr lang="en-US" smtClean="0"/>
              <a:t>12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3750161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E9AB1-B541-4B19-9F3C-4DB550E45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849DA-1163-4407-BD00-9B8374F0C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l">
              <a:lnSpc>
                <a:spcPts val="150"/>
              </a:lnSpc>
              <a:buNone/>
            </a:pPr>
            <a:r>
              <a:rPr lang="en-US" sz="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DoD, “MIL-STD-1553B: Interface Standard for Digital Time Division Com-mand/Response Multiplex Data Bus,” 1978.</a:t>
            </a:r>
          </a:p>
          <a:p>
            <a:pPr marL="0" indent="0" algn="l">
              <a:lnSpc>
                <a:spcPts val="150"/>
              </a:lnSpc>
              <a:buNone/>
            </a:pPr>
            <a:r>
              <a:rPr lang="en-US" sz="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O. Stan, Y. </a:t>
            </a:r>
            <a:r>
              <a:rPr lang="en-US" sz="7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Elovici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A. Shabtai, G. </a:t>
            </a:r>
            <a:r>
              <a:rPr lang="en-US" sz="7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Shugol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R. </a:t>
            </a:r>
            <a:r>
              <a:rPr lang="en-US" sz="7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Tikochinski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S. Kur, “Protect-</a:t>
            </a:r>
            <a:r>
              <a:rPr lang="en-US" sz="7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ing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Military Avionics Platforms from Attacks on MIL-STD-1553 </a:t>
            </a:r>
            <a:r>
              <a:rPr lang="en-US" sz="7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CommunicationBus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,” pp. 1–15.</a:t>
            </a:r>
          </a:p>
          <a:p>
            <a:pPr marL="0" indent="0" algn="l">
              <a:lnSpc>
                <a:spcPts val="150"/>
              </a:lnSpc>
              <a:buNone/>
            </a:pPr>
            <a:r>
              <a:rPr lang="en-US" sz="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U. Department Of Defense, “Global Positioning System Standard </a:t>
            </a:r>
            <a:r>
              <a:rPr lang="en-US" sz="7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PositioningService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,”</a:t>
            </a:r>
            <a:r>
              <a:rPr lang="en-US" sz="7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Www.Gps.Gov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no. September, pp. 1 – 160, 2008. [Online]. </a:t>
            </a:r>
            <a:r>
              <a:rPr lang="en-US" sz="7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Available:http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://www.gps.gov/technical/ps/2008-SPS-performance-standard.pdf</a:t>
            </a:r>
          </a:p>
          <a:p>
            <a:pPr marL="0" indent="0" algn="l">
              <a:lnSpc>
                <a:spcPts val="150"/>
              </a:lnSpc>
              <a:buNone/>
            </a:pPr>
            <a:r>
              <a:rPr lang="en-US" sz="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J. A. Volpe, “VULNERABILITY ASSESSMENT OF THE TRANSPORTA-TION INFRASTRUCTURE RELYING ON THE GLOBAL POSITIONINGSYSTEM,” 2001.</a:t>
            </a:r>
          </a:p>
          <a:p>
            <a:pPr marL="0" indent="0" algn="l">
              <a:lnSpc>
                <a:spcPts val="150"/>
              </a:lnSpc>
              <a:buNone/>
            </a:pPr>
            <a:r>
              <a:rPr lang="en-US" sz="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 Y. Guo, M. Wu, K. Tang, J. Tie, and X. Li, “Covert spoofing algorithm </a:t>
            </a:r>
            <a:r>
              <a:rPr lang="en-US" sz="7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ofUAV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based on GPS/INS-integrated </a:t>
            </a:r>
            <a:r>
              <a:rPr lang="en-US" sz="7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navigation,”IEEE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Transactions on </a:t>
            </a:r>
            <a:r>
              <a:rPr lang="en-US" sz="7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VehicularTechnology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vol. 68, no. 7, pp. 6557–6564, 2019.</a:t>
            </a:r>
          </a:p>
          <a:p>
            <a:pPr marL="0" indent="0" algn="l">
              <a:lnSpc>
                <a:spcPts val="150"/>
              </a:lnSpc>
              <a:buNone/>
            </a:pPr>
            <a:r>
              <a:rPr lang="en-US" sz="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6. N. O. </a:t>
            </a:r>
            <a:r>
              <a:rPr lang="en-US" sz="7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Tippenhauer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C. P ̈</a:t>
            </a:r>
            <a:r>
              <a:rPr lang="en-US" sz="7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opper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K. B. Rasmussen, and S.ˇ</a:t>
            </a:r>
            <a:r>
              <a:rPr lang="en-US" sz="7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Capkun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“On the re-</a:t>
            </a:r>
            <a:r>
              <a:rPr lang="en-US" sz="7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quirements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successful GPS spoofing </a:t>
            </a:r>
            <a:r>
              <a:rPr lang="en-US" sz="7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attacks,”Proceedings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the ACM Con-</a:t>
            </a:r>
            <a:r>
              <a:rPr lang="en-US" sz="7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ference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 Computer and Communications Security, pp. 75–85, 2011.</a:t>
            </a:r>
          </a:p>
          <a:p>
            <a:pPr marL="0" indent="0" algn="l">
              <a:lnSpc>
                <a:spcPts val="150"/>
              </a:lnSpc>
              <a:buNone/>
            </a:pPr>
            <a:r>
              <a:rPr lang="en-US" sz="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7. Y. Fan, Z. Zhang, M. </a:t>
            </a:r>
            <a:r>
              <a:rPr lang="en-US" sz="7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Trinkle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A. D. </a:t>
            </a:r>
            <a:r>
              <a:rPr lang="en-US" sz="7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Dimitrovski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J. B. Song, and H. Li, “A Cross-Layer Defense Mechanism Against GPS Spoofing Attacks on PMUs in </a:t>
            </a:r>
            <a:r>
              <a:rPr lang="en-US" sz="7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SmartGrids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,”IEEE Transactions on Smart Grid, vol. 6, no. 6, pp. 2659–2668, 2015.</a:t>
            </a:r>
          </a:p>
          <a:p>
            <a:pPr marL="0" indent="0" algn="l">
              <a:lnSpc>
                <a:spcPts val="150"/>
              </a:lnSpc>
              <a:buNone/>
            </a:pPr>
            <a:r>
              <a:rPr lang="en-US" sz="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8. E. Schmidt, Z. Ruble, D. </a:t>
            </a:r>
            <a:r>
              <a:rPr lang="en-US" sz="7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Akopian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D. J. Pack, “Software-Defined </a:t>
            </a:r>
            <a:r>
              <a:rPr lang="en-US" sz="7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RadioGNSS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Instrumentation for Spoofing Mitigation: A Review and a Case Study,”29. IEEE Transactions on Instrumentation and Measurement, vol. 68, no. 8, pp.2768–2784, 2019.</a:t>
            </a:r>
          </a:p>
          <a:p>
            <a:pPr marL="0" indent="0" algn="l">
              <a:lnSpc>
                <a:spcPts val="150"/>
              </a:lnSpc>
              <a:buNone/>
            </a:pPr>
            <a:r>
              <a:rPr lang="en-US" sz="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9. K. A. Kramer and S. C. </a:t>
            </a:r>
            <a:r>
              <a:rPr lang="en-US" sz="7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Stubberud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“Fuzzy evidence accrual for GPS </a:t>
            </a:r>
            <a:r>
              <a:rPr lang="en-US" sz="7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navigationprotection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7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UAVs,”Proceedings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- 2012 IEEE 1st AESS European </a:t>
            </a:r>
            <a:r>
              <a:rPr lang="en-US" sz="7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Conferenceon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Satellite Telecommunications, ESTEL 2012, 2012.</a:t>
            </a:r>
          </a:p>
          <a:p>
            <a:pPr marL="0" indent="0" algn="l">
              <a:lnSpc>
                <a:spcPts val="150"/>
              </a:lnSpc>
              <a:buNone/>
            </a:pPr>
            <a:r>
              <a:rPr lang="en-US" sz="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10. A. </a:t>
            </a:r>
            <a:r>
              <a:rPr lang="en-US" sz="7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Rawnsley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“Iran’s Alleged Drone Hack: Tough, but Possible — WIRED,” 2011.[Online]. Available: https://www.wired.com/2011/12/iran-drone-hack-gps/ [Ac-</a:t>
            </a:r>
            <a:r>
              <a:rPr lang="en-US" sz="7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cessed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2020-06-23]</a:t>
            </a:r>
          </a:p>
          <a:p>
            <a:pPr marL="0" indent="0" algn="l">
              <a:lnSpc>
                <a:spcPts val="150"/>
              </a:lnSpc>
              <a:buNone/>
            </a:pPr>
            <a:r>
              <a:rPr lang="en-US" sz="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11. R. </a:t>
            </a:r>
            <a:r>
              <a:rPr lang="en-US" sz="7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Pickrell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“Iran is reportedly jamming ship GPS navigation systems to </a:t>
            </a:r>
            <a:r>
              <a:rPr lang="en-US" sz="7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seizethem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Business Insider,” 2019. [Online]. Available: https://www.businessinsider.com/iran-is-jamming-ship-gps-navigation-systems-to-seize-them-2019-8[Ac-cessed: 2020-06-23]</a:t>
            </a:r>
          </a:p>
          <a:p>
            <a:pPr marL="0" indent="0" algn="l">
              <a:lnSpc>
                <a:spcPts val="150"/>
              </a:lnSpc>
              <a:buNone/>
            </a:pPr>
            <a:r>
              <a:rPr lang="en-US" sz="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12. “US military builds case against Iran with new tanker attack photos -Business Insider,” 2019. [Online]. Available: https://www.businessinsider.com/us-military-builds-case-against-iran-new-tanker-attack-photos-2019-6 [Accessed:2020-06-23]</a:t>
            </a:r>
          </a:p>
          <a:p>
            <a:pPr marL="0" indent="0" algn="l">
              <a:lnSpc>
                <a:spcPts val="150"/>
              </a:lnSpc>
              <a:buNone/>
            </a:pPr>
            <a:r>
              <a:rPr lang="en-US" sz="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13. A.Juhasz,“BritishOilTankerSeizedByIranWillBeReleasedSoon,IranianOfficialSays,”2019.[Online].</a:t>
            </a:r>
            <a:r>
              <a:rPr lang="en-US" sz="7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Available:https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://www.npr.org/2019/09/22/763230263/british-oil-tanker-seized-by-iran-will-be-released-soon-iranian-official-says [Ac-</a:t>
            </a:r>
            <a:r>
              <a:rPr lang="en-US" sz="7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cessed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2020-06-23]</a:t>
            </a:r>
          </a:p>
          <a:p>
            <a:pPr marL="0" indent="0" algn="l">
              <a:lnSpc>
                <a:spcPts val="150"/>
              </a:lnSpc>
              <a:buNone/>
            </a:pPr>
            <a:r>
              <a:rPr lang="en-US" sz="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14. W. L. Edwards, B. J. Clark, and D. M. </a:t>
            </a:r>
            <a:r>
              <a:rPr lang="en-US" sz="7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Bevly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“Implementation details of </a:t>
            </a:r>
            <a:r>
              <a:rPr lang="en-US" sz="7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adeeply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integrated GPS/INS software </a:t>
            </a:r>
            <a:r>
              <a:rPr lang="en-US" sz="7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receiver,”Record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IEEE PLANS, </a:t>
            </a:r>
            <a:r>
              <a:rPr lang="en-US" sz="7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PositionLocation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Navigation Symposium, pp. 1137–1146, 2010.30</a:t>
            </a:r>
          </a:p>
          <a:p>
            <a:pPr marL="0" indent="0" algn="l">
              <a:lnSpc>
                <a:spcPts val="150"/>
              </a:lnSpc>
              <a:buNone/>
            </a:pPr>
            <a:r>
              <a:rPr lang="en-US" sz="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15. R. James, G., Witten, D., Hastie, T., </a:t>
            </a:r>
            <a:r>
              <a:rPr lang="en-US" sz="7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Tibshirani,An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Introduction to </a:t>
            </a:r>
            <a:r>
              <a:rPr lang="en-US" sz="7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StatisticalLearning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with Applications in R — Gareth James — Springer, 2013. [Online].</a:t>
            </a:r>
            <a:r>
              <a:rPr lang="en-US" sz="7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Available:https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://www.springer.com/gp/book/9781461471370{\%}0Ahttp://www.springer.com/us/book/9781461471370</a:t>
            </a:r>
          </a:p>
          <a:p>
            <a:pPr marL="0" indent="0" algn="l">
              <a:lnSpc>
                <a:spcPts val="150"/>
              </a:lnSpc>
              <a:buNone/>
            </a:pPr>
            <a:r>
              <a:rPr lang="en-US" sz="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16. S. </a:t>
            </a:r>
            <a:r>
              <a:rPr lang="en-US" sz="7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Athmaja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M. </a:t>
            </a:r>
            <a:r>
              <a:rPr lang="en-US" sz="7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Hanumanthappa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V. Kavitha, “A survey of machine </a:t>
            </a:r>
            <a:r>
              <a:rPr lang="en-US" sz="7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learningalgorithms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big data </a:t>
            </a:r>
            <a:r>
              <a:rPr lang="en-US" sz="7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analytics,”Proceedings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2017 International </a:t>
            </a:r>
            <a:r>
              <a:rPr lang="en-US" sz="7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Conferenceon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Innovations in Information, Embedded and Communication Systems, ICIIECS2017, vol. 2018-Janua, pp. 1–4, 2018.</a:t>
            </a:r>
          </a:p>
          <a:p>
            <a:pPr marL="0" indent="0" algn="l">
              <a:lnSpc>
                <a:spcPts val="150"/>
              </a:lnSpc>
              <a:buNone/>
            </a:pPr>
            <a:r>
              <a:rPr lang="en-US" sz="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17. S. Das and M. J. Nene, “A survey on types of machine learning techniques in in-</a:t>
            </a:r>
            <a:r>
              <a:rPr lang="en-US" sz="7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trusion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prevention </a:t>
            </a:r>
            <a:r>
              <a:rPr lang="en-US" sz="7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systems,”Proceedings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the 2017 International Conference </a:t>
            </a:r>
            <a:r>
              <a:rPr lang="en-US" sz="7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onWireless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Communications, Signal Processing and Networking, </a:t>
            </a:r>
            <a:r>
              <a:rPr lang="en-US" sz="7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WiSPNET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2017,vol. 2018-Janua, pp. 2296–2299, 2018.</a:t>
            </a:r>
          </a:p>
          <a:p>
            <a:pPr marL="0" indent="0" algn="l">
              <a:lnSpc>
                <a:spcPts val="150"/>
              </a:lnSpc>
              <a:buNone/>
            </a:pPr>
            <a:r>
              <a:rPr lang="en-US" sz="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18. A. Wu, H. Dong, Q. Wu, and L. Ling, “A survey of application-level </a:t>
            </a:r>
            <a:r>
              <a:rPr lang="en-US" sz="7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protocolidentification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based on machine </a:t>
            </a:r>
            <a:r>
              <a:rPr lang="en-US" sz="7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learning,”Proceedings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- 2011 4th </a:t>
            </a:r>
            <a:r>
              <a:rPr lang="en-US" sz="7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InternationalConference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 Information Management, Innovation Management and </a:t>
            </a:r>
            <a:r>
              <a:rPr lang="en-US" sz="7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IndustrialEngineering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ICIII 2011, vol. 3, pp. 201–204, 2011.</a:t>
            </a:r>
          </a:p>
          <a:p>
            <a:pPr marL="0" indent="0" algn="l">
              <a:lnSpc>
                <a:spcPts val="150"/>
              </a:lnSpc>
              <a:buNone/>
            </a:pPr>
            <a:r>
              <a:rPr lang="en-US" sz="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19. M. Mamdouh, M. A. </a:t>
            </a:r>
            <a:r>
              <a:rPr lang="en-US" sz="7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Elrukhsi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A. Khattab, “Securing the Internet of </a:t>
            </a:r>
            <a:r>
              <a:rPr lang="en-US" sz="7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Thingsand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Wireless Sensor Networks via Machine Learning: A Survey,”2018 </a:t>
            </a:r>
            <a:r>
              <a:rPr lang="en-US" sz="7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Interna-tional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Conference on Computer and Applications, ICCA 2018, no. Section II, pp.215–218, 2018.</a:t>
            </a:r>
          </a:p>
          <a:p>
            <a:pPr marL="0" indent="0" algn="l">
              <a:lnSpc>
                <a:spcPts val="150"/>
              </a:lnSpc>
              <a:buNone/>
            </a:pPr>
            <a:r>
              <a:rPr lang="en-US" sz="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20. T. Lane and C. </a:t>
            </a:r>
            <a:r>
              <a:rPr lang="en-US" sz="7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Brodley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“Applications of Machine Learning to Anomaly </a:t>
            </a:r>
            <a:r>
              <a:rPr lang="en-US" sz="7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Detec-tion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.”Applications of Artificial Intelligence in Engineering, Southampton, </a:t>
            </a:r>
            <a:r>
              <a:rPr lang="en-US" sz="7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UK:Comput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Mech. Publications., p. 11314, 1997.31</a:t>
            </a:r>
          </a:p>
          <a:p>
            <a:pPr marL="0" indent="0" algn="l">
              <a:lnSpc>
                <a:spcPts val="150"/>
              </a:lnSpc>
              <a:buNone/>
            </a:pPr>
            <a:r>
              <a:rPr lang="en-US" sz="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21. Y. Du, H. Wang, and Y. Pang, “A Hidden Markov Models-based anomaly </a:t>
            </a:r>
            <a:r>
              <a:rPr lang="en-US" sz="7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intru-sion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detection </a:t>
            </a:r>
            <a:r>
              <a:rPr lang="en-US" sz="7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method,”Proceedings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the World Congress on Intelligent </a:t>
            </a:r>
            <a:r>
              <a:rPr lang="en-US" sz="7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Controland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Automation (WCICA), vol. 5, pp. 4348–4351, 2004.</a:t>
            </a:r>
          </a:p>
          <a:p>
            <a:pPr marL="0" indent="0" algn="l">
              <a:lnSpc>
                <a:spcPts val="150"/>
              </a:lnSpc>
              <a:buNone/>
            </a:pPr>
            <a:r>
              <a:rPr lang="en-US" sz="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22. N. T. Van, T. N. </a:t>
            </a:r>
            <a:r>
              <a:rPr lang="en-US" sz="7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Thinh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L. T. </a:t>
            </a:r>
            <a:r>
              <a:rPr lang="en-US" sz="7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Sach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“An anomaly-based network </a:t>
            </a:r>
            <a:r>
              <a:rPr lang="en-US" sz="7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intrusiondetection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system using Deep </a:t>
            </a:r>
            <a:r>
              <a:rPr lang="en-US" sz="7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learning,”Proceedings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- 2017 International Confer-</a:t>
            </a:r>
            <a:r>
              <a:rPr lang="en-US" sz="7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ence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 System Science and Engineering, ICSSE 2017, pp. 210–214, 2017.</a:t>
            </a:r>
          </a:p>
          <a:p>
            <a:pPr marL="0" indent="0" algn="l">
              <a:lnSpc>
                <a:spcPts val="150"/>
              </a:lnSpc>
              <a:buNone/>
            </a:pPr>
            <a:r>
              <a:rPr lang="en-US" sz="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23. J. Wang, W. Tu, L. C. Hui, S. M. </a:t>
            </a:r>
            <a:r>
              <a:rPr lang="en-US" sz="7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Yiu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E. K. Wang, “Detecting Time Synchro-</a:t>
            </a:r>
            <a:r>
              <a:rPr lang="en-US" sz="7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nization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Attacks in Cyber-Physical Systems with Machine Learning </a:t>
            </a:r>
            <a:r>
              <a:rPr lang="en-US" sz="7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Techniques,”Proceedings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International Conference on Distributed Computing Systems, pp.2246–2251, 2017.</a:t>
            </a:r>
          </a:p>
          <a:p>
            <a:pPr marL="0" indent="0" algn="l">
              <a:lnSpc>
                <a:spcPts val="150"/>
              </a:lnSpc>
              <a:buNone/>
            </a:pPr>
            <a:r>
              <a:rPr lang="en-US" sz="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24. M. R. </a:t>
            </a:r>
            <a:r>
              <a:rPr lang="en-US" sz="7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Manesh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J. Kenney, W. C. Hu, V. K. </a:t>
            </a:r>
            <a:r>
              <a:rPr lang="en-US" sz="7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Devabhaktuni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N. </a:t>
            </a:r>
            <a:r>
              <a:rPr lang="en-US" sz="7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Kaabouch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,“Detection of GPS Spoofing Attacks on Unmanned Aerial Systems,”2019 16thIEEE Annual Consumer Communications and Networking Conference, CCNC2019, pp. 1–6, 2019.</a:t>
            </a:r>
          </a:p>
          <a:p>
            <a:pPr marL="0" indent="0" algn="l">
              <a:lnSpc>
                <a:spcPts val="150"/>
              </a:lnSpc>
              <a:buNone/>
            </a:pPr>
            <a:r>
              <a:rPr lang="en-US" sz="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25. S. </a:t>
            </a:r>
            <a:r>
              <a:rPr lang="en-US" sz="7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Semanjski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A. </a:t>
            </a:r>
            <a:r>
              <a:rPr lang="en-US" sz="7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Muls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I. </a:t>
            </a:r>
            <a:r>
              <a:rPr lang="en-US" sz="7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Semanjski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W. De Wilde, “Use and validation of </a:t>
            </a:r>
            <a:r>
              <a:rPr lang="en-US" sz="7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su-pervised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machine learning approach for detection of GNSS signal spoofing,”2019International Conference on Localization and GNSS, ICL-GNSS 2019 - Proceed-</a:t>
            </a:r>
            <a:r>
              <a:rPr lang="en-US" sz="7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ings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pp. 1–6, 2019.</a:t>
            </a:r>
          </a:p>
          <a:p>
            <a:pPr marL="0" indent="0" algn="l">
              <a:lnSpc>
                <a:spcPts val="150"/>
              </a:lnSpc>
              <a:buNone/>
            </a:pPr>
            <a:r>
              <a:rPr lang="en-US" sz="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26. A. Savitha, Y. R. </a:t>
            </a:r>
            <a:r>
              <a:rPr lang="en-US" sz="7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Bhanumathy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R. R. </a:t>
            </a:r>
            <a:r>
              <a:rPr lang="en-US" sz="7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Chetwani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M. Ravindra, “</a:t>
            </a:r>
            <a:r>
              <a:rPr lang="en-US" sz="7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Automatedverification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spacecraft auxiliary data,”2015 IEEE International </a:t>
            </a:r>
            <a:r>
              <a:rPr lang="en-US" sz="7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Conferenceon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Computational Intelligence and Computing Research, ICCIC 2015, pp. 1–4,2016.</a:t>
            </a:r>
          </a:p>
          <a:p>
            <a:pPr marL="0" indent="0" algn="l">
              <a:lnSpc>
                <a:spcPts val="150"/>
              </a:lnSpc>
              <a:buNone/>
            </a:pPr>
            <a:r>
              <a:rPr lang="en-US" sz="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27. A. </a:t>
            </a:r>
            <a:r>
              <a:rPr lang="en-US" sz="7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Fansler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“PROTECTION OF THE MIL-STD-1553 WITH DISCRETEWAVELET ALGORITHMS,” 2020.32</a:t>
            </a:r>
          </a:p>
          <a:p>
            <a:pPr marL="0" indent="0" algn="l">
              <a:lnSpc>
                <a:spcPts val="150"/>
              </a:lnSpc>
              <a:buNone/>
            </a:pPr>
            <a:r>
              <a:rPr lang="en-US" sz="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28. X. Ying, J. Mazer, G. </a:t>
            </a:r>
            <a:r>
              <a:rPr lang="en-US" sz="7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Bernieri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M. Conti, L. Bushnell, and R. </a:t>
            </a:r>
            <a:r>
              <a:rPr lang="en-US" sz="7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Poovendran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“De-</a:t>
            </a:r>
            <a:r>
              <a:rPr lang="en-US" sz="7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tecting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ADS-B Spoofing Attacks Using Deep Neural Networks,”2019 IEEE Con-</a:t>
            </a:r>
            <a:r>
              <a:rPr lang="en-US" sz="7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ference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 Communications and Network Security, CNS 2019, pp. 187–195, 2019.</a:t>
            </a:r>
          </a:p>
          <a:p>
            <a:pPr marL="0" indent="0" algn="l">
              <a:lnSpc>
                <a:spcPts val="150"/>
              </a:lnSpc>
              <a:buNone/>
            </a:pPr>
            <a:r>
              <a:rPr lang="en-US" sz="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29. B. </a:t>
            </a:r>
            <a:r>
              <a:rPr lang="en-US" sz="7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Losier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“DESIGN OF A TIME-BASED INTRUSION DETECTION ALGO-RITHM FOR THE MIL-STD-1553 ON MIL-STD-1553,” 2019.</a:t>
            </a:r>
          </a:p>
          <a:p>
            <a:pPr marL="0" indent="0" algn="l">
              <a:lnSpc>
                <a:spcPts val="150"/>
              </a:lnSpc>
              <a:buNone/>
            </a:pPr>
            <a:r>
              <a:rPr lang="en-US" sz="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30. S. J. </a:t>
            </a:r>
            <a:r>
              <a:rPr lang="en-US" sz="7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Genereux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A. K. Lai, C. O. Fowles, V. R. Roberge, G. P. Vigeant, and J. </a:t>
            </a:r>
            <a:r>
              <a:rPr lang="en-US" sz="7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R.Paquet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“MAIDENS: MIL-STD-1553 Anomaly-Based Intrusion Detection </a:t>
            </a:r>
            <a:r>
              <a:rPr lang="en-US" sz="7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SystemUsing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Time-Based Histogram </a:t>
            </a:r>
            <a:r>
              <a:rPr lang="en-US" sz="7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Comparison,”IEEE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Transactions on Aerospace </a:t>
            </a:r>
            <a:r>
              <a:rPr lang="en-US" sz="7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andElectronic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Systems, vol. 56, no. 1, pp. 276–284, 2020.</a:t>
            </a:r>
          </a:p>
          <a:p>
            <a:pPr marL="0" indent="0" algn="l">
              <a:lnSpc>
                <a:spcPts val="150"/>
              </a:lnSpc>
              <a:buNone/>
            </a:pPr>
            <a:r>
              <a:rPr lang="en-US" sz="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31. J. M. Marvin, “Detecting GPS Spoofing with Deep Learning,” 2019.</a:t>
            </a:r>
          </a:p>
          <a:p>
            <a:pPr>
              <a:lnSpc>
                <a:spcPts val="150"/>
              </a:lnSpc>
            </a:pP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350760-C8E7-4E15-975F-946BF6BCB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1BA64-794F-4551-A2D5-7D2BE6A75E23}" type="slidenum">
              <a:rPr lang="en-US" smtClean="0"/>
              <a:t>13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1552377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D9526-CF8F-4AE2-A7E6-C7E85E68E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BD026-39F3-4C9A-8020-12EC76FC3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Software Defined Radio has made GPS spoofing commonplace</a:t>
            </a:r>
          </a:p>
          <a:p>
            <a:pPr>
              <a:lnSpc>
                <a:spcPct val="150000"/>
              </a:lnSpc>
            </a:pPr>
            <a:r>
              <a:rPr lang="en-US" dirty="0"/>
              <a:t>USAF assets heavily rely on GPS for navigation and timing</a:t>
            </a:r>
          </a:p>
          <a:p>
            <a:pPr>
              <a:lnSpc>
                <a:spcPct val="150000"/>
              </a:lnSpc>
            </a:pPr>
            <a:r>
              <a:rPr lang="en-US" dirty="0"/>
              <a:t>Iranian use of GPS Spoofing</a:t>
            </a:r>
          </a:p>
          <a:p>
            <a:pPr>
              <a:lnSpc>
                <a:spcPct val="150000"/>
              </a:lnSpc>
            </a:pPr>
            <a:r>
              <a:rPr lang="en-US" dirty="0"/>
              <a:t>MIL-STD-1553 is a serial, avionics communications bus with assumed trust between components</a:t>
            </a:r>
          </a:p>
          <a:p>
            <a:pPr>
              <a:lnSpc>
                <a:spcPct val="150000"/>
              </a:lnSpc>
            </a:pPr>
            <a:r>
              <a:rPr lang="en-US" dirty="0"/>
              <a:t>Many approaches to mitigating GPS spoofing are costly, inflexible, and physical</a:t>
            </a:r>
          </a:p>
          <a:p>
            <a:pPr>
              <a:lnSpc>
                <a:spcPct val="150000"/>
              </a:lnSpc>
            </a:pPr>
            <a:r>
              <a:rPr lang="en-US" dirty="0"/>
              <a:t>Integrated GPS/INS – Tightly vs Loosely Coupled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08AD9B-D7F9-41D4-A8AF-FA4E851CA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1BA64-794F-4551-A2D5-7D2BE6A75E23}" type="slidenum">
              <a:rPr lang="en-US" smtClean="0"/>
              <a:t>2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2312988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DB4F1-FF37-487C-A82B-7DDBCE423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Statement and Research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A92E9-80B5-4B90-94CE-CDC57A33F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Problem: The USAF lacks a flexible and lightweight solution to detect GPS spoofing across their many assets.</a:t>
            </a:r>
          </a:p>
          <a:p>
            <a:pPr>
              <a:lnSpc>
                <a:spcPct val="100000"/>
              </a:lnSpc>
            </a:pPr>
            <a:r>
              <a:rPr lang="en-US" dirty="0"/>
              <a:t>Research Hypothesis: A bus monitor, with a trained machine learning model, could effectively detect a GPS spoofing attack using data obtained from the messages passed on the bus.</a:t>
            </a:r>
          </a:p>
          <a:p>
            <a:pPr>
              <a:lnSpc>
                <a:spcPct val="100000"/>
              </a:lnSpc>
            </a:pPr>
            <a:r>
              <a:rPr lang="en-US" dirty="0"/>
              <a:t>Research Questions: What is the best model to classify MIL-STD-1553 messages as spoofed or </a:t>
            </a:r>
            <a:r>
              <a:rPr lang="en-US" dirty="0" err="1"/>
              <a:t>unspoofed</a:t>
            </a:r>
            <a:r>
              <a:rPr lang="en-US" dirty="0"/>
              <a:t>?</a:t>
            </a:r>
          </a:p>
          <a:p>
            <a:pPr>
              <a:lnSpc>
                <a:spcPct val="100000"/>
              </a:lnSpc>
            </a:pPr>
            <a:r>
              <a:rPr lang="en-US" dirty="0"/>
              <a:t>Primary Measure of Effectiveness: Recall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AAF06-279F-448B-BF1A-87D4B189F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1BA64-794F-4551-A2D5-7D2BE6A75E23}" type="slidenum">
              <a:rPr lang="en-US" smtClean="0"/>
              <a:t>3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3789682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7AFC1-01DF-4243-972A-737AECF7C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63D76-1E37-416A-86E3-DDA601890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ANT Center FLY</a:t>
            </a:r>
          </a:p>
          <a:p>
            <a:pPr lvl="1"/>
            <a:r>
              <a:rPr lang="en-US" dirty="0"/>
              <a:t>Position, Velocity, Attitude recorded from flight test</a:t>
            </a:r>
          </a:p>
          <a:p>
            <a:pPr lvl="1"/>
            <a:r>
              <a:rPr lang="en-US" dirty="0"/>
              <a:t>Barometer and IMU readings simulated</a:t>
            </a:r>
          </a:p>
          <a:p>
            <a:r>
              <a:rPr lang="en-US" dirty="0"/>
              <a:t>Attacks:</a:t>
            </a:r>
          </a:p>
          <a:p>
            <a:pPr lvl="1"/>
            <a:r>
              <a:rPr lang="en-US" dirty="0"/>
              <a:t>Single axis &lt;5ms drift</a:t>
            </a:r>
          </a:p>
          <a:p>
            <a:pPr lvl="1"/>
            <a:r>
              <a:rPr lang="en-US" dirty="0"/>
              <a:t>Time shift</a:t>
            </a:r>
          </a:p>
          <a:p>
            <a:r>
              <a:rPr lang="en-US" dirty="0"/>
              <a:t>Message parsing:</a:t>
            </a:r>
          </a:p>
          <a:p>
            <a:pPr lvl="1"/>
            <a:r>
              <a:rPr lang="en-US" dirty="0" err="1"/>
              <a:t>Downsample</a:t>
            </a:r>
            <a:r>
              <a:rPr lang="en-US" dirty="0"/>
              <a:t> – 1 sample per second</a:t>
            </a:r>
          </a:p>
          <a:p>
            <a:pPr lvl="1"/>
            <a:r>
              <a:rPr lang="en-US" dirty="0"/>
              <a:t>Normalize</a:t>
            </a:r>
          </a:p>
          <a:p>
            <a:r>
              <a:rPr lang="en-US" dirty="0"/>
              <a:t>Features: </a:t>
            </a:r>
          </a:p>
          <a:p>
            <a:pPr lvl="1"/>
            <a:r>
              <a:rPr lang="en-US" sz="1800" dirty="0"/>
              <a:t>Spoofed – GPS: Latitude, Longitude, Altitude</a:t>
            </a:r>
          </a:p>
          <a:p>
            <a:pPr lvl="1"/>
            <a:r>
              <a:rPr lang="en-US" sz="1800" dirty="0" err="1"/>
              <a:t>Unspoofed</a:t>
            </a:r>
            <a:r>
              <a:rPr lang="en-US" sz="1800" dirty="0"/>
              <a:t> – </a:t>
            </a:r>
            <a:r>
              <a:rPr lang="en-US" sz="1800" dirty="0" err="1"/>
              <a:t>Baro</a:t>
            </a:r>
            <a:r>
              <a:rPr lang="en-US" sz="1800" dirty="0"/>
              <a:t>: Alt; IMU: </a:t>
            </a:r>
            <a:r>
              <a:rPr lang="en-US" sz="1800" dirty="0">
                <a:latin typeface="Grotesque" panose="020B0604020202020204" pitchFamily="34" charset="0"/>
              </a:rPr>
              <a:t>Δ</a:t>
            </a:r>
            <a:r>
              <a:rPr lang="el-GR" sz="1800" dirty="0">
                <a:latin typeface="Grotesque" panose="020B0604020202020204" pitchFamily="34" charset="0"/>
              </a:rPr>
              <a:t>θ</a:t>
            </a:r>
            <a:r>
              <a:rPr lang="en-US" sz="1800" dirty="0">
                <a:latin typeface="Grotesque" panose="020B0604020202020204" pitchFamily="34" charset="0"/>
              </a:rPr>
              <a:t>, </a:t>
            </a:r>
            <a:r>
              <a:rPr lang="en-US" sz="1800" dirty="0" err="1">
                <a:latin typeface="Grotesque" panose="020B0604020202020204" pitchFamily="34" charset="0"/>
              </a:rPr>
              <a:t>Δvelocity</a:t>
            </a:r>
            <a:r>
              <a:rPr lang="en-US" sz="1800" dirty="0">
                <a:latin typeface="Grotesque" panose="020B0604020202020204" pitchFamily="34" charset="0"/>
              </a:rPr>
              <a:t>; Velocity: North, East, Down; Attitude: Roll, Pitch, Yaw  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ABE5A0-16CC-446B-8AB6-2BA61AB89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1BA64-794F-4551-A2D5-7D2BE6A75E23}" type="slidenum">
              <a:rPr lang="en-US" smtClean="0"/>
              <a:t>4</a:t>
            </a:fld>
            <a:r>
              <a:rPr lang="en-US" dirty="0"/>
              <a:t>/12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4B13EF-625A-4DAC-A181-1E8D88A3B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7740" y="2675106"/>
            <a:ext cx="3482442" cy="216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012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61C51-D7C8-4D57-B0C5-713B41774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3952D-1E9A-45D1-BE09-A1BC5672A0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3 classical, supervised ML classification approaches: </a:t>
            </a:r>
          </a:p>
          <a:p>
            <a:pPr lvl="1"/>
            <a:r>
              <a:rPr lang="en-US" dirty="0"/>
              <a:t>Random Forest (100 trees)</a:t>
            </a:r>
          </a:p>
          <a:p>
            <a:pPr lvl="1"/>
            <a:r>
              <a:rPr lang="en-US" dirty="0"/>
              <a:t>K-Nearest Neighbors (5 neighbors)</a:t>
            </a:r>
          </a:p>
          <a:p>
            <a:pPr lvl="1"/>
            <a:r>
              <a:rPr lang="en-US" dirty="0"/>
              <a:t>Support Vector Classification</a:t>
            </a:r>
          </a:p>
          <a:p>
            <a:pPr lvl="1"/>
            <a:endParaRPr lang="en-US" dirty="0"/>
          </a:p>
          <a:p>
            <a:r>
              <a:rPr lang="en-US" dirty="0"/>
              <a:t>Metrics:</a:t>
            </a:r>
          </a:p>
          <a:p>
            <a:pPr lvl="1"/>
            <a:r>
              <a:rPr lang="en-US" dirty="0"/>
              <a:t>Precision</a:t>
            </a:r>
          </a:p>
          <a:p>
            <a:pPr lvl="1"/>
            <a:r>
              <a:rPr lang="en-US" dirty="0"/>
              <a:t>Recall</a:t>
            </a:r>
          </a:p>
          <a:p>
            <a:pPr lvl="1"/>
            <a:r>
              <a:rPr lang="en-US" dirty="0"/>
              <a:t>F1 Score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B70ED5-1451-447D-9C1F-0756D9B2D0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6 Advanced, supervised ML classification approaches:</a:t>
            </a:r>
          </a:p>
          <a:p>
            <a:pPr lvl="1"/>
            <a:r>
              <a:rPr lang="en-US" dirty="0"/>
              <a:t>Multi-Layer Perceptron (</a:t>
            </a:r>
            <a:r>
              <a:rPr lang="en-US" dirty="0" err="1"/>
              <a:t>sklearn</a:t>
            </a:r>
            <a:r>
              <a:rPr lang="en-US" dirty="0"/>
              <a:t> and </a:t>
            </a:r>
            <a:r>
              <a:rPr lang="en-US" dirty="0" err="1"/>
              <a:t>keras</a:t>
            </a:r>
            <a:r>
              <a:rPr lang="en-US" dirty="0"/>
              <a:t> implementation)</a:t>
            </a:r>
          </a:p>
          <a:p>
            <a:pPr lvl="1"/>
            <a:r>
              <a:rPr lang="en-US" dirty="0"/>
              <a:t>CNN</a:t>
            </a:r>
          </a:p>
          <a:p>
            <a:pPr lvl="1"/>
            <a:r>
              <a:rPr lang="en-US" dirty="0"/>
              <a:t>MLSTM</a:t>
            </a:r>
          </a:p>
          <a:p>
            <a:pPr lvl="1"/>
            <a:r>
              <a:rPr lang="en-US" dirty="0"/>
              <a:t>MLSTM w/ dropout</a:t>
            </a:r>
          </a:p>
          <a:p>
            <a:pPr lvl="1"/>
            <a:r>
              <a:rPr lang="en-US" dirty="0"/>
              <a:t>MLSTM-CNN</a:t>
            </a:r>
          </a:p>
          <a:p>
            <a:pPr lvl="1"/>
            <a:r>
              <a:rPr lang="en-US" dirty="0"/>
              <a:t>MLSTM-FCN (Marvin Implementation)</a:t>
            </a:r>
          </a:p>
          <a:p>
            <a:pPr lvl="1"/>
            <a:endParaRPr lang="en-US" dirty="0"/>
          </a:p>
          <a:p>
            <a:r>
              <a:rPr lang="en-US" dirty="0"/>
              <a:t>Metrics:</a:t>
            </a:r>
          </a:p>
          <a:p>
            <a:pPr lvl="1"/>
            <a:r>
              <a:rPr lang="en-US" dirty="0"/>
              <a:t>Loss</a:t>
            </a:r>
          </a:p>
          <a:p>
            <a:pPr lvl="1"/>
            <a:r>
              <a:rPr lang="en-US" dirty="0"/>
              <a:t>Accuracy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04AAAD-ACD3-43F3-9E8C-F72293449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1BA64-794F-4551-A2D5-7D2BE6A75E23}" type="slidenum">
              <a:rPr lang="en-US" smtClean="0"/>
              <a:t>5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1627501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BA0C-EE49-4155-B37D-2C6DDD0ED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Classical Methods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F3EC7E-3254-430D-9116-3F8996B7A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K Neighbors and Random Forests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Very high recall rate, even when looking at all 4 flights</a:t>
            </a:r>
          </a:p>
          <a:p>
            <a:pPr>
              <a:lnSpc>
                <a:spcPct val="150000"/>
              </a:lnSpc>
            </a:pPr>
            <a:r>
              <a:rPr lang="en-US" dirty="0"/>
              <a:t>Support Vector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Basically just outputs ‘</a:t>
            </a:r>
            <a:r>
              <a:rPr lang="en-US" dirty="0" err="1"/>
              <a:t>Unspoofed</a:t>
            </a:r>
            <a:r>
              <a:rPr lang="en-US" dirty="0"/>
              <a:t>’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79DDE9-7B93-419B-A8F8-220D00CAC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1BA64-794F-4551-A2D5-7D2BE6A75E23}" type="slidenum">
              <a:rPr lang="en-US" smtClean="0"/>
              <a:t>6</a:t>
            </a:fld>
            <a:r>
              <a:rPr lang="en-US" dirty="0"/>
              <a:t>/12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07D36AD-AF56-4533-9A0D-DA913C844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020" y="1825625"/>
            <a:ext cx="3357658" cy="2338667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C4C77D8-94F5-4134-8690-BEDA421D97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020" y="4247207"/>
            <a:ext cx="3552341" cy="2474267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1BB3204C-422E-4AFB-9C08-2C8260DEC3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106" y="4586766"/>
            <a:ext cx="3064831" cy="213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4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86BC0-5105-4E15-B812-C2FF29D15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Advanced Methods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7661FD6-8E8D-4B45-943C-1F52076E73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549" y="1739180"/>
            <a:ext cx="3075525" cy="214215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63AA87-7FBE-4996-9564-4C9D62EC5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1BA64-794F-4551-A2D5-7D2BE6A75E23}" type="slidenum">
              <a:rPr lang="en-US" smtClean="0"/>
              <a:t>7</a:t>
            </a:fld>
            <a:r>
              <a:rPr lang="en-US" dirty="0"/>
              <a:t>/12</a:t>
            </a:r>
          </a:p>
        </p:txBody>
      </p:sp>
      <p:pic>
        <p:nvPicPr>
          <p:cNvPr id="8" name="Picture 7" descr="A picture containing sitting&#10;&#10;Description automatically generated">
            <a:extLst>
              <a:ext uri="{FF2B5EF4-FFF2-40B4-BE49-F238E27FC236}">
                <a16:creationId xmlns:a16="http://schemas.microsoft.com/office/drawing/2014/main" id="{63283430-332E-4B2E-8F48-8209D7977F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574" y="4245073"/>
            <a:ext cx="3710111" cy="2562846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4CA7C588-A04C-466A-8AB9-A270440BA6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259" y="4245074"/>
            <a:ext cx="3710111" cy="2562845"/>
          </a:xfrm>
          <a:prstGeom prst="rect">
            <a:avLst/>
          </a:prstGeom>
        </p:spPr>
      </p:pic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0B934BBA-B0EE-4C77-B943-76AB41A16104}"/>
              </a:ext>
            </a:extLst>
          </p:cNvPr>
          <p:cNvSpPr txBox="1">
            <a:spLocks/>
          </p:cNvSpPr>
          <p:nvPr/>
        </p:nvSpPr>
        <p:spPr>
          <a:xfrm>
            <a:off x="548639" y="1825625"/>
            <a:ext cx="113302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/>
              <a:t>Basic Multi-layer Perceptron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SKLearn</a:t>
            </a:r>
            <a:r>
              <a:rPr lang="en-US" dirty="0"/>
              <a:t> model – single class output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Keras</a:t>
            </a:r>
            <a:r>
              <a:rPr lang="en-US" dirty="0"/>
              <a:t> model – loss and accuracy change in the right direction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Accuracy peaks at 0.5</a:t>
            </a:r>
          </a:p>
        </p:txBody>
      </p:sp>
    </p:spTree>
    <p:extLst>
      <p:ext uri="{BB962C8B-B14F-4D97-AF65-F5344CB8AC3E}">
        <p14:creationId xmlns:p14="http://schemas.microsoft.com/office/powerpoint/2010/main" val="1851832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104FA-CF24-45DF-B4CD-022643E55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Advanced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ED863-54D1-4BC7-96B4-1287D1867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Convolutional Neural Network</a:t>
            </a:r>
          </a:p>
          <a:p>
            <a:pPr lvl="1"/>
            <a:r>
              <a:rPr lang="en-US" dirty="0"/>
              <a:t>Divergence between train and test results</a:t>
            </a:r>
          </a:p>
          <a:p>
            <a:pPr lvl="1"/>
            <a:r>
              <a:rPr lang="en-US" dirty="0"/>
              <a:t>Accuracy only slightly above 0.5</a:t>
            </a:r>
          </a:p>
          <a:p>
            <a:r>
              <a:rPr lang="en-US" dirty="0"/>
              <a:t>Multivariate Long-Short Term Memory</a:t>
            </a:r>
          </a:p>
          <a:p>
            <a:pPr lvl="1"/>
            <a:r>
              <a:rPr lang="en-US" dirty="0"/>
              <a:t>Very similar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0CC422-E96E-414A-9A45-8CAE1EF7E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1BA64-794F-4551-A2D5-7D2BE6A75E23}" type="slidenum">
              <a:rPr lang="en-US" smtClean="0"/>
              <a:t>8</a:t>
            </a:fld>
            <a:r>
              <a:rPr lang="en-US" dirty="0"/>
              <a:t>/12</a:t>
            </a:r>
          </a:p>
        </p:txBody>
      </p: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A0674A2-F5EC-4AD5-BAFB-7536CFD4E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294" y="4001294"/>
            <a:ext cx="3023592" cy="2120342"/>
          </a:xfrm>
          <a:prstGeom prst="rect">
            <a:avLst/>
          </a:prstGeom>
        </p:spPr>
      </p:pic>
      <p:pic>
        <p:nvPicPr>
          <p:cNvPr id="16" name="Picture 15" descr="A screenshot of text&#10;&#10;Description automatically generated">
            <a:extLst>
              <a:ext uri="{FF2B5EF4-FFF2-40B4-BE49-F238E27FC236}">
                <a16:creationId xmlns:a16="http://schemas.microsoft.com/office/drawing/2014/main" id="{FDEFBAE4-DF39-4947-BF0D-0B8E649F9E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294" y="1825625"/>
            <a:ext cx="3023592" cy="2120342"/>
          </a:xfrm>
          <a:prstGeom prst="rect">
            <a:avLst/>
          </a:prstGeom>
        </p:spPr>
      </p:pic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D47B5AC-35F2-472E-A5E2-22DE206915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79" y="4160454"/>
            <a:ext cx="3023592" cy="2120341"/>
          </a:xfrm>
          <a:prstGeom prst="rect">
            <a:avLst/>
          </a:prstGeom>
        </p:spPr>
      </p:pic>
      <p:pic>
        <p:nvPicPr>
          <p:cNvPr id="20" name="Picture 19" descr="A screenshot of text&#10;&#10;Description automatically generated">
            <a:extLst>
              <a:ext uri="{FF2B5EF4-FFF2-40B4-BE49-F238E27FC236}">
                <a16:creationId xmlns:a16="http://schemas.microsoft.com/office/drawing/2014/main" id="{75614178-D312-40EF-84DC-7E33F4A025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571" y="4160453"/>
            <a:ext cx="3023593" cy="212034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C44FA6D-4281-4F09-AF29-121550576D50}"/>
              </a:ext>
            </a:extLst>
          </p:cNvPr>
          <p:cNvSpPr txBox="1"/>
          <p:nvPr/>
        </p:nvSpPr>
        <p:spPr>
          <a:xfrm>
            <a:off x="2859055" y="6356348"/>
            <a:ext cx="2044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MLSTM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27B8D9-EC47-4EEF-8E81-C08ADAFCC048}"/>
              </a:ext>
            </a:extLst>
          </p:cNvPr>
          <p:cNvSpPr txBox="1"/>
          <p:nvPr/>
        </p:nvSpPr>
        <p:spPr>
          <a:xfrm>
            <a:off x="10102882" y="1373272"/>
            <a:ext cx="1478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123638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104FA-CF24-45DF-B4CD-022643E55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Advanced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ED863-54D1-4BC7-96B4-1287D1867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MLSTM with Dropout</a:t>
            </a:r>
          </a:p>
          <a:p>
            <a:pPr lvl="1"/>
            <a:r>
              <a:rPr lang="en-US" dirty="0"/>
              <a:t>Improvement from training set</a:t>
            </a:r>
          </a:p>
          <a:p>
            <a:pPr lvl="1"/>
            <a:r>
              <a:rPr lang="en-US" dirty="0"/>
              <a:t>Decreasing accuracy among test set</a:t>
            </a:r>
          </a:p>
          <a:p>
            <a:r>
              <a:rPr lang="en-US" dirty="0"/>
              <a:t>MLSTM-CNN</a:t>
            </a:r>
          </a:p>
          <a:p>
            <a:pPr lvl="1"/>
            <a:r>
              <a:rPr lang="en-US" dirty="0"/>
              <a:t>No meaningful improvement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0CC422-E96E-414A-9A45-8CAE1EF7E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1BA64-794F-4551-A2D5-7D2BE6A75E23}" type="slidenum">
              <a:rPr lang="en-US" smtClean="0"/>
              <a:t>9</a:t>
            </a:fld>
            <a:r>
              <a:rPr lang="en-US" dirty="0"/>
              <a:t>/12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44FA6D-4281-4F09-AF29-121550576D50}"/>
              </a:ext>
            </a:extLst>
          </p:cNvPr>
          <p:cNvSpPr txBox="1"/>
          <p:nvPr/>
        </p:nvSpPr>
        <p:spPr>
          <a:xfrm>
            <a:off x="2859055" y="6356348"/>
            <a:ext cx="2044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MLSTM-CNN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27B8D9-EC47-4EEF-8E81-C08ADAFCC048}"/>
              </a:ext>
            </a:extLst>
          </p:cNvPr>
          <p:cNvSpPr txBox="1"/>
          <p:nvPr/>
        </p:nvSpPr>
        <p:spPr>
          <a:xfrm>
            <a:off x="9815209" y="1373272"/>
            <a:ext cx="176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MLSTM Dropout</a:t>
            </a:r>
          </a:p>
        </p:txBody>
      </p:sp>
      <p:pic>
        <p:nvPicPr>
          <p:cNvPr id="6" name="Picture 5" descr="A picture containing side, large&#10;&#10;Description automatically generated">
            <a:extLst>
              <a:ext uri="{FF2B5EF4-FFF2-40B4-BE49-F238E27FC236}">
                <a16:creationId xmlns:a16="http://schemas.microsoft.com/office/drawing/2014/main" id="{C69EAF9E-10CF-4046-BCDE-390889EEA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686" y="3680720"/>
            <a:ext cx="2796111" cy="1931478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526C2EF-20F2-4478-83F9-9A99CCB5E8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776" y="1742603"/>
            <a:ext cx="2796110" cy="1931477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180DAA64-195E-4441-8F15-F78EEA84FA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313" y="4424869"/>
            <a:ext cx="2796111" cy="1931478"/>
          </a:xfrm>
          <a:prstGeom prst="rect">
            <a:avLst/>
          </a:prstGeom>
        </p:spPr>
      </p:pic>
      <p:pic>
        <p:nvPicPr>
          <p:cNvPr id="12" name="Picture 11" descr="A picture containing sitting, large, side, street&#10;&#10;Description automatically generated">
            <a:extLst>
              <a:ext uri="{FF2B5EF4-FFF2-40B4-BE49-F238E27FC236}">
                <a16:creationId xmlns:a16="http://schemas.microsoft.com/office/drawing/2014/main" id="{408FD96B-3421-47FC-A94F-3BBEECCA37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03" y="4424869"/>
            <a:ext cx="2796110" cy="193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804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1946</Words>
  <Application>Microsoft Office PowerPoint</Application>
  <PresentationFormat>Widescreen</PresentationFormat>
  <Paragraphs>141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Grotesque</vt:lpstr>
      <vt:lpstr>Times New Roman</vt:lpstr>
      <vt:lpstr>Office Theme</vt:lpstr>
      <vt:lpstr>Detecting GPS Spoofing with Advanced Machine Learning</vt:lpstr>
      <vt:lpstr>Background</vt:lpstr>
      <vt:lpstr>Problem Statement and Research Hypothesis</vt:lpstr>
      <vt:lpstr>Data Source</vt:lpstr>
      <vt:lpstr>Methodology</vt:lpstr>
      <vt:lpstr>Results – Classical Methods</vt:lpstr>
      <vt:lpstr>Results – Advanced Methods</vt:lpstr>
      <vt:lpstr>Results – Advanced Methods</vt:lpstr>
      <vt:lpstr>Results – Advanced Methods</vt:lpstr>
      <vt:lpstr>Results – Advanced Methods</vt:lpstr>
      <vt:lpstr>Conclusions</vt:lpstr>
      <vt:lpstr>Future 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Cintron</dc:creator>
  <cp:lastModifiedBy>Mark Demore</cp:lastModifiedBy>
  <cp:revision>45</cp:revision>
  <dcterms:created xsi:type="dcterms:W3CDTF">2019-02-13T03:29:52Z</dcterms:created>
  <dcterms:modified xsi:type="dcterms:W3CDTF">2020-09-15T03:03:44Z</dcterms:modified>
</cp:coreProperties>
</file>