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9" r:id="rId6"/>
    <p:sldId id="262" r:id="rId7"/>
    <p:sldId id="261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Demore" initials="MD" lastIdx="1" clrIdx="0">
    <p:extLst>
      <p:ext uri="{19B8F6BF-5375-455C-9EA6-DF929625EA0E}">
        <p15:presenceInfo xmlns:p15="http://schemas.microsoft.com/office/powerpoint/2012/main" userId="4329c568d277fc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62E96-F7E4-4F72-B193-8E6291BA96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2E83-CCAB-4427-8D83-422F6C6A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9AE20-7837-4A50-8F1A-214360BE6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245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F5AE6-01F0-41DE-A5B4-47FAF6762DE6}"/>
              </a:ext>
            </a:extLst>
          </p:cNvPr>
          <p:cNvSpPr/>
          <p:nvPr userDrawn="1"/>
        </p:nvSpPr>
        <p:spPr>
          <a:xfrm>
            <a:off x="0" y="606829"/>
            <a:ext cx="12192000" cy="4382318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3CC2CE5-75B3-4B94-97A6-11F58845061E}"/>
              </a:ext>
            </a:extLst>
          </p:cNvPr>
          <p:cNvSpPr/>
          <p:nvPr userDrawn="1"/>
        </p:nvSpPr>
        <p:spPr>
          <a:xfrm flipH="1">
            <a:off x="-6" y="4206875"/>
            <a:ext cx="12191999" cy="2651125"/>
          </a:xfrm>
          <a:prstGeom prst="snip1Rect">
            <a:avLst>
              <a:gd name="adj" fmla="val 218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E2385-C113-4DD8-8759-C13709E01B05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D73B5E2-87DB-4113-A8F5-C31A8E2D7A06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CF110F3-BB66-45A1-91EB-3E5EF8734D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air force high def logo">
            <a:extLst>
              <a:ext uri="{FF2B5EF4-FFF2-40B4-BE49-F238E27FC236}">
                <a16:creationId xmlns:a16="http://schemas.microsoft.com/office/drawing/2014/main" id="{6BF79CA2-A612-4945-B9B5-FD360444EF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05" b="19282"/>
          <a:stretch/>
        </p:blipFill>
        <p:spPr bwMode="auto">
          <a:xfrm>
            <a:off x="10639668" y="210817"/>
            <a:ext cx="1492272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50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E5FA08-82CA-4AAB-AB9B-BF15DF40E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346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08213D-8414-48DF-B332-E11931E89388}"/>
              </a:ext>
            </a:extLst>
          </p:cNvPr>
          <p:cNvSpPr/>
          <p:nvPr userDrawn="1"/>
        </p:nvSpPr>
        <p:spPr>
          <a:xfrm>
            <a:off x="0" y="606828"/>
            <a:ext cx="12192000" cy="6344222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2E70C-BB17-46B3-BC14-C8961179F843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A32FC2B3-AA13-409D-A2F8-E091C131829D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air force high def logo">
            <a:extLst>
              <a:ext uri="{FF2B5EF4-FFF2-40B4-BE49-F238E27FC236}">
                <a16:creationId xmlns:a16="http://schemas.microsoft.com/office/drawing/2014/main" id="{B6ECC948-66EB-44DE-899A-8A3859A93F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68" y="-56210"/>
            <a:ext cx="1492272" cy="14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19FE421-87AE-4F4F-8443-0A906DF9DF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59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12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8D34D5-F463-4000-9075-ABAEA5C4102B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01BA64-794F-4551-A2D5-7D2BE6A75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791A-0C31-4052-A81F-C60C125A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81C-7A85-40F3-B21A-F937927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B4A-95F1-4626-A3F6-2FE02EA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ED39-ABA6-4E3C-B6AE-E3222E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6F58-FE7B-4835-AD2D-9B336902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4FF4-5CE3-435B-BF35-C8CB7FB5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293C-0F11-4446-AFA9-046EF992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4B7E-5EDC-4FC3-8464-B218A1D6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58A5-A805-485B-92EE-F18E7C7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C14-C6C3-4026-987E-AB5E158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6D1-301C-484C-87DE-77D54F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F07-094D-4707-B2C4-B5E51BF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3968A-9CE6-46B9-BBFB-4181C588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6C51-643C-4796-9B2B-A71BD30D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3E0F-B780-4817-BCA1-6424502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8A5C-D7C5-4244-919D-BE0D45D4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D40-9477-46D2-AD37-AF693C9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76D5-967D-4FE6-A0FC-E1A63AAB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0327-0434-40FD-880C-79FED0FF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1001-E2FE-4E89-9B06-8104C7A0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D698-3869-45AE-A98F-05AC3FE0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962C-B6D9-4945-A33A-65FE26C6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0213E-836C-43BF-97F7-28A6B0B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5D3D7-A82C-4574-A837-30A1A7D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DA8-B741-4A2C-AD94-1E7D4FC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CA06-2BBC-434C-9A75-D549140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D60E-DA91-4A97-84A8-E8E6104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D4F6-C8C8-430C-A6B8-3D5FC3B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701BC2-FEA3-4986-B5AB-80F11CE0C9F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" y="0"/>
            <a:ext cx="12162059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CAD8C-9189-4A46-9427-AA871E9DA037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25C6F-18B2-471B-960D-039B667608D7}"/>
              </a:ext>
            </a:extLst>
          </p:cNvPr>
          <p:cNvSpPr/>
          <p:nvPr userDrawn="1"/>
        </p:nvSpPr>
        <p:spPr>
          <a:xfrm>
            <a:off x="0" y="191193"/>
            <a:ext cx="12192000" cy="2227811"/>
          </a:xfrm>
          <a:prstGeom prst="rect">
            <a:avLst/>
          </a:prstGeom>
          <a:gradFill>
            <a:gsLst>
              <a:gs pos="100000">
                <a:srgbClr val="4C95DC">
                  <a:alpha val="94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A4CA856-19FC-4073-AC1F-301B0CE87345}"/>
              </a:ext>
            </a:extLst>
          </p:cNvPr>
          <p:cNvSpPr/>
          <p:nvPr userDrawn="1"/>
        </p:nvSpPr>
        <p:spPr>
          <a:xfrm flipH="1">
            <a:off x="-8" y="1704298"/>
            <a:ext cx="12191999" cy="5153702"/>
          </a:xfrm>
          <a:prstGeom prst="snip1Rect">
            <a:avLst>
              <a:gd name="adj" fmla="val 6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61114601-FC3F-44F3-B60C-2B383BE62FF7}"/>
              </a:ext>
            </a:extLst>
          </p:cNvPr>
          <p:cNvSpPr/>
          <p:nvPr userDrawn="1"/>
        </p:nvSpPr>
        <p:spPr>
          <a:xfrm rot="10800000">
            <a:off x="0" y="-1"/>
            <a:ext cx="12192000" cy="608929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37F2DD3F-3DC0-4855-A90E-B554BF6346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r="67772" b="32631"/>
          <a:stretch/>
        </p:blipFill>
        <p:spPr bwMode="auto">
          <a:xfrm>
            <a:off x="324978" y="73404"/>
            <a:ext cx="1462258" cy="4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ir force high def logo">
            <a:extLst>
              <a:ext uri="{FF2B5EF4-FFF2-40B4-BE49-F238E27FC236}">
                <a16:creationId xmlns:a16="http://schemas.microsoft.com/office/drawing/2014/main" id="{2B39DEAC-544E-4016-8770-4BF496D31E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80" b="31677"/>
          <a:stretch/>
        </p:blipFill>
        <p:spPr bwMode="auto">
          <a:xfrm>
            <a:off x="11112686" y="45356"/>
            <a:ext cx="1049358" cy="5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E5AA-301B-4CED-9131-2B0F3C2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9" y="608929"/>
            <a:ext cx="11553908" cy="108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9BDB-88DA-4B31-95DB-923F9F3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ABEF-F913-4128-938D-02DD71D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34D5-F463-4000-9075-ABAEA5C4102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AFB-AEB1-4307-98FE-1E739D35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ED20-91FE-4D05-A959-CCF6073D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F22-0AB0-457E-AB93-C7EE74182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Temporal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A571-A85E-47CF-856F-9D68CECBE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Lt Mark A. Demore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22B17-AE0E-446F-BE6A-56F90241E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87"/>
          <a:stretch/>
        </p:blipFill>
        <p:spPr>
          <a:xfrm>
            <a:off x="1095780" y="4198561"/>
            <a:ext cx="10000440" cy="25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F66B-6262-4E21-A611-FCB35D23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64C0-30FD-4131-9817-6D914AAB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EF10C-4EB4-4E11-81C1-9FE74B11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00" y="2543969"/>
            <a:ext cx="3381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4BAA-5299-4FD4-A626-C0A1B3D4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0E5E-82DB-42D1-B30D-1E0000E2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Bai,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Shaojie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Zico Kolter,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Vladlen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Koltun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"An empirical evaluation of generic convolutional and recurrent networks for sequence modeling."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arXiv:1803.01271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dirty="0">
                <a:effectLst/>
              </a:rPr>
              <a:t>Lee, </a:t>
            </a:r>
            <a:r>
              <a:rPr lang="en-US" dirty="0" err="1">
                <a:effectLst/>
              </a:rPr>
              <a:t>Ceshine</a:t>
            </a:r>
            <a:r>
              <a:rPr lang="en-US" dirty="0">
                <a:effectLst/>
              </a:rPr>
              <a:t>. “[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] Implementing Temporal Convolutional Networks.” </a:t>
            </a:r>
            <a:r>
              <a:rPr lang="en-US" i="1" dirty="0">
                <a:effectLst/>
              </a:rPr>
              <a:t>Medium</a:t>
            </a:r>
            <a:r>
              <a:rPr lang="en-US" dirty="0">
                <a:effectLst/>
              </a:rPr>
              <a:t>, Veritable, 14 Mar. 2019, medium.com/the-artificial-impostor/notes-understanding-tensorflow-part-3-7f6633fcc7c7.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dirty="0">
                <a:effectLst/>
              </a:rPr>
              <a:t>Roy, </a:t>
            </a:r>
            <a:r>
              <a:rPr lang="en-US" dirty="0" err="1">
                <a:effectLst/>
              </a:rPr>
              <a:t>Raushan</a:t>
            </a:r>
            <a:r>
              <a:rPr lang="en-US" dirty="0">
                <a:effectLst/>
              </a:rPr>
              <a:t>. “TEMPORAL CONVOLUTIONAL NETWORKS.” </a:t>
            </a:r>
            <a:r>
              <a:rPr lang="en-US" i="1" dirty="0">
                <a:effectLst/>
              </a:rPr>
              <a:t>Medium</a:t>
            </a:r>
            <a:r>
              <a:rPr lang="en-US" dirty="0">
                <a:effectLst/>
              </a:rPr>
              <a:t>, Medium, 4 Feb. 2019, medium.com/@raushan2807/temporal-convolutional-networks-bfea16e6d7d2.</a:t>
            </a:r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>
                <a:effectLst/>
              </a:rPr>
              <a:t>Chollet </a:t>
            </a:r>
            <a:r>
              <a:rPr lang="en-US" dirty="0" err="1">
                <a:effectLst/>
              </a:rPr>
              <a:t>François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Deep Learning with Python</a:t>
            </a:r>
            <a:r>
              <a:rPr lang="en-US" dirty="0">
                <a:effectLst/>
              </a:rPr>
              <a:t>. Manning Publications Co., 2018.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0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A84D-C3B2-4CD8-ABB3-8B25213E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9760-2531-4C45-8838-EBCDC997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D3A70-D635-4F91-B089-27884D87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2115344"/>
            <a:ext cx="5657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BE3-A68B-43C1-8A7C-86A1C53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B5F2-73BF-4078-90ED-3B9A38D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Convolution</a:t>
            </a:r>
          </a:p>
          <a:p>
            <a:r>
              <a:rPr lang="en-US" dirty="0"/>
              <a:t>Causality</a:t>
            </a:r>
          </a:p>
          <a:p>
            <a:r>
              <a:rPr lang="en-US" dirty="0"/>
              <a:t>Dilation</a:t>
            </a:r>
          </a:p>
          <a:p>
            <a:r>
              <a:rPr lang="en-US" dirty="0"/>
              <a:t>Residuals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B650-747F-4276-A79E-092CA350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38DE-8A21-47C9-ABF2-F1B1311F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Convolutional Neural Networks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Natural Language Processing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Recurrent Neural Networks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B4FC4-C0F6-4D7D-BC7A-331C2495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381" y="2169876"/>
            <a:ext cx="2574892" cy="30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47D7-979E-48F7-A980-AF1FE969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C52B-05B6-402B-AB9B-6A454A26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Digital Signals Processing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Computer Vision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Time Series Data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8" name="Content Placeholder 5" descr="A picture containing sitting, cake&#10;&#10;Description automatically generated">
            <a:extLst>
              <a:ext uri="{FF2B5EF4-FFF2-40B4-BE49-F238E27FC236}">
                <a16:creationId xmlns:a16="http://schemas.microsoft.com/office/drawing/2014/main" id="{7EC15C35-82B9-44FC-BFDB-D45D6222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1186" y="1825625"/>
            <a:ext cx="4457700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4BFCD-B520-479C-AD3E-7B61A9A28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767" y="3429000"/>
            <a:ext cx="2619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217B-4066-47C3-B41A-C1CBD559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CE10-1168-4C66-BE32-8BDE7264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Input length = output length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No information leakage</a:t>
            </a:r>
          </a:p>
          <a:p>
            <a:pPr>
              <a:lnSpc>
                <a:spcPct val="150000"/>
              </a:lnSpc>
            </a:pPr>
            <a:r>
              <a:rPr lang="en-US" sz="3200" b="0" i="0" u="none" strike="noStrike" baseline="0" dirty="0"/>
              <a:t>TCN = 1D FCN + causal convolutions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DF02-3AB9-4E22-A2B6-9325A732A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51" b="34628"/>
          <a:stretch/>
        </p:blipFill>
        <p:spPr>
          <a:xfrm>
            <a:off x="8790725" y="2329572"/>
            <a:ext cx="2852636" cy="23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4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306B-7C9C-4E4A-9A84-FD61F5F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C81B-C728-4E4E-BA33-87984A0B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Allow for a larger receptive field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Exponential vs linear growth with each layer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06321-D272-4C99-88B1-A14B19BB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55" y="4864540"/>
            <a:ext cx="4343400" cy="125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6014F-F3D5-4B1A-B287-E8AC5851D291}"/>
              </a:ext>
            </a:extLst>
          </p:cNvPr>
          <p:cNvSpPr txBox="1"/>
          <p:nvPr/>
        </p:nvSpPr>
        <p:spPr>
          <a:xfrm>
            <a:off x="706446" y="4181382"/>
            <a:ext cx="5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</a:rPr>
              <a:t>For a 1-D sequence input x ∈ </a:t>
            </a:r>
            <a:r>
              <a:rPr lang="en-US" b="1" i="0" dirty="0" err="1">
                <a:solidFill>
                  <a:srgbClr val="292929"/>
                </a:solidFill>
                <a:effectLst/>
              </a:rPr>
              <a:t>R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^n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and a filter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f: {0,…,k-1} →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R</a:t>
            </a:r>
            <a:r>
              <a:rPr lang="en-US" b="0" i="0" dirty="0">
                <a:solidFill>
                  <a:srgbClr val="292929"/>
                </a:solidFill>
                <a:effectLst/>
              </a:rPr>
              <a:t>, the dilated convolution operation F on element s of the sequence is defined as: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F5DA8-0B2E-4906-931D-C3C98CD0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98" y="3795283"/>
            <a:ext cx="4228188" cy="2453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04EFD-9878-47E7-B73D-34504A5E675A}"/>
              </a:ext>
            </a:extLst>
          </p:cNvPr>
          <p:cNvSpPr txBox="1"/>
          <p:nvPr/>
        </p:nvSpPr>
        <p:spPr>
          <a:xfrm>
            <a:off x="743355" y="5787870"/>
            <a:ext cx="492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/>
              <a:t>where d is the dilation factor, k is the filter size, and s – d * </a:t>
            </a:r>
            <a:r>
              <a:rPr lang="en-US" sz="1800" b="0" i="0" u="none" strike="noStrike" baseline="0" dirty="0" err="1"/>
              <a:t>i</a:t>
            </a:r>
            <a:r>
              <a:rPr lang="en-US" dirty="0"/>
              <a:t> </a:t>
            </a:r>
            <a:r>
              <a:rPr lang="en-US" sz="1800" b="0" i="0" u="none" strike="noStrike" baseline="0" dirty="0"/>
              <a:t>accounts for the direction of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72F2-8035-4D5F-AB1E-9956E918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1193-0835-4489-BEF1-04906C23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Outputs added to inputs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Modifications rather than transformations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(Optional) Input passed through convolution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C9C49-8CA9-41B2-AAB4-1C3963EB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886" y="2021325"/>
            <a:ext cx="3038475" cy="4000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4847B-A63B-461A-A592-C7DB5AE5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70" y="2784860"/>
            <a:ext cx="2621242" cy="4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5AE9-1614-4624-BA54-058A6AE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691-DE5B-4663-A5C0-1D8B3B0E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Flexible receptive field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Low memory for training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Variable input length</a:t>
            </a:r>
          </a:p>
          <a:p>
            <a:r>
              <a:rPr lang="en-US" sz="3200" dirty="0"/>
              <a:t>Stable gradients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7D30F-3321-474E-A5D9-65FAA08A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32" y="2462029"/>
            <a:ext cx="5686829" cy="30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7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6C0-CD68-446E-8BC0-B7A4EF74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B079-25A4-4617-BA03-9D163948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Parameterization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More memory for testing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75101-CACC-46E2-80EC-002E3067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35" y="2124869"/>
            <a:ext cx="6467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294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Temporal Convolutional Networks</vt:lpstr>
      <vt:lpstr>Overview</vt:lpstr>
      <vt:lpstr>Background</vt:lpstr>
      <vt:lpstr>Convolution</vt:lpstr>
      <vt:lpstr>Causality</vt:lpstr>
      <vt:lpstr>Dilation</vt:lpstr>
      <vt:lpstr>Residuals</vt:lpstr>
      <vt:lpstr>Advantages</vt:lpstr>
      <vt:lpstr>Disadvantages</vt:lpstr>
      <vt:lpstr>Implementation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Cintron</dc:creator>
  <cp:lastModifiedBy>Mark Demore</cp:lastModifiedBy>
  <cp:revision>48</cp:revision>
  <dcterms:created xsi:type="dcterms:W3CDTF">2019-02-13T03:29:52Z</dcterms:created>
  <dcterms:modified xsi:type="dcterms:W3CDTF">2020-08-17T12:39:27Z</dcterms:modified>
</cp:coreProperties>
</file>