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92" r:id="rId2"/>
    <p:sldId id="293" r:id="rId3"/>
    <p:sldId id="404" r:id="rId4"/>
    <p:sldId id="294" r:id="rId5"/>
    <p:sldId id="428" r:id="rId6"/>
    <p:sldId id="457" r:id="rId7"/>
    <p:sldId id="456" r:id="rId8"/>
    <p:sldId id="458" r:id="rId9"/>
    <p:sldId id="460" r:id="rId10"/>
    <p:sldId id="405" r:id="rId11"/>
    <p:sldId id="461" r:id="rId12"/>
    <p:sldId id="462" r:id="rId13"/>
    <p:sldId id="463" r:id="rId14"/>
    <p:sldId id="465" r:id="rId1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0000"/>
    <a:srgbClr val="EAEAEA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966" autoAdjust="0"/>
  </p:normalViewPr>
  <p:slideViewPr>
    <p:cSldViewPr>
      <p:cViewPr varScale="1">
        <p:scale>
          <a:sx n="89" d="100"/>
          <a:sy n="89" d="100"/>
        </p:scale>
        <p:origin x="48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fld id="{3F0BD5A2-F817-4B12-A098-D63ABFD59C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4370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fld id="{22455B39-12AB-4367-9D78-67CABA8454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85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0F47612-6F13-4C9A-9BBE-BBEFBD8C3A18}" type="slidenum">
              <a:rPr lang="en-US" altLang="en-US" smtClean="0"/>
              <a:pPr eaLnBrk="1" hangingPunct="1"/>
              <a:t>1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82162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8AE2FDF-2B14-405F-9308-0840132D97D0}" type="slidenum">
              <a:rPr lang="en-US" altLang="en-US" smtClean="0"/>
              <a:pPr eaLnBrk="1" hangingPunct="1"/>
              <a:t>10</a:t>
            </a:fld>
            <a:endParaRPr lang="en-US" alt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739542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6A316ED-3946-40F9-BA1A-2CD34D959695}" type="slidenum">
              <a:rPr lang="en-US" altLang="en-US" smtClean="0"/>
              <a:pPr eaLnBrk="1" hangingPunct="1"/>
              <a:t>14</a:t>
            </a:fld>
            <a:endParaRPr lang="en-US" alt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4744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DC910DB-7A15-42F4-A731-94B16A0E19E7}" type="slidenum">
              <a:rPr lang="en-US" altLang="en-US" smtClean="0"/>
              <a:pPr eaLnBrk="1" hangingPunct="1"/>
              <a:t>2</a:t>
            </a:fld>
            <a:endParaRPr lang="en-US" alt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6276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BA00BE9-24B1-4A0E-9F13-3553B18FDCBE}" type="slidenum">
              <a:rPr lang="en-US" altLang="en-US" smtClean="0"/>
              <a:pPr eaLnBrk="1" hangingPunct="1"/>
              <a:t>3</a:t>
            </a:fld>
            <a:endParaRPr lang="en-US" alt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1334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7376286-8BD7-4832-BD0F-C76481A3D62E}" type="slidenum">
              <a:rPr lang="en-US" altLang="en-US" smtClean="0"/>
              <a:pPr eaLnBrk="1" hangingPunct="1"/>
              <a:t>4</a:t>
            </a:fld>
            <a:endParaRPr lang="en-US" alt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0858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A8777C6-AC67-405F-87E4-D0C6AED3B3A4}" type="slidenum">
              <a:rPr lang="en-US" altLang="en-US" smtClean="0"/>
              <a:pPr eaLnBrk="1" hangingPunct="1"/>
              <a:t>5</a:t>
            </a:fld>
            <a:endParaRPr lang="en-US" alt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7576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2794A0F-19D0-4DDE-998B-ABBE7CA5E4C4}" type="slidenum">
              <a:rPr lang="en-US" altLang="en-US" smtClean="0"/>
              <a:pPr eaLnBrk="1" hangingPunct="1"/>
              <a:t>6</a:t>
            </a:fld>
            <a:endParaRPr lang="en-US" alt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1694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1A118FF-B546-4AAE-9984-AB5D90F57D6F}" type="slidenum">
              <a:rPr lang="en-US" altLang="en-US" smtClean="0"/>
              <a:pPr eaLnBrk="1" hangingPunct="1"/>
              <a:t>7</a:t>
            </a:fld>
            <a:endParaRPr lang="en-US" alt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5293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7ED0345-97C5-44B5-B8F2-7F3E04D36860}" type="slidenum">
              <a:rPr lang="en-US" altLang="en-US" smtClean="0"/>
              <a:pPr eaLnBrk="1" hangingPunct="1"/>
              <a:t>8</a:t>
            </a:fld>
            <a:endParaRPr lang="en-US" alt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0165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7527F6D-9164-4873-8DCC-C7D043A542BB}" type="slidenum">
              <a:rPr lang="en-US" altLang="en-US" smtClean="0"/>
              <a:pPr eaLnBrk="1" hangingPunct="1"/>
              <a:t>9</a:t>
            </a:fld>
            <a:endParaRPr lang="en-US" alt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7918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E11DED-754F-4B40-BD99-F5100C02D5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72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AD7FCF-2EDE-490B-9061-790ECA54AD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9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02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02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424DD4-C7B7-4CCD-A266-1EFA82487F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27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3A18D2-7910-45DA-8632-EB846AEBD8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224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185663-4C44-457D-8C0A-18819C87E5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87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7186FC-E976-4113-97CB-8A9878E0BE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81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330E53-99AD-4E73-BB04-AED84AB13C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303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7C264C-C82D-4F98-9752-B55A43C347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57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BFE42A-E829-453B-A799-36808F08D4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144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1FAEE9-26CF-419B-A963-3B9C0B66C0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1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7EDD9E-52D9-4CE8-8EA8-157B924393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69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AB9D8DD4-D085-43E3-80D9-6993F92E20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aculty.washington.edu/chudler/flash/facts.html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CSCE 823</a:t>
            </a:r>
            <a:br>
              <a:rPr lang="en-US" altLang="en-US" sz="4000" dirty="0"/>
            </a:br>
            <a:r>
              <a:rPr lang="en-US" altLang="en-US" dirty="0"/>
              <a:t>Biological Inspiration</a:t>
            </a:r>
            <a:br>
              <a:rPr lang="en-US" altLang="en-US" dirty="0"/>
            </a:br>
            <a:r>
              <a:rPr lang="en-US" altLang="en-US" sz="3600" dirty="0"/>
              <a:t>(from “BNN” to ANN)</a:t>
            </a:r>
            <a:endParaRPr lang="en-US" altLang="en-US" dirty="0"/>
          </a:p>
        </p:txBody>
      </p:sp>
      <p:sp>
        <p:nvSpPr>
          <p:cNvPr id="1024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Dr. Brett Borghetti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Neural Factoids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Some facts</a:t>
            </a:r>
          </a:p>
          <a:p>
            <a:pPr lvl="1" eaLnBrk="1" hangingPunct="1"/>
            <a:r>
              <a:rPr lang="en-US" altLang="en-US" sz="2000" dirty="0"/>
              <a:t>Data rate: 50 Baud (slow!)</a:t>
            </a:r>
          </a:p>
          <a:p>
            <a:pPr lvl="1" eaLnBrk="1" hangingPunct="1"/>
            <a:r>
              <a:rPr lang="en-US" altLang="en-US" sz="2000" dirty="0"/>
              <a:t>Neuron switching time : &gt; 10</a:t>
            </a:r>
            <a:r>
              <a:rPr lang="en-US" altLang="en-US" sz="2000" baseline="30000" dirty="0"/>
              <a:t>-3</a:t>
            </a:r>
            <a:r>
              <a:rPr lang="en-US" altLang="en-US" sz="2000" dirty="0"/>
              <a:t> secs</a:t>
            </a:r>
          </a:p>
          <a:p>
            <a:pPr lvl="1" eaLnBrk="1" hangingPunct="1"/>
            <a:r>
              <a:rPr lang="en-US" altLang="en-US" sz="2000" dirty="0"/>
              <a:t>Number of neurons in the human brain: ~10</a:t>
            </a:r>
            <a:r>
              <a:rPr lang="en-US" altLang="en-US" sz="2000" baseline="30000" dirty="0"/>
              <a:t>10</a:t>
            </a:r>
          </a:p>
          <a:p>
            <a:pPr lvl="1" eaLnBrk="1" hangingPunct="1"/>
            <a:r>
              <a:rPr lang="en-US" altLang="en-US" sz="2000" dirty="0"/>
              <a:t>Connections (synapses) per neuron : ~10</a:t>
            </a:r>
            <a:r>
              <a:rPr lang="en-US" altLang="en-US" sz="2000" baseline="30000" dirty="0"/>
              <a:t>4</a:t>
            </a:r>
            <a:r>
              <a:rPr lang="en-US" altLang="en-US" sz="2000" dirty="0"/>
              <a:t>–10</a:t>
            </a:r>
            <a:r>
              <a:rPr lang="en-US" altLang="en-US" sz="2000" baseline="30000" dirty="0"/>
              <a:t>5</a:t>
            </a:r>
          </a:p>
          <a:p>
            <a:pPr eaLnBrk="1" hangingPunct="1"/>
            <a:r>
              <a:rPr lang="en-US" altLang="en-US" sz="2400" dirty="0"/>
              <a:t>In Applications</a:t>
            </a:r>
          </a:p>
          <a:p>
            <a:pPr lvl="1" eaLnBrk="1" hangingPunct="1"/>
            <a:r>
              <a:rPr lang="en-US" altLang="en-US" sz="2000" dirty="0"/>
              <a:t>Face recognition : 0.1 secs</a:t>
            </a:r>
          </a:p>
          <a:p>
            <a:pPr lvl="1" eaLnBrk="1" hangingPunct="1"/>
            <a:r>
              <a:rPr lang="en-US" altLang="en-US" sz="2000" dirty="0"/>
              <a:t>Speed comes from the possibility of:</a:t>
            </a:r>
          </a:p>
          <a:p>
            <a:pPr lvl="2" eaLnBrk="1" hangingPunct="1"/>
            <a:r>
              <a:rPr lang="en-US" altLang="en-US" sz="1800" dirty="0"/>
              <a:t>High degree of parallel computation</a:t>
            </a:r>
          </a:p>
          <a:p>
            <a:pPr lvl="2" eaLnBrk="1" hangingPunct="1"/>
            <a:r>
              <a:rPr lang="en-US" altLang="en-US" sz="1800" dirty="0"/>
              <a:t>Distributed representations</a:t>
            </a:r>
          </a:p>
          <a:p>
            <a:pPr lvl="1" eaLnBrk="1" hangingPunct="1"/>
            <a:r>
              <a:rPr lang="en-US" altLang="en-US" sz="2000" dirty="0"/>
              <a:t>Likely our effectiveness and efficiency comes from our  representation of the world and our ability to link sensory inputs, memories, and knowledge to do complex tasks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44854-0037-49AD-99EA-A4E160CB9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Network Concepts:</a:t>
            </a:r>
            <a:br>
              <a:rPr lang="en-US" dirty="0"/>
            </a:br>
            <a:r>
              <a:rPr lang="en-US" dirty="0"/>
              <a:t>What ANNs model from BNNs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E7D50-A358-4F31-A85F-82484A0CA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4114800"/>
          </a:xfrm>
        </p:spPr>
        <p:txBody>
          <a:bodyPr/>
          <a:lstStyle/>
          <a:p>
            <a:pPr eaLnBrk="1" hangingPunct="1"/>
            <a:r>
              <a:rPr lang="en-US" altLang="en-US" b="1" dirty="0"/>
              <a:t>Weighted Summation </a:t>
            </a:r>
            <a:r>
              <a:rPr lang="en-US" altLang="en-US" dirty="0"/>
              <a:t>of electro-chemical inputs from other neurons</a:t>
            </a:r>
          </a:p>
          <a:p>
            <a:pPr eaLnBrk="1" hangingPunct="1"/>
            <a:r>
              <a:rPr lang="en-US" altLang="en-US" dirty="0"/>
              <a:t>The multi-layer </a:t>
            </a:r>
            <a:r>
              <a:rPr lang="en-US" altLang="en-US" b="1" dirty="0"/>
              <a:t>architecture/structure</a:t>
            </a:r>
            <a:r>
              <a:rPr lang="en-US" altLang="en-US" dirty="0"/>
              <a:t> of the network (nodes, connections, layers)</a:t>
            </a:r>
          </a:p>
        </p:txBody>
      </p:sp>
    </p:spTree>
    <p:extLst>
      <p:ext uri="{BB962C8B-B14F-4D97-AF65-F5344CB8AC3E}">
        <p14:creationId xmlns:p14="http://schemas.microsoft.com/office/powerpoint/2010/main" val="1803767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44854-0037-49AD-99EA-A4E160CB9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Network Concepts:</a:t>
            </a:r>
            <a:br>
              <a:rPr lang="en-US" dirty="0"/>
            </a:br>
            <a:r>
              <a:rPr lang="en-US" sz="3600" dirty="0"/>
              <a:t>How ANNs </a:t>
            </a:r>
            <a:r>
              <a:rPr lang="en-US" sz="3600" i="1" dirty="0"/>
              <a:t>differ</a:t>
            </a:r>
            <a:r>
              <a:rPr lang="en-US" sz="3600" dirty="0"/>
              <a:t> from BNNs (1/2)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E7D50-A358-4F31-A85F-82484A0CA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neural </a:t>
            </a:r>
            <a:r>
              <a:rPr lang="en-US" altLang="en-US" b="1" dirty="0"/>
              <a:t>firing function </a:t>
            </a:r>
            <a:r>
              <a:rPr lang="en-US" altLang="en-US" dirty="0"/>
              <a:t>– how a signal is transferred from one neuron to the next</a:t>
            </a:r>
          </a:p>
          <a:p>
            <a:pPr lvl="1" eaLnBrk="1" hangingPunct="1"/>
            <a:r>
              <a:rPr lang="en-US" altLang="en-US" dirty="0"/>
              <a:t>Biological Neurons use a leaky form of (calculus) integration to determine when to fire</a:t>
            </a:r>
          </a:p>
          <a:p>
            <a:pPr lvl="1" eaLnBrk="1" hangingPunct="1"/>
            <a:r>
              <a:rPr lang="en-US" altLang="en-US" dirty="0"/>
              <a:t>Artificial Neurons employ a math function on the summation (e.g. sigmoid, Heaviside, </a:t>
            </a:r>
            <a:r>
              <a:rPr lang="en-US" altLang="en-US" dirty="0" err="1"/>
              <a:t>ReLU</a:t>
            </a:r>
            <a:r>
              <a:rPr lang="en-US" alt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52533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44854-0037-49AD-99EA-A4E160CB9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Network Concepts:</a:t>
            </a:r>
            <a:br>
              <a:rPr lang="en-US" dirty="0"/>
            </a:br>
            <a:r>
              <a:rPr lang="en-US" sz="3600" dirty="0"/>
              <a:t>How ANNs </a:t>
            </a:r>
            <a:r>
              <a:rPr lang="en-US" sz="3600" i="1" dirty="0"/>
              <a:t>differ</a:t>
            </a:r>
            <a:r>
              <a:rPr lang="en-US" sz="3600" dirty="0"/>
              <a:t> from BNNs (2/2)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E7D50-A358-4F31-A85F-82484A0CA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How the network learns </a:t>
            </a:r>
          </a:p>
          <a:p>
            <a:pPr lvl="1" eaLnBrk="1" hangingPunct="1"/>
            <a:r>
              <a:rPr lang="en-US" altLang="en-US" dirty="0"/>
              <a:t>Biological explanations of how neural connections “learn” include </a:t>
            </a:r>
            <a:r>
              <a:rPr lang="en-US" altLang="en-US" b="1" dirty="0"/>
              <a:t>Hebbian learning </a:t>
            </a:r>
            <a:r>
              <a:rPr lang="en-US" altLang="en-US" dirty="0"/>
              <a:t>which could occur in each forward pass</a:t>
            </a:r>
          </a:p>
          <a:p>
            <a:pPr lvl="1" eaLnBrk="1" hangingPunct="1"/>
            <a:r>
              <a:rPr lang="en-US" altLang="en-US" dirty="0"/>
              <a:t>ANN’s use </a:t>
            </a:r>
            <a:r>
              <a:rPr lang="en-US" altLang="en-US" b="1" dirty="0"/>
              <a:t>backprop</a:t>
            </a:r>
            <a:r>
              <a:rPr lang="en-US" altLang="en-US" dirty="0"/>
              <a:t> to learn (requires explicit training in forward &amp; backwards pass)</a:t>
            </a:r>
          </a:p>
          <a:p>
            <a:pPr eaLnBrk="1" hangingPunct="1"/>
            <a:r>
              <a:rPr lang="en-US" altLang="en-US" dirty="0"/>
              <a:t>Because ANNs are deliberately trained, ANNs require an explicit </a:t>
            </a:r>
            <a:r>
              <a:rPr lang="en-US" altLang="en-US" b="1" dirty="0"/>
              <a:t>Loss/Cost Function </a:t>
            </a:r>
            <a:r>
              <a:rPr lang="en-US" altLang="en-US" dirty="0"/>
              <a:t>for updating connection weights between layers</a:t>
            </a:r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41248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FC8FC99-713B-45BA-9034-E8C884DEDEFC}" type="slidenum">
              <a:rPr lang="en-US" altLang="en-US" smtClean="0"/>
              <a:pPr eaLnBrk="1" hangingPunct="1"/>
              <a:t>14</a:t>
            </a:fld>
            <a:endParaRPr lang="en-US" alt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Summary of Key Concepts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The </a:t>
            </a:r>
            <a:r>
              <a:rPr lang="en-US" altLang="en-US" sz="2800" b="1" dirty="0"/>
              <a:t>architecture/structure</a:t>
            </a:r>
            <a:r>
              <a:rPr lang="en-US" altLang="en-US" sz="2800" dirty="0"/>
              <a:t> of the network (nodes, connections, layers)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/>
              <a:t>The </a:t>
            </a:r>
            <a:r>
              <a:rPr lang="en-US" altLang="en-US" sz="2800" b="1" dirty="0"/>
              <a:t>weighted summation</a:t>
            </a:r>
            <a:r>
              <a:rPr lang="en-US" altLang="en-US" sz="2800" dirty="0"/>
              <a:t> and </a:t>
            </a:r>
            <a:r>
              <a:rPr lang="en-US" altLang="en-US" sz="2800" b="1" dirty="0"/>
              <a:t>activation function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/>
              <a:t>The </a:t>
            </a:r>
            <a:r>
              <a:rPr lang="en-US" altLang="en-US" sz="2800" b="1" dirty="0"/>
              <a:t>update/learning rule </a:t>
            </a:r>
            <a:r>
              <a:rPr lang="en-US" altLang="en-US" sz="2800" dirty="0"/>
              <a:t>(example: backprop)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/>
              <a:t>The </a:t>
            </a:r>
            <a:r>
              <a:rPr lang="en-US" altLang="en-US" sz="2800" b="1" dirty="0"/>
              <a:t>Loss/Cost Function </a:t>
            </a:r>
            <a:r>
              <a:rPr lang="en-US" altLang="en-US" sz="2800" dirty="0"/>
              <a:t>(example:  RMSE)</a:t>
            </a:r>
          </a:p>
          <a:p>
            <a:pPr eaLnBrk="1" hangingPunct="1"/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06795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Artificial Neural Networks</a:t>
            </a:r>
            <a:br>
              <a:rPr lang="en-US" altLang="en-US" dirty="0"/>
            </a:br>
            <a:r>
              <a:rPr lang="en-US" altLang="en-US" dirty="0"/>
              <a:t>What are ANNs?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Biologically-inspired computing methods</a:t>
            </a:r>
          </a:p>
          <a:p>
            <a:pPr eaLnBrk="1" hangingPunct="1"/>
            <a:r>
              <a:rPr lang="en-US" altLang="en-US" dirty="0"/>
              <a:t>Engineering models of the human brain</a:t>
            </a:r>
          </a:p>
          <a:p>
            <a:pPr lvl="1" eaLnBrk="1" hangingPunct="1"/>
            <a:r>
              <a:rPr lang="en-US" altLang="en-US" dirty="0"/>
              <a:t>They model physical aspects of the brain</a:t>
            </a:r>
          </a:p>
          <a:p>
            <a:pPr lvl="2" eaLnBrk="1" hangingPunct="1"/>
            <a:r>
              <a:rPr lang="en-US" altLang="en-US" dirty="0"/>
              <a:t>Interactions between Neurons</a:t>
            </a:r>
          </a:p>
          <a:p>
            <a:pPr lvl="2" eaLnBrk="1" hangingPunct="1"/>
            <a:r>
              <a:rPr lang="en-US" altLang="en-US" dirty="0"/>
              <a:t>Connectivity and high parallelism of neural computations</a:t>
            </a:r>
          </a:p>
          <a:p>
            <a:pPr lvl="1" eaLnBrk="1" hangingPunct="1"/>
            <a:r>
              <a:rPr lang="en-US" altLang="en-US" dirty="0"/>
              <a:t>They DO NOT model </a:t>
            </a:r>
          </a:p>
          <a:p>
            <a:pPr lvl="2" eaLnBrk="1" hangingPunct="1"/>
            <a:r>
              <a:rPr lang="en-US" altLang="en-US" dirty="0"/>
              <a:t>Psychological processes </a:t>
            </a:r>
          </a:p>
          <a:p>
            <a:pPr lvl="2" eaLnBrk="1" hangingPunct="1"/>
            <a:r>
              <a:rPr lang="en-US" altLang="en-US" dirty="0"/>
              <a:t>More complex reasoning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8428EBD-963C-4BF8-A22D-B6D9A6BE3BEF}"/>
              </a:ext>
            </a:extLst>
          </p:cNvPr>
          <p:cNvSpPr/>
          <p:nvPr/>
        </p:nvSpPr>
        <p:spPr>
          <a:xfrm>
            <a:off x="609600" y="6019800"/>
            <a:ext cx="7772400" cy="56356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Before we discuss the Artificial NN, lets look at the Biological NN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Brain…</a:t>
            </a:r>
          </a:p>
        </p:txBody>
      </p:sp>
      <p:pic>
        <p:nvPicPr>
          <p:cNvPr id="16387" name="Picture 3" descr="brain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71600"/>
            <a:ext cx="4953000" cy="318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 descr="neuron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05600" y="4114800"/>
            <a:ext cx="2238375" cy="2609850"/>
          </a:xfrm>
          <a:noFill/>
        </p:spPr>
      </p:pic>
      <p:sp>
        <p:nvSpPr>
          <p:cNvPr id="16389" name="TextBox 4"/>
          <p:cNvSpPr txBox="1">
            <a:spLocks noChangeArrowheads="1"/>
          </p:cNvSpPr>
          <p:nvPr/>
        </p:nvSpPr>
        <p:spPr bwMode="auto">
          <a:xfrm>
            <a:off x="457200" y="4495800"/>
            <a:ext cx="5938485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/>
              <a:t>Factoids : </a:t>
            </a:r>
          </a:p>
          <a:p>
            <a:pPr eaLnBrk="1" hangingPunct="1"/>
            <a:r>
              <a:rPr lang="en-US" altLang="en-US" dirty="0"/>
              <a:t>	Average weight is 3lbs, 2% of your body weight</a:t>
            </a:r>
          </a:p>
          <a:p>
            <a:pPr eaLnBrk="1" hangingPunct="1"/>
            <a:r>
              <a:rPr lang="en-US" altLang="en-US" dirty="0"/>
              <a:t>	Has </a:t>
            </a:r>
            <a:r>
              <a:rPr lang="en-US" altLang="en-US" dirty="0" err="1"/>
              <a:t>approx</a:t>
            </a:r>
            <a:r>
              <a:rPr lang="en-US" altLang="en-US" dirty="0"/>
              <a:t> 100B neurons</a:t>
            </a:r>
          </a:p>
          <a:p>
            <a:pPr eaLnBrk="1" hangingPunct="1"/>
            <a:r>
              <a:rPr lang="en-US" altLang="en-US" dirty="0"/>
              <a:t>	Average Dimensions: 5.5”x6.6”x3.7 (</a:t>
            </a:r>
            <a:r>
              <a:rPr lang="en-US" altLang="en-US" dirty="0" err="1"/>
              <a:t>WxLxH</a:t>
            </a:r>
            <a:r>
              <a:rPr lang="en-US" altLang="en-US" dirty="0"/>
              <a:t>)</a:t>
            </a:r>
          </a:p>
          <a:p>
            <a:pPr eaLnBrk="1" hangingPunct="1"/>
            <a:r>
              <a:rPr lang="en-US" altLang="en-US" dirty="0"/>
              <a:t>	Cortex average area: 2.5ft</a:t>
            </a:r>
            <a:r>
              <a:rPr lang="en-US" altLang="en-US" baseline="30000" dirty="0"/>
              <a:t>2</a:t>
            </a:r>
          </a:p>
          <a:p>
            <a:pPr eaLnBrk="1" hangingPunct="1"/>
            <a:r>
              <a:rPr lang="en-US" altLang="en-US" dirty="0"/>
              <a:t>	12 Cranial Nerves</a:t>
            </a:r>
          </a:p>
          <a:p>
            <a:pPr eaLnBrk="1" hangingPunct="1"/>
            <a:r>
              <a:rPr lang="en-US" altLang="en-US" sz="1200" dirty="0">
                <a:hlinkClick r:id="rId5"/>
              </a:rPr>
              <a:t>https://faculty.washington.edu/chudler/flash/facts.html</a:t>
            </a:r>
            <a:r>
              <a:rPr lang="en-US" altLang="en-US" sz="1200" dirty="0"/>
              <a:t> </a:t>
            </a: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Central Nervous System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/>
              <a:t>Central nervous system viewed as 3-stage system  </a:t>
            </a:r>
            <a:r>
              <a:rPr lang="en-US" altLang="en-US" sz="1000"/>
              <a:t>(Haykin99)</a:t>
            </a:r>
          </a:p>
          <a:p>
            <a:pPr lvl="2" eaLnBrk="1" hangingPunct="1">
              <a:lnSpc>
                <a:spcPct val="80000"/>
              </a:lnSpc>
            </a:pPr>
            <a:endParaRPr lang="en-US" altLang="en-US" sz="2000"/>
          </a:p>
          <a:p>
            <a:pPr lvl="2" eaLnBrk="1" hangingPunct="1">
              <a:lnSpc>
                <a:spcPct val="80000"/>
              </a:lnSpc>
            </a:pPr>
            <a:endParaRPr lang="en-US" altLang="en-US" sz="2000"/>
          </a:p>
          <a:p>
            <a:pPr lvl="2" eaLnBrk="1" hangingPunct="1">
              <a:lnSpc>
                <a:spcPct val="80000"/>
              </a:lnSpc>
            </a:pPr>
            <a:endParaRPr lang="en-US" altLang="en-US" sz="2000"/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Stimulus– Auditory, Visual, Sensation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Receptors – Converts stimulus to electrical signals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Neural Net – This is the brain, processes the input signals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Effectors – Converts processed signals to outputs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Response – This is the output response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1987550" y="2362200"/>
            <a:ext cx="14478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Receptors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892550" y="2362200"/>
            <a:ext cx="14478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Neural</a:t>
            </a:r>
            <a:br>
              <a:rPr lang="en-US" altLang="en-US"/>
            </a:br>
            <a:r>
              <a:rPr lang="en-US" altLang="en-US"/>
              <a:t>Net</a:t>
            </a:r>
          </a:p>
        </p:txBody>
      </p:sp>
      <p:sp>
        <p:nvSpPr>
          <p:cNvPr id="14342" name="Rectangle 7"/>
          <p:cNvSpPr>
            <a:spLocks noChangeArrowheads="1"/>
          </p:cNvSpPr>
          <p:nvPr/>
        </p:nvSpPr>
        <p:spPr bwMode="auto">
          <a:xfrm>
            <a:off x="5797550" y="2362200"/>
            <a:ext cx="14478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Effectors</a:t>
            </a:r>
          </a:p>
        </p:txBody>
      </p:sp>
      <p:sp>
        <p:nvSpPr>
          <p:cNvPr id="14343" name="Text Box 8"/>
          <p:cNvSpPr txBox="1">
            <a:spLocks noChangeArrowheads="1"/>
          </p:cNvSpPr>
          <p:nvPr/>
        </p:nvSpPr>
        <p:spPr bwMode="auto">
          <a:xfrm>
            <a:off x="393700" y="2590800"/>
            <a:ext cx="1060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Stimulus</a:t>
            </a:r>
          </a:p>
        </p:txBody>
      </p:sp>
      <p:sp>
        <p:nvSpPr>
          <p:cNvPr id="14344" name="Text Box 9"/>
          <p:cNvSpPr txBox="1">
            <a:spLocks noChangeArrowheads="1"/>
          </p:cNvSpPr>
          <p:nvPr/>
        </p:nvSpPr>
        <p:spPr bwMode="auto">
          <a:xfrm>
            <a:off x="7626350" y="2528888"/>
            <a:ext cx="1212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Response</a:t>
            </a:r>
          </a:p>
        </p:txBody>
      </p:sp>
      <p:sp>
        <p:nvSpPr>
          <p:cNvPr id="14345" name="Line 11"/>
          <p:cNvSpPr>
            <a:spLocks noChangeShapeType="1"/>
          </p:cNvSpPr>
          <p:nvPr/>
        </p:nvSpPr>
        <p:spPr bwMode="auto">
          <a:xfrm>
            <a:off x="7245350" y="2743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6" name="Line 12"/>
          <p:cNvSpPr>
            <a:spLocks noChangeShapeType="1"/>
          </p:cNvSpPr>
          <p:nvPr/>
        </p:nvSpPr>
        <p:spPr bwMode="auto">
          <a:xfrm>
            <a:off x="5340350" y="2743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7" name="Line 13"/>
          <p:cNvSpPr>
            <a:spLocks noChangeShapeType="1"/>
          </p:cNvSpPr>
          <p:nvPr/>
        </p:nvSpPr>
        <p:spPr bwMode="auto">
          <a:xfrm>
            <a:off x="3435350" y="2743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8" name="Line 14"/>
          <p:cNvSpPr>
            <a:spLocks noChangeShapeType="1"/>
          </p:cNvSpPr>
          <p:nvPr/>
        </p:nvSpPr>
        <p:spPr bwMode="auto">
          <a:xfrm>
            <a:off x="1530350" y="2743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9" name="Line 15"/>
          <p:cNvSpPr>
            <a:spLocks noChangeShapeType="1"/>
          </p:cNvSpPr>
          <p:nvPr/>
        </p:nvSpPr>
        <p:spPr bwMode="auto">
          <a:xfrm>
            <a:off x="3435350" y="2895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0" name="Line 16"/>
          <p:cNvSpPr>
            <a:spLocks noChangeShapeType="1"/>
          </p:cNvSpPr>
          <p:nvPr/>
        </p:nvSpPr>
        <p:spPr bwMode="auto">
          <a:xfrm>
            <a:off x="5340350" y="2895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Neuron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0140" y="1295400"/>
            <a:ext cx="8229600" cy="4572000"/>
          </a:xfrm>
        </p:spPr>
        <p:txBody>
          <a:bodyPr/>
          <a:lstStyle/>
          <a:p>
            <a:pPr eaLnBrk="1" hangingPunct="1"/>
            <a:r>
              <a:rPr lang="en-US" altLang="en-US" dirty="0"/>
              <a:t>Receive stimuli and transmit action potentials to other neurons/effector organs</a:t>
            </a:r>
          </a:p>
          <a:p>
            <a:pPr eaLnBrk="1" hangingPunct="1"/>
            <a:r>
              <a:rPr lang="en-US" altLang="en-US" dirty="0"/>
              <a:t>Comprised of:</a:t>
            </a:r>
          </a:p>
          <a:p>
            <a:pPr lvl="1" eaLnBrk="1" hangingPunct="1"/>
            <a:r>
              <a:rPr lang="en-US" altLang="en-US" dirty="0"/>
              <a:t>Cell body</a:t>
            </a:r>
          </a:p>
          <a:p>
            <a:pPr lvl="1" eaLnBrk="1" hangingPunct="1"/>
            <a:r>
              <a:rPr lang="en-US" altLang="en-US" dirty="0"/>
              <a:t>2 Processes </a:t>
            </a:r>
          </a:p>
          <a:p>
            <a:pPr lvl="2" eaLnBrk="1" hangingPunct="1"/>
            <a:r>
              <a:rPr lang="en-US" altLang="en-US" dirty="0"/>
              <a:t>Dendrites </a:t>
            </a:r>
          </a:p>
          <a:p>
            <a:pPr lvl="2" eaLnBrk="1" hangingPunct="1"/>
            <a:r>
              <a:rPr lang="en-US" altLang="en-US" dirty="0"/>
              <a:t>Axons</a:t>
            </a:r>
          </a:p>
        </p:txBody>
      </p:sp>
      <p:pic>
        <p:nvPicPr>
          <p:cNvPr id="5" name="Picture 5" descr="neuron">
            <a:extLst>
              <a:ext uri="{FF2B5EF4-FFF2-40B4-BE49-F238E27FC236}">
                <a16:creationId xmlns:a16="http://schemas.microsoft.com/office/drawing/2014/main" id="{B1930F08-EABA-4E70-AA74-C9511984A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470084"/>
            <a:ext cx="4572000" cy="4014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5" descr="neur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600200"/>
            <a:ext cx="5562600" cy="488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Neuron Cell Body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Also called the </a:t>
            </a:r>
            <a:br>
              <a:rPr lang="en-US" altLang="en-US"/>
            </a:br>
            <a:r>
              <a:rPr lang="en-US" altLang="en-US"/>
              <a:t>soma (body)</a:t>
            </a:r>
          </a:p>
          <a:p>
            <a:pPr eaLnBrk="1" hangingPunct="1"/>
            <a:r>
              <a:rPr lang="en-US" altLang="en-US"/>
              <a:t>Dendrites &amp; </a:t>
            </a:r>
            <a:br>
              <a:rPr lang="en-US" altLang="en-US"/>
            </a:br>
            <a:r>
              <a:rPr lang="en-US" altLang="en-US"/>
              <a:t>Axons attach </a:t>
            </a:r>
            <a:br>
              <a:rPr lang="en-US" altLang="en-US"/>
            </a:br>
            <a:r>
              <a:rPr lang="en-US" altLang="en-US"/>
              <a:t>to the cell body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  <p:sp>
        <p:nvSpPr>
          <p:cNvPr id="18437" name="Rectangle 6"/>
          <p:cNvSpPr>
            <a:spLocks noChangeArrowheads="1"/>
          </p:cNvSpPr>
          <p:nvPr/>
        </p:nvSpPr>
        <p:spPr bwMode="auto">
          <a:xfrm>
            <a:off x="3657600" y="6400800"/>
            <a:ext cx="52943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400"/>
              <a:t>http://understanding_ocd.tripod.com/ocd_neurons_serotonin.html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Dendrites (inputs)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Short extensions from the cell body</a:t>
            </a:r>
          </a:p>
          <a:p>
            <a:pPr eaLnBrk="1" hangingPunct="1"/>
            <a:r>
              <a:rPr lang="en-US" altLang="en-US" dirty="0"/>
              <a:t>Surface of many have dendritic splines</a:t>
            </a:r>
          </a:p>
          <a:p>
            <a:pPr lvl="1" eaLnBrk="1" hangingPunct="1"/>
            <a:r>
              <a:rPr lang="en-US" altLang="en-US" dirty="0"/>
              <a:t>Connect to axons of other neurons</a:t>
            </a:r>
          </a:p>
          <a:p>
            <a:pPr lvl="1" eaLnBrk="1" hangingPunct="1"/>
            <a:r>
              <a:rPr lang="en-US" altLang="en-US" dirty="0"/>
              <a:t>Axon connections form </a:t>
            </a:r>
            <a:r>
              <a:rPr lang="en-US" altLang="en-US" b="1" dirty="0"/>
              <a:t>synapses</a:t>
            </a:r>
            <a:r>
              <a:rPr lang="en-US" altLang="en-US" dirty="0"/>
              <a:t> w/dendrites</a:t>
            </a:r>
          </a:p>
          <a:p>
            <a:pPr eaLnBrk="1" hangingPunct="1"/>
            <a:r>
              <a:rPr lang="en-US" altLang="en-US" dirty="0"/>
              <a:t>Respond to neurotransmitter substances from the axons of other neurons by producing action potentials</a:t>
            </a:r>
          </a:p>
          <a:p>
            <a:pPr eaLnBrk="1" hangingPunct="1"/>
            <a:r>
              <a:rPr lang="en-US" altLang="en-US" dirty="0"/>
              <a:t>Functionally</a:t>
            </a:r>
          </a:p>
          <a:p>
            <a:pPr lvl="1" eaLnBrk="1" hangingPunct="1"/>
            <a:r>
              <a:rPr lang="en-US" altLang="en-US" dirty="0"/>
              <a:t>Conduct electrical signals towards cell bodies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Axon (output)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Single/branching structure from the soma</a:t>
            </a:r>
          </a:p>
          <a:p>
            <a:pPr lvl="1" eaLnBrk="1" hangingPunct="1"/>
            <a:r>
              <a:rPr lang="en-US" altLang="en-US" dirty="0"/>
              <a:t>Has a constant diameter</a:t>
            </a:r>
          </a:p>
          <a:p>
            <a:pPr lvl="1" eaLnBrk="1" hangingPunct="1"/>
            <a:r>
              <a:rPr lang="en-US" altLang="en-US" dirty="0"/>
              <a:t>Vary in length – few millimeters – 1M</a:t>
            </a:r>
          </a:p>
          <a:p>
            <a:pPr eaLnBrk="1" hangingPunct="1"/>
            <a:r>
              <a:rPr lang="en-US" altLang="en-US" dirty="0"/>
              <a:t>Terminate by branching and forming presynaptic terminals</a:t>
            </a:r>
          </a:p>
          <a:p>
            <a:pPr lvl="1" eaLnBrk="1" hangingPunct="1"/>
            <a:r>
              <a:rPr lang="en-US" altLang="en-US" dirty="0"/>
              <a:t>Contain neurotransmitter </a:t>
            </a:r>
          </a:p>
          <a:p>
            <a:pPr eaLnBrk="1" hangingPunct="1"/>
            <a:r>
              <a:rPr lang="en-US" altLang="en-US" dirty="0"/>
              <a:t>Functionally</a:t>
            </a:r>
          </a:p>
          <a:p>
            <a:pPr lvl="1" eaLnBrk="1" hangingPunct="1"/>
            <a:r>
              <a:rPr lang="en-US" altLang="en-US" dirty="0"/>
              <a:t>Conduct action potentials from the soma to the presynaptic terminals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Synapse </a:t>
            </a:r>
            <a:r>
              <a:rPr lang="en-US" altLang="en-US" sz="3600" dirty="0"/>
              <a:t>(connecting outputs)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1910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Action potentials in one cell can initiate the production of action potentials in another cell at the synapse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Synapse is the </a:t>
            </a:r>
            <a:br>
              <a:rPr lang="en-US" altLang="en-US" sz="2000" dirty="0"/>
            </a:br>
            <a:r>
              <a:rPr lang="en-US" altLang="en-US" sz="2000" dirty="0"/>
              <a:t>junction between cells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First cell in process is </a:t>
            </a:r>
            <a:br>
              <a:rPr lang="en-US" altLang="en-US" sz="2400" dirty="0"/>
            </a:br>
            <a:r>
              <a:rPr lang="en-US" altLang="en-US" sz="2400" dirty="0"/>
              <a:t>the </a:t>
            </a:r>
            <a:r>
              <a:rPr lang="en-US" altLang="en-US" sz="2400" dirty="0" err="1"/>
              <a:t>presnyaptic</a:t>
            </a:r>
            <a:r>
              <a:rPr lang="en-US" altLang="en-US" sz="2400" dirty="0"/>
              <a:t> cell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Typically neurons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Second (responding) is postsynaptic cell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Typically neurons, muscle cells, or gland cells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</p:txBody>
      </p:sp>
      <p:pic>
        <p:nvPicPr>
          <p:cNvPr id="21508" name="Picture 5" descr="hdc_0000_0001_0_img005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371600"/>
            <a:ext cx="4267200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Text Box 6"/>
          <p:cNvSpPr txBox="1">
            <a:spLocks noChangeArrowheads="1"/>
          </p:cNvSpPr>
          <p:nvPr/>
        </p:nvSpPr>
        <p:spPr bwMode="auto">
          <a:xfrm>
            <a:off x="4946650" y="1600200"/>
            <a:ext cx="1377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Presynaptic</a:t>
            </a:r>
            <a:br>
              <a:rPr lang="en-US" altLang="en-US"/>
            </a:br>
            <a:r>
              <a:rPr lang="en-US" altLang="en-US"/>
              <a:t>Cell</a:t>
            </a:r>
          </a:p>
        </p:txBody>
      </p:sp>
      <p:sp>
        <p:nvSpPr>
          <p:cNvPr id="21510" name="Text Box 7"/>
          <p:cNvSpPr txBox="1">
            <a:spLocks noChangeArrowheads="1"/>
          </p:cNvSpPr>
          <p:nvPr/>
        </p:nvSpPr>
        <p:spPr bwMode="auto">
          <a:xfrm>
            <a:off x="4876800" y="4845050"/>
            <a:ext cx="1479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Postsynaptic</a:t>
            </a:r>
            <a:br>
              <a:rPr lang="en-US" altLang="en-US"/>
            </a:br>
            <a:r>
              <a:rPr lang="en-US" altLang="en-US"/>
              <a:t>Cell</a:t>
            </a:r>
          </a:p>
        </p:txBody>
      </p:sp>
      <p:sp>
        <p:nvSpPr>
          <p:cNvPr id="21511" name="Rectangle 8"/>
          <p:cNvSpPr>
            <a:spLocks noChangeArrowheads="1"/>
          </p:cNvSpPr>
          <p:nvPr/>
        </p:nvSpPr>
        <p:spPr bwMode="auto">
          <a:xfrm>
            <a:off x="5029200" y="5424488"/>
            <a:ext cx="346392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800"/>
              <a:t>http://www.humanillnesses.com/images/hdc_0000_0001_0_img0054.jpg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6340</TotalTime>
  <Words>739</Words>
  <Application>Microsoft Office PowerPoint</Application>
  <PresentationFormat>On-screen Show (4:3)</PresentationFormat>
  <Paragraphs>116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Arial</vt:lpstr>
      <vt:lpstr>Default Design</vt:lpstr>
      <vt:lpstr>CSCE 823 Biological Inspiration (from “BNN” to ANN)</vt:lpstr>
      <vt:lpstr>Artificial Neural Networks What are ANNs?</vt:lpstr>
      <vt:lpstr>The Brain…</vt:lpstr>
      <vt:lpstr>Central Nervous System</vt:lpstr>
      <vt:lpstr>The Neuron</vt:lpstr>
      <vt:lpstr>Neuron Cell Body</vt:lpstr>
      <vt:lpstr>Dendrites (inputs)</vt:lpstr>
      <vt:lpstr>Axon (output)</vt:lpstr>
      <vt:lpstr>Synapse (connecting outputs)</vt:lpstr>
      <vt:lpstr>Neural Factoids</vt:lpstr>
      <vt:lpstr>Key Network Concepts: What ANNs model from BNNs</vt:lpstr>
      <vt:lpstr>Key Network Concepts: How ANNs differ from BNNs (1/2)</vt:lpstr>
      <vt:lpstr>Key Network Concepts: How ANNs differ from BNNs (2/2)</vt:lpstr>
      <vt:lpstr>Summary of Key Concepts</vt:lpstr>
    </vt:vector>
  </TitlesOfParts>
  <Company>WPAFB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CSCE823</dc:title>
  <dc:creator>AFIT</dc:creator>
  <cp:lastModifiedBy>Brett Borghetti</cp:lastModifiedBy>
  <cp:revision>328</cp:revision>
  <dcterms:created xsi:type="dcterms:W3CDTF">2008-06-16T16:38:39Z</dcterms:created>
  <dcterms:modified xsi:type="dcterms:W3CDTF">2020-07-12T21:24:34Z</dcterms:modified>
</cp:coreProperties>
</file>