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3" r:id="rId2"/>
    <p:sldId id="462" r:id="rId3"/>
    <p:sldId id="484" r:id="rId4"/>
    <p:sldId id="483" r:id="rId5"/>
    <p:sldId id="435" r:id="rId6"/>
    <p:sldId id="446" r:id="rId7"/>
    <p:sldId id="447" r:id="rId8"/>
    <p:sldId id="448" r:id="rId9"/>
    <p:sldId id="464" r:id="rId10"/>
    <p:sldId id="436" r:id="rId11"/>
    <p:sldId id="437" r:id="rId12"/>
    <p:sldId id="438" r:id="rId13"/>
    <p:sldId id="439" r:id="rId14"/>
    <p:sldId id="440" r:id="rId15"/>
    <p:sldId id="441" r:id="rId16"/>
    <p:sldId id="465" r:id="rId17"/>
    <p:sldId id="485" r:id="rId18"/>
    <p:sldId id="466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EAEA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50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B94D9CA6-FFD2-49B8-9487-5255BCA60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7F85663-2009-4643-9650-F00E8075A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BFFC2-6B2E-4C99-8EF9-A1EE705F0BB9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8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695DD9-7F3E-404B-8835-0B7AD6427215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9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EED37-B943-4350-A3D0-2FA5C5DF3A1E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8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463AF2-0ED8-4D04-9831-970C53F9FBD9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20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057039-B167-440A-B740-2D8055E54EAA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Et of all hyperplanes in n-dimensional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15053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9128C0-C848-4883-9E99-AD7DA3B3D82A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Network of multiple </a:t>
            </a:r>
            <a:r>
              <a:rPr lang="en-US" altLang="en-US" dirty="0" err="1"/>
              <a:t>perceptrons</a:t>
            </a:r>
            <a:r>
              <a:rPr lang="en-US" altLang="en-US" dirty="0"/>
              <a:t> can learn any </a:t>
            </a:r>
            <a:r>
              <a:rPr lang="en-US" altLang="en-US" dirty="0" err="1"/>
              <a:t>boolean</a:t>
            </a:r>
            <a:r>
              <a:rPr lang="en-US" alt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939818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BECE97-162B-4BAE-B6BC-498874395417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74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D8D959-D4C7-4AFF-A252-730F4F256814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75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A316ED-3946-40F9-BA1A-2CD34D959695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15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A316ED-3946-40F9-BA1A-2CD34D959695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8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20600D-D452-4E6E-B9AA-17A541ABEBD3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21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60AA2-A874-418C-BADB-D91BEAA1E9A1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1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5DAE06-FD8D-4D48-B2F4-E9B2D60E0C8F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4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3A504A-BAF2-47E9-A08C-744B3B74A0B5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1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DD40E2-2C1D-450F-A60D-6F73C67BA520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8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073F5D-88B6-4F8C-B932-85F84F7314D2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A56D-766C-4502-9F43-F1B3D014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D127-4737-42A2-8A14-A23B07F0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02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629D-04B6-47F7-9BAF-94E972783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98828-F77C-4CFB-BA7F-54F0CEFA3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37757-3C91-4324-8C4A-84957C81A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CCE17-C413-4AE4-A7B7-B95183F28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BF11-397A-4FE6-B414-80B51992C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31F8F-FC67-4BA6-8433-17ED138AF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EE96-7D0E-4E24-ACD7-8FCC53F77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4A038-3E18-459A-9F68-E7313C637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D3FF9-217B-46CA-B5D2-7991C8C7C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0BD73BB-0E9A-4FAA-9630-EAF671518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edgo.net/perceptr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CSCE 823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Perceptron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Simple Perceptron – Inverter</a:t>
            </a:r>
          </a:p>
        </p:txBody>
      </p:sp>
      <p:sp>
        <p:nvSpPr>
          <p:cNvPr id="8195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1447800" y="2286000"/>
          <a:ext cx="1752600" cy="1676400"/>
        </p:xfrm>
        <a:graphic>
          <a:graphicData uri="http://schemas.openxmlformats.org/drawingml/2006/table">
            <a:tbl>
              <a:tblPr/>
              <a:tblGrid>
                <a:gridCol w="8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 flipV="1">
            <a:off x="6324600" y="3048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6096000" y="44196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95800" y="2819400"/>
            <a:ext cx="2828925" cy="1228725"/>
            <a:chOff x="2832" y="1776"/>
            <a:chExt cx="1782" cy="774"/>
          </a:xfrm>
        </p:grpSpPr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4032" y="230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= </a:t>
              </a:r>
              <a:r>
                <a:rPr lang="en-US" altLang="en-US" sz="2000">
                  <a:latin typeface="Symbol" pitchFamily="18" charset="2"/>
                </a:rPr>
                <a:t>-</a:t>
              </a:r>
              <a:r>
                <a:rPr lang="en-US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6" name="Rectangle 23"/>
            <p:cNvSpPr>
              <a:spLocks noChangeArrowheads="1"/>
            </p:cNvSpPr>
            <p:nvPr/>
          </p:nvSpPr>
          <p:spPr bwMode="auto">
            <a:xfrm>
              <a:off x="283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2928" y="1776"/>
              <a:ext cx="6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>
                  <a:latin typeface="Times New Roman" pitchFamily="18" charset="0"/>
                </a:rPr>
                <a:t>= </a:t>
              </a:r>
              <a:r>
                <a:rPr lang="en-US" altLang="en-US" sz="2000">
                  <a:latin typeface="Symbol" pitchFamily="18" charset="2"/>
                </a:rPr>
                <a:t>0.5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E3833-2800-4586-8616-0A296E9E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Simple Perceptron–Bool OR</a:t>
            </a:r>
          </a:p>
        </p:txBody>
      </p:sp>
      <p:sp>
        <p:nvSpPr>
          <p:cNvPr id="9219" name="Rectangle 4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1447800" y="2286000"/>
          <a:ext cx="2514600" cy="271303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46" name="Oval 29"/>
          <p:cNvSpPr>
            <a:spLocks noChangeArrowheads="1"/>
          </p:cNvSpPr>
          <p:nvPr/>
        </p:nvSpPr>
        <p:spPr bwMode="auto">
          <a:xfrm flipH="1">
            <a:off x="67818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9247" name="Oval 30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 flipH="1" flipV="1">
            <a:off x="6477000" y="3048000"/>
            <a:ext cx="457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5791200" y="3048000"/>
            <a:ext cx="457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Oval 33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495800" y="2819400"/>
            <a:ext cx="3006725" cy="1311275"/>
            <a:chOff x="2832" y="1776"/>
            <a:chExt cx="1894" cy="826"/>
          </a:xfrm>
        </p:grpSpPr>
        <p:sp>
          <p:nvSpPr>
            <p:cNvPr id="9252" name="Text Box 35"/>
            <p:cNvSpPr txBox="1">
              <a:spLocks noChangeArrowheads="1"/>
            </p:cNvSpPr>
            <p:nvPr/>
          </p:nvSpPr>
          <p:spPr bwMode="auto">
            <a:xfrm>
              <a:off x="4272" y="235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2</a:t>
              </a:r>
              <a:r>
                <a:rPr lang="en-US" altLang="en-US" sz="20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9253" name="Text Box 36"/>
            <p:cNvSpPr txBox="1">
              <a:spLocks noChangeArrowheads="1"/>
            </p:cNvSpPr>
            <p:nvPr/>
          </p:nvSpPr>
          <p:spPr bwMode="auto">
            <a:xfrm>
              <a:off x="3312" y="235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9254" name="Text Box 37"/>
            <p:cNvSpPr txBox="1">
              <a:spLocks noChangeArrowheads="1"/>
            </p:cNvSpPr>
            <p:nvPr/>
          </p:nvSpPr>
          <p:spPr bwMode="auto">
            <a:xfrm>
              <a:off x="2880" y="1776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>
                  <a:latin typeface="Times New Roman" pitchFamily="18" charset="0"/>
                </a:rPr>
                <a:t>= </a:t>
              </a:r>
              <a:r>
                <a:rPr lang="en-US" altLang="en-US" sz="2000">
                  <a:latin typeface="Symbol" pitchFamily="18" charset="2"/>
                </a:rPr>
                <a:t>-</a:t>
              </a:r>
              <a:r>
                <a:rPr lang="en-US" altLang="en-US" sz="2000"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9255" name="Line 38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6" name="Rectangle 39"/>
            <p:cNvSpPr>
              <a:spLocks noChangeArrowheads="1"/>
            </p:cNvSpPr>
            <p:nvPr/>
          </p:nvSpPr>
          <p:spPr bwMode="auto">
            <a:xfrm>
              <a:off x="283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B3533-9CD5-4F66-9408-3BC9F81E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Simple Perceptron – Bool AND</a:t>
            </a:r>
          </a:p>
        </p:txBody>
      </p:sp>
      <p:sp>
        <p:nvSpPr>
          <p:cNvPr id="10243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/>
        </p:nvGraphicFramePr>
        <p:xfrm>
          <a:off x="1447800" y="2286000"/>
          <a:ext cx="2514600" cy="271303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0" name="Oval 29"/>
          <p:cNvSpPr>
            <a:spLocks noChangeArrowheads="1"/>
          </p:cNvSpPr>
          <p:nvPr/>
        </p:nvSpPr>
        <p:spPr bwMode="auto">
          <a:xfrm flipH="1">
            <a:off x="67818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0271" name="Oval 30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72" name="Group 31"/>
          <p:cNvGrpSpPr>
            <a:grpSpLocks/>
          </p:cNvGrpSpPr>
          <p:nvPr/>
        </p:nvGrpSpPr>
        <p:grpSpPr bwMode="auto">
          <a:xfrm>
            <a:off x="5791200" y="3048000"/>
            <a:ext cx="1143000" cy="1447800"/>
            <a:chOff x="3648" y="1920"/>
            <a:chExt cx="720" cy="624"/>
          </a:xfrm>
        </p:grpSpPr>
        <p:sp>
          <p:nvSpPr>
            <p:cNvPr id="10280" name="Line 32"/>
            <p:cNvSpPr>
              <a:spLocks noChangeShapeType="1"/>
            </p:cNvSpPr>
            <p:nvPr/>
          </p:nvSpPr>
          <p:spPr bwMode="auto">
            <a:xfrm flipH="1" flipV="1">
              <a:off x="4080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81" name="Line 33"/>
            <p:cNvSpPr>
              <a:spLocks noChangeShapeType="1"/>
            </p:cNvSpPr>
            <p:nvPr/>
          </p:nvSpPr>
          <p:spPr bwMode="auto">
            <a:xfrm flipV="1">
              <a:off x="3648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73" name="Oval 34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495800" y="2819400"/>
            <a:ext cx="3006725" cy="1311275"/>
            <a:chOff x="2832" y="1776"/>
            <a:chExt cx="1894" cy="826"/>
          </a:xfrm>
        </p:grpSpPr>
        <p:sp>
          <p:nvSpPr>
            <p:cNvPr id="10275" name="Text Box 36"/>
            <p:cNvSpPr txBox="1">
              <a:spLocks noChangeArrowheads="1"/>
            </p:cNvSpPr>
            <p:nvPr/>
          </p:nvSpPr>
          <p:spPr bwMode="auto">
            <a:xfrm>
              <a:off x="4272" y="235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2</a:t>
              </a:r>
              <a:r>
                <a:rPr lang="en-US" altLang="en-US" sz="20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276" name="Text Box 37"/>
            <p:cNvSpPr txBox="1">
              <a:spLocks noChangeArrowheads="1"/>
            </p:cNvSpPr>
            <p:nvPr/>
          </p:nvSpPr>
          <p:spPr bwMode="auto">
            <a:xfrm>
              <a:off x="3312" y="235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277" name="Text Box 38"/>
            <p:cNvSpPr txBox="1">
              <a:spLocks noChangeArrowheads="1"/>
            </p:cNvSpPr>
            <p:nvPr/>
          </p:nvSpPr>
          <p:spPr bwMode="auto">
            <a:xfrm>
              <a:off x="2880" y="1776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w</a:t>
              </a:r>
              <a:r>
                <a:rPr lang="en-US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>
                  <a:latin typeface="Times New Roman" pitchFamily="18" charset="0"/>
                </a:rPr>
                <a:t>= </a:t>
              </a:r>
              <a:r>
                <a:rPr lang="en-US" altLang="en-US" sz="2000">
                  <a:latin typeface="Symbol" pitchFamily="18" charset="2"/>
                </a:rPr>
                <a:t>-</a:t>
              </a:r>
              <a:r>
                <a:rPr lang="en-US" altLang="en-US" sz="2000">
                  <a:latin typeface="Times New Roman" pitchFamily="18" charset="0"/>
                </a:rPr>
                <a:t>1.5</a:t>
              </a:r>
            </a:p>
          </p:txBody>
        </p:sp>
        <p:sp>
          <p:nvSpPr>
            <p:cNvPr id="10278" name="Line 39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79" name="Rectangle 40"/>
            <p:cNvSpPr>
              <a:spLocks noChangeArrowheads="1"/>
            </p:cNvSpPr>
            <p:nvPr/>
          </p:nvSpPr>
          <p:spPr bwMode="auto">
            <a:xfrm>
              <a:off x="283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itchFamily="18" charset="0"/>
                </a:rPr>
                <a:t>1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044A0-84CD-4D6B-A7B1-D0DD2E5B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The Simple Perceptron – </a:t>
            </a:r>
            <a:br>
              <a:rPr lang="en-US" altLang="en-US" sz="4000" dirty="0"/>
            </a:br>
            <a:r>
              <a:rPr lang="en-US" altLang="en-US" sz="4000" dirty="0"/>
              <a:t>Bool XOR?</a:t>
            </a:r>
          </a:p>
        </p:txBody>
      </p:sp>
      <p:sp>
        <p:nvSpPr>
          <p:cNvPr id="11267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417795" name="Group 3"/>
          <p:cNvGraphicFramePr>
            <a:graphicFrameLocks noGrp="1"/>
          </p:cNvGraphicFramePr>
          <p:nvPr/>
        </p:nvGraphicFramePr>
        <p:xfrm>
          <a:off x="1447800" y="2286000"/>
          <a:ext cx="2514600" cy="271303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94" name="Oval 29"/>
          <p:cNvSpPr>
            <a:spLocks noChangeArrowheads="1"/>
          </p:cNvSpPr>
          <p:nvPr/>
        </p:nvSpPr>
        <p:spPr bwMode="auto">
          <a:xfrm flipH="1">
            <a:off x="67818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x</a:t>
            </a:r>
            <a:r>
              <a:rPr lang="en-US" alt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295" name="Oval 30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96" name="Group 31"/>
          <p:cNvGrpSpPr>
            <a:grpSpLocks/>
          </p:cNvGrpSpPr>
          <p:nvPr/>
        </p:nvGrpSpPr>
        <p:grpSpPr bwMode="auto">
          <a:xfrm>
            <a:off x="5791200" y="3048000"/>
            <a:ext cx="1143000" cy="1447800"/>
            <a:chOff x="3648" y="1920"/>
            <a:chExt cx="720" cy="624"/>
          </a:xfrm>
        </p:grpSpPr>
        <p:sp>
          <p:nvSpPr>
            <p:cNvPr id="11302" name="Line 32"/>
            <p:cNvSpPr>
              <a:spLocks noChangeShapeType="1"/>
            </p:cNvSpPr>
            <p:nvPr/>
          </p:nvSpPr>
          <p:spPr bwMode="auto">
            <a:xfrm flipH="1" flipV="1">
              <a:off x="4080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3" name="Line 33"/>
            <p:cNvSpPr>
              <a:spLocks noChangeShapeType="1"/>
            </p:cNvSpPr>
            <p:nvPr/>
          </p:nvSpPr>
          <p:spPr bwMode="auto">
            <a:xfrm flipV="1">
              <a:off x="3648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97" name="Oval 34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itchFamily="18" charset="0"/>
              </a:rPr>
              <a:t>x</a:t>
            </a:r>
            <a:r>
              <a:rPr lang="en-US" altLang="en-US" sz="24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1299" name="Text Box 37"/>
          <p:cNvSpPr txBox="1">
            <a:spLocks noChangeArrowheads="1"/>
          </p:cNvSpPr>
          <p:nvPr/>
        </p:nvSpPr>
        <p:spPr bwMode="auto">
          <a:xfrm>
            <a:off x="3384550" y="5675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A35F8-D214-40F8-BFA7-B113ECBD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The Simple Perceptron – Decision Surface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62000" y="1524000"/>
            <a:ext cx="2541588" cy="2514600"/>
            <a:chOff x="144" y="960"/>
            <a:chExt cx="1601" cy="1584"/>
          </a:xfrm>
        </p:grpSpPr>
        <p:sp>
          <p:nvSpPr>
            <p:cNvPr id="12302" name="Line 4"/>
            <p:cNvSpPr>
              <a:spLocks noChangeShapeType="1"/>
            </p:cNvSpPr>
            <p:nvPr/>
          </p:nvSpPr>
          <p:spPr bwMode="auto">
            <a:xfrm>
              <a:off x="720" y="124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 flipH="1">
              <a:off x="144" y="192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4" name="Text Box 6"/>
            <p:cNvSpPr txBox="1">
              <a:spLocks noChangeArrowheads="1"/>
            </p:cNvSpPr>
            <p:nvPr/>
          </p:nvSpPr>
          <p:spPr bwMode="auto">
            <a:xfrm>
              <a:off x="864" y="120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+</a:t>
              </a:r>
            </a:p>
          </p:txBody>
        </p:sp>
        <p:sp>
          <p:nvSpPr>
            <p:cNvPr id="12305" name="Text Box 7"/>
            <p:cNvSpPr txBox="1">
              <a:spLocks noChangeArrowheads="1"/>
            </p:cNvSpPr>
            <p:nvPr/>
          </p:nvSpPr>
          <p:spPr bwMode="auto">
            <a:xfrm>
              <a:off x="432" y="1536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+</a:t>
              </a:r>
            </a:p>
          </p:txBody>
        </p:sp>
        <p:sp>
          <p:nvSpPr>
            <p:cNvPr id="12306" name="Text Box 8"/>
            <p:cNvSpPr txBox="1">
              <a:spLocks noChangeArrowheads="1"/>
            </p:cNvSpPr>
            <p:nvPr/>
          </p:nvSpPr>
          <p:spPr bwMode="auto">
            <a:xfrm>
              <a:off x="336" y="1392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+</a:t>
              </a: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192" y="196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+</a:t>
              </a:r>
            </a:p>
          </p:txBody>
        </p:sp>
        <p:sp>
          <p:nvSpPr>
            <p:cNvPr id="12308" name="Text Box 10"/>
            <p:cNvSpPr txBox="1">
              <a:spLocks noChangeArrowheads="1"/>
            </p:cNvSpPr>
            <p:nvPr/>
          </p:nvSpPr>
          <p:spPr bwMode="auto">
            <a:xfrm>
              <a:off x="720" y="2016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-</a:t>
              </a:r>
            </a:p>
          </p:txBody>
        </p:sp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864" y="1632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-</a:t>
              </a:r>
            </a:p>
          </p:txBody>
        </p:sp>
        <p:sp>
          <p:nvSpPr>
            <p:cNvPr id="12310" name="Text Box 12"/>
            <p:cNvSpPr txBox="1">
              <a:spLocks noChangeArrowheads="1"/>
            </p:cNvSpPr>
            <p:nvPr/>
          </p:nvSpPr>
          <p:spPr bwMode="auto">
            <a:xfrm>
              <a:off x="1056" y="2256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-</a:t>
              </a:r>
            </a:p>
          </p:txBody>
        </p:sp>
        <p:sp>
          <p:nvSpPr>
            <p:cNvPr id="12311" name="Text Box 13"/>
            <p:cNvSpPr txBox="1">
              <a:spLocks noChangeArrowheads="1"/>
            </p:cNvSpPr>
            <p:nvPr/>
          </p:nvSpPr>
          <p:spPr bwMode="auto">
            <a:xfrm>
              <a:off x="1248" y="1584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charset="0"/>
                </a:rPr>
                <a:t>-</a:t>
              </a:r>
            </a:p>
          </p:txBody>
        </p:sp>
        <p:sp>
          <p:nvSpPr>
            <p:cNvPr id="12312" name="Text Box 14"/>
            <p:cNvSpPr txBox="1">
              <a:spLocks noChangeArrowheads="1"/>
            </p:cNvSpPr>
            <p:nvPr/>
          </p:nvSpPr>
          <p:spPr bwMode="auto">
            <a:xfrm>
              <a:off x="1478" y="1749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3" name="Text Box 15"/>
            <p:cNvSpPr txBox="1">
              <a:spLocks noChangeArrowheads="1"/>
            </p:cNvSpPr>
            <p:nvPr/>
          </p:nvSpPr>
          <p:spPr bwMode="auto">
            <a:xfrm>
              <a:off x="672" y="960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192" y="1056"/>
              <a:ext cx="1152" cy="13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2" name="Line 17"/>
          <p:cNvSpPr>
            <a:spLocks noChangeShapeType="1"/>
          </p:cNvSpPr>
          <p:nvPr/>
        </p:nvSpPr>
        <p:spPr bwMode="auto">
          <a:xfrm>
            <a:off x="5867400" y="1905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3" name="Line 18"/>
          <p:cNvSpPr>
            <a:spLocks noChangeShapeType="1"/>
          </p:cNvSpPr>
          <p:nvPr/>
        </p:nvSpPr>
        <p:spPr bwMode="auto">
          <a:xfrm flipH="1">
            <a:off x="495300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Text Box 19"/>
          <p:cNvSpPr txBox="1">
            <a:spLocks noChangeArrowheads="1"/>
          </p:cNvSpPr>
          <p:nvPr/>
        </p:nvSpPr>
        <p:spPr bwMode="auto">
          <a:xfrm>
            <a:off x="5334000" y="22098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+</a:t>
            </a:r>
          </a:p>
        </p:txBody>
      </p: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6248400" y="3124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+</a:t>
            </a:r>
          </a:p>
        </p:txBody>
      </p:sp>
      <p:sp>
        <p:nvSpPr>
          <p:cNvPr id="12296" name="Text Box 21"/>
          <p:cNvSpPr txBox="1">
            <a:spLocks noChangeArrowheads="1"/>
          </p:cNvSpPr>
          <p:nvPr/>
        </p:nvSpPr>
        <p:spPr bwMode="auto">
          <a:xfrm>
            <a:off x="5334000" y="32004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-</a:t>
            </a:r>
          </a:p>
        </p:txBody>
      </p:sp>
      <p:sp>
        <p:nvSpPr>
          <p:cNvPr id="12297" name="Text Box 22"/>
          <p:cNvSpPr txBox="1">
            <a:spLocks noChangeArrowheads="1"/>
          </p:cNvSpPr>
          <p:nvPr/>
        </p:nvSpPr>
        <p:spPr bwMode="auto">
          <a:xfrm>
            <a:off x="6248400" y="22098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-</a:t>
            </a:r>
          </a:p>
        </p:txBody>
      </p:sp>
      <p:sp>
        <p:nvSpPr>
          <p:cNvPr id="12298" name="Text Box 23"/>
          <p:cNvSpPr txBox="1">
            <a:spLocks noChangeArrowheads="1"/>
          </p:cNvSpPr>
          <p:nvPr/>
        </p:nvSpPr>
        <p:spPr bwMode="auto">
          <a:xfrm>
            <a:off x="7070725" y="270033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9" name="Text Box 24"/>
          <p:cNvSpPr txBox="1">
            <a:spLocks noChangeArrowheads="1"/>
          </p:cNvSpPr>
          <p:nvPr/>
        </p:nvSpPr>
        <p:spPr bwMode="auto">
          <a:xfrm>
            <a:off x="5791200" y="1447800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00" name="Text Box 25"/>
          <p:cNvSpPr txBox="1">
            <a:spLocks noChangeArrowheads="1"/>
          </p:cNvSpPr>
          <p:nvPr/>
        </p:nvSpPr>
        <p:spPr bwMode="auto">
          <a:xfrm>
            <a:off x="746125" y="4224338"/>
            <a:ext cx="8245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charset="0"/>
              </a:rPr>
              <a:t>Perceptron is able to represent some useful functions</a:t>
            </a:r>
            <a:br>
              <a:rPr lang="en-US" altLang="en-US" sz="2400" dirty="0">
                <a:latin typeface="Tahoma" charset="0"/>
              </a:rPr>
            </a:br>
            <a:r>
              <a:rPr lang="en-US" altLang="en-US" sz="2400" dirty="0">
                <a:latin typeface="Tahoma" charset="0"/>
              </a:rPr>
              <a:t> 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ahoma" charset="0"/>
              </a:rPr>
              <a:t>) and choose weights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=-1.5,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ahoma" charset="0"/>
              </a:rPr>
              <a:t>But functions that are not linearly separable (e.g. XOR) are not representable.</a:t>
            </a:r>
          </a:p>
        </p:txBody>
      </p:sp>
      <p:sp>
        <p:nvSpPr>
          <p:cNvPr id="12301" name="Text Box 31"/>
          <p:cNvSpPr txBox="1">
            <a:spLocks noChangeArrowheads="1"/>
          </p:cNvSpPr>
          <p:nvPr/>
        </p:nvSpPr>
        <p:spPr bwMode="auto">
          <a:xfrm>
            <a:off x="5165725" y="3770313"/>
            <a:ext cx="290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This is the XOR problem…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4F3A3-A38C-4987-8690-E996DD08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Boolean XOR using Simple Perceptron(s)</a:t>
            </a:r>
          </a:p>
        </p:txBody>
      </p:sp>
      <p:sp>
        <p:nvSpPr>
          <p:cNvPr id="13315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What did we do here?</a:t>
            </a:r>
          </a:p>
          <a:p>
            <a:pPr lvl="1" eaLnBrk="1" hangingPunct="1"/>
            <a:r>
              <a:rPr lang="en-US" altLang="en-US" sz="2400" dirty="0"/>
              <a:t>Added a layer</a:t>
            </a:r>
          </a:p>
          <a:p>
            <a:pPr lvl="1" eaLnBrk="1" hangingPunct="1"/>
            <a:r>
              <a:rPr lang="en-US" altLang="en-US" sz="2400" dirty="0"/>
              <a:t>Allows us to do something more complicated</a:t>
            </a:r>
          </a:p>
          <a:p>
            <a:pPr lvl="1" eaLnBrk="1" hangingPunct="1"/>
            <a:r>
              <a:rPr lang="en-US" altLang="en-US" sz="2400" dirty="0"/>
              <a:t>Built a non-linear discriminator</a:t>
            </a:r>
          </a:p>
        </p:txBody>
      </p:sp>
      <p:graphicFrame>
        <p:nvGraphicFramePr>
          <p:cNvPr id="421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58026"/>
              </p:ext>
            </p:extLst>
          </p:nvPr>
        </p:nvGraphicFramePr>
        <p:xfrm>
          <a:off x="1219200" y="1752600"/>
          <a:ext cx="2514600" cy="271303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42" name="Oval 29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i="1" dirty="0">
                <a:latin typeface="Times New Roman" pitchFamily="18" charset="0"/>
              </a:rPr>
              <a:t>h</a:t>
            </a:r>
            <a:r>
              <a:rPr lang="en-US" altLang="en-US" sz="24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3343" name="Line 30"/>
          <p:cNvSpPr>
            <a:spLocks noChangeShapeType="1"/>
          </p:cNvSpPr>
          <p:nvPr/>
        </p:nvSpPr>
        <p:spPr bwMode="auto">
          <a:xfrm flipV="1">
            <a:off x="7239000" y="36576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4" name="Oval 31"/>
          <p:cNvSpPr>
            <a:spLocks noChangeArrowheads="1"/>
          </p:cNvSpPr>
          <p:nvPr/>
        </p:nvSpPr>
        <p:spPr bwMode="auto">
          <a:xfrm>
            <a:off x="6927850" y="5029200"/>
            <a:ext cx="609600" cy="6096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3345" name="Oval 32"/>
          <p:cNvSpPr>
            <a:spLocks noChangeArrowheads="1"/>
          </p:cNvSpPr>
          <p:nvPr/>
        </p:nvSpPr>
        <p:spPr bwMode="auto">
          <a:xfrm>
            <a:off x="6172200" y="1524000"/>
            <a:ext cx="609600" cy="6096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i="1" dirty="0">
                <a:latin typeface="Times New Roman" pitchFamily="18" charset="0"/>
              </a:rPr>
              <a:t>y</a:t>
            </a:r>
            <a:endParaRPr lang="en-US" altLang="en-US" sz="2400" i="1" baseline="-25000" dirty="0">
              <a:latin typeface="Times New Roman" pitchFamily="18" charset="0"/>
            </a:endParaRPr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 flipV="1">
            <a:off x="5638800" y="36576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7" name="Oval 34"/>
          <p:cNvSpPr>
            <a:spLocks noChangeArrowheads="1"/>
          </p:cNvSpPr>
          <p:nvPr/>
        </p:nvSpPr>
        <p:spPr bwMode="auto">
          <a:xfrm>
            <a:off x="5334000" y="5029200"/>
            <a:ext cx="609600" cy="6096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 flipH="1" flipV="1">
            <a:off x="5867400" y="3657600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 flipV="1">
            <a:off x="5867400" y="3657600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0" name="Oval 37"/>
          <p:cNvSpPr>
            <a:spLocks noChangeArrowheads="1"/>
          </p:cNvSpPr>
          <p:nvPr/>
        </p:nvSpPr>
        <p:spPr bwMode="auto">
          <a:xfrm>
            <a:off x="5334000" y="3048000"/>
            <a:ext cx="609600" cy="6096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i="1" dirty="0">
                <a:latin typeface="Times New Roman" pitchFamily="18" charset="0"/>
              </a:rPr>
              <a:t>h</a:t>
            </a:r>
            <a:r>
              <a:rPr lang="en-US" altLang="en-US" sz="24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 flipH="1" flipV="1">
            <a:off x="6553200" y="2133600"/>
            <a:ext cx="533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 flipV="1">
            <a:off x="5791200" y="2133600"/>
            <a:ext cx="533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705600" y="2667000"/>
            <a:ext cx="1403350" cy="1997075"/>
            <a:chOff x="4224" y="1680"/>
            <a:chExt cx="884" cy="1258"/>
          </a:xfrm>
        </p:grpSpPr>
        <p:sp>
          <p:nvSpPr>
            <p:cNvPr id="13364" name="Text Box 41"/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33CC33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65" name="Text Box 42"/>
            <p:cNvSpPr txBox="1">
              <a:spLocks noChangeArrowheads="1"/>
            </p:cNvSpPr>
            <p:nvPr/>
          </p:nvSpPr>
          <p:spPr bwMode="auto">
            <a:xfrm>
              <a:off x="4704" y="1968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33CC33"/>
                  </a:solidFill>
                  <a:latin typeface="Symbol" pitchFamily="18" charset="2"/>
                </a:rPr>
                <a:t>-</a:t>
              </a:r>
              <a:r>
                <a:rPr lang="en-US" altLang="en-US" sz="2000">
                  <a:solidFill>
                    <a:srgbClr val="33CC33"/>
                  </a:solidFill>
                  <a:latin typeface="Times New Roman" pitchFamily="18" charset="0"/>
                </a:rPr>
                <a:t>1.5</a:t>
              </a:r>
            </a:p>
          </p:txBody>
        </p:sp>
        <p:sp>
          <p:nvSpPr>
            <p:cNvPr id="13366" name="Text Box 43"/>
            <p:cNvSpPr txBox="1">
              <a:spLocks noChangeArrowheads="1"/>
            </p:cNvSpPr>
            <p:nvPr/>
          </p:nvSpPr>
          <p:spPr bwMode="auto">
            <a:xfrm>
              <a:off x="4464" y="1680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1" u="sng">
                  <a:solidFill>
                    <a:srgbClr val="33CC33"/>
                  </a:solidFill>
                  <a:latin typeface="Times New Roman" pitchFamily="18" charset="0"/>
                </a:rPr>
                <a:t>AND</a:t>
              </a:r>
            </a:p>
          </p:txBody>
        </p:sp>
        <p:sp>
          <p:nvSpPr>
            <p:cNvPr id="13367" name="Text Box 44"/>
            <p:cNvSpPr txBox="1">
              <a:spLocks noChangeArrowheads="1"/>
            </p:cNvSpPr>
            <p:nvPr/>
          </p:nvSpPr>
          <p:spPr bwMode="auto">
            <a:xfrm>
              <a:off x="422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33CC33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724400" y="2667000"/>
            <a:ext cx="1758950" cy="1997075"/>
            <a:chOff x="2976" y="1680"/>
            <a:chExt cx="1108" cy="1258"/>
          </a:xfrm>
        </p:grpSpPr>
        <p:sp>
          <p:nvSpPr>
            <p:cNvPr id="13360" name="Text Box 46"/>
            <p:cNvSpPr txBox="1">
              <a:spLocks noChangeArrowheads="1"/>
            </p:cNvSpPr>
            <p:nvPr/>
          </p:nvSpPr>
          <p:spPr bwMode="auto">
            <a:xfrm>
              <a:off x="3888" y="23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61" name="Text Box 47"/>
            <p:cNvSpPr txBox="1">
              <a:spLocks noChangeArrowheads="1"/>
            </p:cNvSpPr>
            <p:nvPr/>
          </p:nvSpPr>
          <p:spPr bwMode="auto">
            <a:xfrm>
              <a:off x="2976" y="1968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accent2"/>
                  </a:solidFill>
                  <a:latin typeface="Symbol" pitchFamily="18" charset="2"/>
                </a:rPr>
                <a:t>-</a:t>
              </a:r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13362" name="Text Box 48"/>
            <p:cNvSpPr txBox="1">
              <a:spLocks noChangeArrowheads="1"/>
            </p:cNvSpPr>
            <p:nvPr/>
          </p:nvSpPr>
          <p:spPr bwMode="auto">
            <a:xfrm>
              <a:off x="3312" y="168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1" u="sng">
                  <a:solidFill>
                    <a:schemeClr val="accent2"/>
                  </a:solidFill>
                  <a:latin typeface="Times New Roman" pitchFamily="18" charset="0"/>
                </a:rPr>
                <a:t>OR</a:t>
              </a:r>
            </a:p>
          </p:txBody>
        </p:sp>
        <p:sp>
          <p:nvSpPr>
            <p:cNvPr id="13363" name="Text Box 49"/>
            <p:cNvSpPr txBox="1">
              <a:spLocks noChangeArrowheads="1"/>
            </p:cNvSpPr>
            <p:nvPr/>
          </p:nvSpPr>
          <p:spPr bwMode="auto">
            <a:xfrm>
              <a:off x="331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715000" y="1066800"/>
            <a:ext cx="1631950" cy="1616075"/>
            <a:chOff x="3600" y="672"/>
            <a:chExt cx="1028" cy="1018"/>
          </a:xfrm>
        </p:grpSpPr>
        <p:sp>
          <p:nvSpPr>
            <p:cNvPr id="13356" name="Text Box 51"/>
            <p:cNvSpPr txBox="1">
              <a:spLocks noChangeArrowheads="1"/>
            </p:cNvSpPr>
            <p:nvPr/>
          </p:nvSpPr>
          <p:spPr bwMode="auto">
            <a:xfrm>
              <a:off x="3600" y="14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7" name="Text Box 52"/>
            <p:cNvSpPr txBox="1">
              <a:spLocks noChangeArrowheads="1"/>
            </p:cNvSpPr>
            <p:nvPr/>
          </p:nvSpPr>
          <p:spPr bwMode="auto">
            <a:xfrm>
              <a:off x="4224" y="1008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13358" name="Text Box 53"/>
            <p:cNvSpPr txBox="1">
              <a:spLocks noChangeArrowheads="1"/>
            </p:cNvSpPr>
            <p:nvPr/>
          </p:nvSpPr>
          <p:spPr bwMode="auto">
            <a:xfrm>
              <a:off x="3888" y="67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 b="1" u="sng">
                  <a:solidFill>
                    <a:srgbClr val="FF0000"/>
                  </a:solidFill>
                  <a:latin typeface="Times New Roman" pitchFamily="18" charset="0"/>
                </a:rPr>
                <a:t>XOR</a:t>
              </a:r>
            </a:p>
          </p:txBody>
        </p:sp>
        <p:sp>
          <p:nvSpPr>
            <p:cNvPr id="13359" name="Text Box 54"/>
            <p:cNvSpPr txBox="1">
              <a:spLocks noChangeArrowheads="1"/>
            </p:cNvSpPr>
            <p:nvPr/>
          </p:nvSpPr>
          <p:spPr bwMode="auto">
            <a:xfrm>
              <a:off x="4272" y="144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86CBF-F518-4078-AB67-D1B120D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5638800" y="4686935"/>
            <a:ext cx="1447800" cy="1371600"/>
          </a:xfrm>
          <a:custGeom>
            <a:avLst/>
            <a:gdLst>
              <a:gd name="T0" fmla="*/ 0 w 912"/>
              <a:gd name="T1" fmla="*/ 1066800 h 864"/>
              <a:gd name="T2" fmla="*/ 228600 w 912"/>
              <a:gd name="T3" fmla="*/ 533400 h 864"/>
              <a:gd name="T4" fmla="*/ 457200 w 912"/>
              <a:gd name="T5" fmla="*/ 533400 h 864"/>
              <a:gd name="T6" fmla="*/ 685800 w 912"/>
              <a:gd name="T7" fmla="*/ 533400 h 864"/>
              <a:gd name="T8" fmla="*/ 685800 w 912"/>
              <a:gd name="T9" fmla="*/ 304800 h 864"/>
              <a:gd name="T10" fmla="*/ 762000 w 912"/>
              <a:gd name="T11" fmla="*/ 228600 h 864"/>
              <a:gd name="T12" fmla="*/ 838200 w 912"/>
              <a:gd name="T13" fmla="*/ 76200 h 864"/>
              <a:gd name="T14" fmla="*/ 1219200 w 912"/>
              <a:gd name="T15" fmla="*/ 0 h 864"/>
              <a:gd name="T16" fmla="*/ 1219200 w 912"/>
              <a:gd name="T17" fmla="*/ 228600 h 864"/>
              <a:gd name="T18" fmla="*/ 1447800 w 912"/>
              <a:gd name="T19" fmla="*/ 457200 h 864"/>
              <a:gd name="T20" fmla="*/ 1371600 w 912"/>
              <a:gd name="T21" fmla="*/ 609600 h 864"/>
              <a:gd name="T22" fmla="*/ 1143000 w 912"/>
              <a:gd name="T23" fmla="*/ 609600 h 864"/>
              <a:gd name="T24" fmla="*/ 914400 w 912"/>
              <a:gd name="T25" fmla="*/ 762000 h 864"/>
              <a:gd name="T26" fmla="*/ 762000 w 912"/>
              <a:gd name="T27" fmla="*/ 838200 h 864"/>
              <a:gd name="T28" fmla="*/ 533400 w 912"/>
              <a:gd name="T29" fmla="*/ 1066800 h 864"/>
              <a:gd name="T30" fmla="*/ 533400 w 912"/>
              <a:gd name="T31" fmla="*/ 1143000 h 864"/>
              <a:gd name="T32" fmla="*/ 381000 w 912"/>
              <a:gd name="T33" fmla="*/ 1295400 h 864"/>
              <a:gd name="T34" fmla="*/ 76200 w 912"/>
              <a:gd name="T35" fmla="*/ 1371600 h 864"/>
              <a:gd name="T36" fmla="*/ 0 w 912"/>
              <a:gd name="T37" fmla="*/ 1066800 h 8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12"/>
              <a:gd name="T58" fmla="*/ 0 h 864"/>
              <a:gd name="T59" fmla="*/ 912 w 912"/>
              <a:gd name="T60" fmla="*/ 864 h 8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12" h="864">
                <a:moveTo>
                  <a:pt x="0" y="672"/>
                </a:moveTo>
                <a:lnTo>
                  <a:pt x="144" y="336"/>
                </a:lnTo>
                <a:lnTo>
                  <a:pt x="288" y="336"/>
                </a:lnTo>
                <a:lnTo>
                  <a:pt x="432" y="336"/>
                </a:lnTo>
                <a:lnTo>
                  <a:pt x="432" y="192"/>
                </a:lnTo>
                <a:lnTo>
                  <a:pt x="480" y="144"/>
                </a:lnTo>
                <a:lnTo>
                  <a:pt x="528" y="48"/>
                </a:lnTo>
                <a:lnTo>
                  <a:pt x="768" y="0"/>
                </a:lnTo>
                <a:lnTo>
                  <a:pt x="768" y="144"/>
                </a:lnTo>
                <a:lnTo>
                  <a:pt x="912" y="288"/>
                </a:lnTo>
                <a:lnTo>
                  <a:pt x="864" y="384"/>
                </a:lnTo>
                <a:lnTo>
                  <a:pt x="720" y="384"/>
                </a:lnTo>
                <a:lnTo>
                  <a:pt x="576" y="480"/>
                </a:lnTo>
                <a:lnTo>
                  <a:pt x="480" y="528"/>
                </a:lnTo>
                <a:lnTo>
                  <a:pt x="336" y="672"/>
                </a:lnTo>
                <a:lnTo>
                  <a:pt x="336" y="720"/>
                </a:lnTo>
                <a:lnTo>
                  <a:pt x="240" y="816"/>
                </a:lnTo>
                <a:lnTo>
                  <a:pt x="48" y="864"/>
                </a:lnTo>
                <a:lnTo>
                  <a:pt x="0" y="67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>
            <a:off x="6172200" y="5144135"/>
            <a:ext cx="2057400" cy="1600200"/>
          </a:xfrm>
          <a:custGeom>
            <a:avLst/>
            <a:gdLst>
              <a:gd name="T0" fmla="*/ 0 w 1296"/>
              <a:gd name="T1" fmla="*/ 1371600 h 1008"/>
              <a:gd name="T2" fmla="*/ 152400 w 1296"/>
              <a:gd name="T3" fmla="*/ 762000 h 1008"/>
              <a:gd name="T4" fmla="*/ 457200 w 1296"/>
              <a:gd name="T5" fmla="*/ 685800 h 1008"/>
              <a:gd name="T6" fmla="*/ 685800 w 1296"/>
              <a:gd name="T7" fmla="*/ 533400 h 1008"/>
              <a:gd name="T8" fmla="*/ 838200 w 1296"/>
              <a:gd name="T9" fmla="*/ 609600 h 1008"/>
              <a:gd name="T10" fmla="*/ 1143000 w 1296"/>
              <a:gd name="T11" fmla="*/ 609600 h 1008"/>
              <a:gd name="T12" fmla="*/ 1524000 w 1296"/>
              <a:gd name="T13" fmla="*/ 838200 h 1008"/>
              <a:gd name="T14" fmla="*/ 1600200 w 1296"/>
              <a:gd name="T15" fmla="*/ 304800 h 1008"/>
              <a:gd name="T16" fmla="*/ 1828800 w 1296"/>
              <a:gd name="T17" fmla="*/ 0 h 1008"/>
              <a:gd name="T18" fmla="*/ 2057400 w 1296"/>
              <a:gd name="T19" fmla="*/ 304800 h 1008"/>
              <a:gd name="T20" fmla="*/ 2057400 w 1296"/>
              <a:gd name="T21" fmla="*/ 1066800 h 1008"/>
              <a:gd name="T22" fmla="*/ 1905000 w 1296"/>
              <a:gd name="T23" fmla="*/ 1447800 h 1008"/>
              <a:gd name="T24" fmla="*/ 1600200 w 1296"/>
              <a:gd name="T25" fmla="*/ 1524000 h 1008"/>
              <a:gd name="T26" fmla="*/ 457200 w 1296"/>
              <a:gd name="T27" fmla="*/ 1600200 h 1008"/>
              <a:gd name="T28" fmla="*/ 228600 w 1296"/>
              <a:gd name="T29" fmla="*/ 1600200 h 1008"/>
              <a:gd name="T30" fmla="*/ 0 w 1296"/>
              <a:gd name="T31" fmla="*/ 1447800 h 1008"/>
              <a:gd name="T32" fmla="*/ 0 w 1296"/>
              <a:gd name="T33" fmla="*/ 1371600 h 10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96"/>
              <a:gd name="T52" fmla="*/ 0 h 1008"/>
              <a:gd name="T53" fmla="*/ 1296 w 1296"/>
              <a:gd name="T54" fmla="*/ 1008 h 100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96" h="1008">
                <a:moveTo>
                  <a:pt x="0" y="864"/>
                </a:moveTo>
                <a:lnTo>
                  <a:pt x="96" y="480"/>
                </a:lnTo>
                <a:lnTo>
                  <a:pt x="288" y="432"/>
                </a:lnTo>
                <a:lnTo>
                  <a:pt x="432" y="336"/>
                </a:lnTo>
                <a:lnTo>
                  <a:pt x="528" y="384"/>
                </a:lnTo>
                <a:lnTo>
                  <a:pt x="720" y="384"/>
                </a:lnTo>
                <a:lnTo>
                  <a:pt x="960" y="528"/>
                </a:lnTo>
                <a:lnTo>
                  <a:pt x="1008" y="192"/>
                </a:lnTo>
                <a:lnTo>
                  <a:pt x="1152" y="0"/>
                </a:lnTo>
                <a:lnTo>
                  <a:pt x="1296" y="192"/>
                </a:lnTo>
                <a:lnTo>
                  <a:pt x="1296" y="672"/>
                </a:lnTo>
                <a:lnTo>
                  <a:pt x="1200" y="912"/>
                </a:lnTo>
                <a:lnTo>
                  <a:pt x="1008" y="960"/>
                </a:lnTo>
                <a:lnTo>
                  <a:pt x="288" y="1008"/>
                </a:lnTo>
                <a:lnTo>
                  <a:pt x="144" y="1008"/>
                </a:lnTo>
                <a:lnTo>
                  <a:pt x="0" y="912"/>
                </a:lnTo>
                <a:lnTo>
                  <a:pt x="0" y="86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Perceptron Classification Decision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 </a:t>
            </a:r>
          </a:p>
          <a:p>
            <a:pPr lvl="1" eaLnBrk="1" hangingPunct="1"/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 is the input vector</a:t>
            </a:r>
          </a:p>
          <a:p>
            <a:pPr lvl="2" eaLnBrk="1" hangingPunct="1"/>
            <a:r>
              <a:rPr lang="en-US" altLang="en-US" dirty="0"/>
              <a:t>With the bias: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 = [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]</a:t>
            </a:r>
          </a:p>
          <a:p>
            <a:pPr lvl="1" eaLnBrk="1" hangingPunct="1"/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 is the weight vector</a:t>
            </a:r>
          </a:p>
          <a:p>
            <a:pPr lvl="2" eaLnBrk="1" hangingPunct="1"/>
            <a:r>
              <a:rPr lang="en-US" altLang="en-US" dirty="0"/>
              <a:t>With the bias: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 = 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]</a:t>
            </a:r>
          </a:p>
          <a:p>
            <a:pPr eaLnBrk="1" hangingPunct="1"/>
            <a:r>
              <a:rPr lang="en-US" altLang="en-US" dirty="0"/>
              <a:t>Output decision for classification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30000" dirty="0" err="1"/>
              <a:t>T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 &gt; 0, assign as class C</a:t>
            </a:r>
            <a:r>
              <a:rPr lang="en-US" altLang="en-US" baseline="-25000" dirty="0"/>
              <a:t>1</a:t>
            </a:r>
          </a:p>
          <a:p>
            <a:pPr lvl="1" eaLnBrk="1" hangingPunct="1"/>
            <a:r>
              <a:rPr lang="en-US" altLang="en-US" dirty="0"/>
              <a:t>Else, assign as class C</a:t>
            </a:r>
            <a:r>
              <a:rPr lang="en-US" altLang="en-US" baseline="-25000" dirty="0"/>
              <a:t>2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553200" y="4686935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5638800" y="5601335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5486400" y="4763135"/>
            <a:ext cx="22860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815013" y="515842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034213" y="5996623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  <a:r>
              <a:rPr lang="en-US" altLang="en-US" baseline="-2500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2839C-9ECE-4307-80B1-0BA628DB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FB3B-CF34-4C92-A048-20760D4D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6306-0CE9-4B2E-B3BB-5D002950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704C-1C59-4DD8-8113-ED39E390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Perceptron Learning Update</a:t>
            </a:r>
            <a:br>
              <a:rPr lang="en-US" altLang="en-US" sz="3600" dirty="0"/>
            </a:br>
            <a:r>
              <a:rPr lang="en-US" altLang="en-US" sz="2800" dirty="0"/>
              <a:t>using error descent</a:t>
            </a:r>
            <a:endParaRPr lang="en-US" alt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059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update: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update adjusts the weights such that the discrimination boundary is a little bit closer to classifying observation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If correctly identified then error = 0</a:t>
            </a:r>
            <a:br>
              <a:rPr lang="en-US" altLang="en-US" sz="2000" dirty="0"/>
            </a:br>
            <a:r>
              <a:rPr lang="en-US" altLang="en-US" sz="2000" dirty="0"/>
              <a:t>i.e. don’t update weights: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8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18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1800" b="1" i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en-US" altLang="en-US" sz="1800" baseline="-25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8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18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1800" b="1" i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eaLnBrk="1" hangingPunct="1"/>
            <a:r>
              <a:rPr lang="en-US" altLang="en-US" sz="2000" dirty="0"/>
              <a:t>If incorrectly identified then error = 1</a:t>
            </a:r>
            <a:br>
              <a:rPr lang="en-US" altLang="en-US" sz="2000" dirty="0"/>
            </a:br>
            <a:r>
              <a:rPr lang="en-US" altLang="en-US" sz="2000" dirty="0"/>
              <a:t>i.e. update weights: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en-US" sz="1800" baseline="-25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800" i="1" dirty="0">
                <a:sym typeface="Symbol" pitchFamily="18" charset="2"/>
              </a:rPr>
              <a:t></a:t>
            </a:r>
            <a:r>
              <a:rPr lang="en-US" altLang="en-US" sz="1800" dirty="0">
                <a:sym typeface="Symbol" pitchFamily="18" charset="2"/>
              </a:rPr>
              <a:t>(</a:t>
            </a:r>
            <a:r>
              <a:rPr lang="en-US" altLang="en-US" sz="1800" i="1" dirty="0">
                <a:sym typeface="Symbol" pitchFamily="18" charset="2"/>
              </a:rPr>
              <a:t>t</a:t>
            </a:r>
            <a:r>
              <a:rPr lang="en-US" altLang="en-US" sz="1800" dirty="0">
                <a:sym typeface="Symbol" pitchFamily="18" charset="2"/>
              </a:rPr>
              <a:t>) is the learning rate… more shortly…</a:t>
            </a:r>
          </a:p>
          <a:p>
            <a:pPr eaLnBrk="1" hangingPunct="1"/>
            <a:endParaRPr lang="en-US" altLang="en-US" sz="2800" dirty="0"/>
          </a:p>
          <a:p>
            <a:pPr lvl="2" eaLnBrk="1" hangingPunct="1"/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F2EA7-DC2B-470E-BC3E-8A7F4B30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C8FC99-713B-45BA-9034-E8C884DEDEFC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Recall the</a:t>
            </a:r>
            <a:br>
              <a:rPr lang="en-US" altLang="en-US" dirty="0"/>
            </a:br>
            <a:r>
              <a:rPr lang="en-US" altLang="en-US" dirty="0"/>
              <a:t>Key Network Concepts: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architecture/structure</a:t>
            </a:r>
            <a:r>
              <a:rPr lang="en-US" altLang="en-US" sz="2800" dirty="0"/>
              <a:t> of the network (nodes, connections, layers)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weighted summation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activation function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update/learning rule </a:t>
            </a:r>
            <a:r>
              <a:rPr lang="en-US" altLang="en-US" sz="2800" dirty="0"/>
              <a:t>(example: backprop)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Loss/Cost Function </a:t>
            </a:r>
            <a:r>
              <a:rPr lang="en-US" altLang="en-US" sz="2800" dirty="0"/>
              <a:t>(example:  RMSE)</a:t>
            </a:r>
          </a:p>
        </p:txBody>
      </p:sp>
    </p:spTree>
    <p:extLst>
      <p:ext uri="{BB962C8B-B14F-4D97-AF65-F5344CB8AC3E}">
        <p14:creationId xmlns:p14="http://schemas.microsoft.com/office/powerpoint/2010/main" val="14782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C8FC99-713B-45BA-9034-E8C884DEDEFC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Perceptrons Require: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en-US" sz="2800" b="1" dirty="0">
                <a:solidFill>
                  <a:schemeClr val="bg1">
                    <a:lumMod val="85000"/>
                  </a:schemeClr>
                </a:solidFill>
              </a:rPr>
              <a:t>architecture/structure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of the network (nodes, connections, layers)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weighted summation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activation function </a:t>
            </a:r>
            <a:r>
              <a:rPr lang="en-US" altLang="en-US" sz="2800" dirty="0"/>
              <a:t>(e.g. step / Heaviside function)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update/learning rule </a:t>
            </a:r>
            <a:r>
              <a:rPr lang="en-US" altLang="en-US" sz="2800" dirty="0"/>
              <a:t>(perceptron learning)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Loss/Cost Function </a:t>
            </a:r>
            <a:r>
              <a:rPr lang="en-US" altLang="en-US" sz="2800" dirty="0"/>
              <a:t>(classification error)</a:t>
            </a:r>
          </a:p>
        </p:txBody>
      </p:sp>
    </p:spTree>
    <p:extLst>
      <p:ext uri="{BB962C8B-B14F-4D97-AF65-F5344CB8AC3E}">
        <p14:creationId xmlns:p14="http://schemas.microsoft.com/office/powerpoint/2010/main" val="115040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77" y="1219200"/>
            <a:ext cx="8229600" cy="4876800"/>
          </a:xfrm>
        </p:spPr>
        <p:txBody>
          <a:bodyPr/>
          <a:lstStyle/>
          <a:p>
            <a:r>
              <a:rPr lang="en-US" dirty="0"/>
              <a:t>Multiple Input / Single Node / One output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Inputs &amp; Weights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Summation</a:t>
            </a:r>
          </a:p>
          <a:p>
            <a:pPr lvl="1"/>
            <a:r>
              <a:rPr lang="en-US" dirty="0"/>
              <a:t>Activation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for: Classification or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27099"/>
            <a:ext cx="3829050" cy="3123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950797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Animation At</a:t>
            </a:r>
          </a:p>
          <a:p>
            <a:r>
              <a:rPr lang="en-US" dirty="0">
                <a:hlinkClick r:id="rId3"/>
              </a:rPr>
              <a:t>https://appliedgo.net/perceptron/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F77C-03B2-4C49-9C3F-8DCB9AE3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 Perceptron (1/5)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order to mimic the structure of the neurons, we need a mathematical model to work with</a:t>
            </a:r>
          </a:p>
        </p:txBody>
      </p:sp>
      <p:sp>
        <p:nvSpPr>
          <p:cNvPr id="1029" name="Oval 4"/>
          <p:cNvSpPr>
            <a:spLocks noChangeArrowheads="1"/>
          </p:cNvSpPr>
          <p:nvPr/>
        </p:nvSpPr>
        <p:spPr bwMode="auto">
          <a:xfrm>
            <a:off x="2133600" y="4114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2362200" y="41402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609600" y="3360738"/>
            <a:ext cx="533400" cy="601662"/>
            <a:chOff x="288" y="1733"/>
            <a:chExt cx="336" cy="379"/>
          </a:xfrm>
        </p:grpSpPr>
        <p:sp>
          <p:nvSpPr>
            <p:cNvPr id="1065" name="Oval 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Text Box 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" name="Group 9"/>
          <p:cNvGrpSpPr>
            <a:grpSpLocks/>
          </p:cNvGrpSpPr>
          <p:nvPr/>
        </p:nvGrpSpPr>
        <p:grpSpPr bwMode="auto">
          <a:xfrm>
            <a:off x="609600" y="4198938"/>
            <a:ext cx="533400" cy="601662"/>
            <a:chOff x="288" y="1733"/>
            <a:chExt cx="336" cy="379"/>
          </a:xfrm>
        </p:grpSpPr>
        <p:sp>
          <p:nvSpPr>
            <p:cNvPr id="1063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Text Box 1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3" name="Group 12"/>
          <p:cNvGrpSpPr>
            <a:grpSpLocks/>
          </p:cNvGrpSpPr>
          <p:nvPr/>
        </p:nvGrpSpPr>
        <p:grpSpPr bwMode="auto">
          <a:xfrm>
            <a:off x="609600" y="5646738"/>
            <a:ext cx="533400" cy="601662"/>
            <a:chOff x="288" y="1733"/>
            <a:chExt cx="336" cy="379"/>
          </a:xfrm>
        </p:grpSpPr>
        <p:sp>
          <p:nvSpPr>
            <p:cNvPr id="1061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2" name="Text Box 1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034" name="Line 15"/>
          <p:cNvSpPr>
            <a:spLocks noChangeShapeType="1"/>
          </p:cNvSpPr>
          <p:nvPr/>
        </p:nvSpPr>
        <p:spPr bwMode="auto">
          <a:xfrm>
            <a:off x="1143000" y="3657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1143000" y="44196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 flipV="1">
            <a:off x="1143000" y="49530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Text Box 18"/>
          <p:cNvSpPr txBox="1">
            <a:spLocks noChangeArrowheads="1"/>
          </p:cNvSpPr>
          <p:nvPr/>
        </p:nvSpPr>
        <p:spPr bwMode="auto">
          <a:xfrm>
            <a:off x="685800" y="4506913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8" name="Text Box 19"/>
          <p:cNvSpPr txBox="1">
            <a:spLocks noChangeArrowheads="1"/>
          </p:cNvSpPr>
          <p:nvPr/>
        </p:nvSpPr>
        <p:spPr bwMode="auto">
          <a:xfrm>
            <a:off x="1176338" y="3200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9" name="Text Box 20"/>
          <p:cNvSpPr txBox="1">
            <a:spLocks noChangeArrowheads="1"/>
          </p:cNvSpPr>
          <p:nvPr/>
        </p:nvSpPr>
        <p:spPr bwMode="auto">
          <a:xfrm>
            <a:off x="1176338" y="389413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0" name="Text Box 21"/>
          <p:cNvSpPr txBox="1">
            <a:spLocks noChangeArrowheads="1"/>
          </p:cNvSpPr>
          <p:nvPr/>
        </p:nvSpPr>
        <p:spPr bwMode="auto">
          <a:xfrm>
            <a:off x="1176338" y="5029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41" name="Text Box 22"/>
          <p:cNvSpPr txBox="1">
            <a:spLocks noChangeArrowheads="1"/>
          </p:cNvSpPr>
          <p:nvPr/>
        </p:nvSpPr>
        <p:spPr bwMode="auto">
          <a:xfrm>
            <a:off x="2590800" y="3505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2" name="Text Box 23"/>
          <p:cNvSpPr txBox="1">
            <a:spLocks noChangeArrowheads="1"/>
          </p:cNvSpPr>
          <p:nvPr/>
        </p:nvSpPr>
        <p:spPr bwMode="auto">
          <a:xfrm>
            <a:off x="2209800" y="3055938"/>
            <a:ext cx="77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/>
              <a:t>x</a:t>
            </a:r>
            <a:r>
              <a:rPr lang="en-US" altLang="en-US" sz="2800" baseline="-25000"/>
              <a:t>0=1</a:t>
            </a:r>
          </a:p>
        </p:txBody>
      </p:sp>
      <p:sp>
        <p:nvSpPr>
          <p:cNvPr id="1043" name="Line 24"/>
          <p:cNvSpPr>
            <a:spLocks noChangeShapeType="1"/>
          </p:cNvSpPr>
          <p:nvPr/>
        </p:nvSpPr>
        <p:spPr bwMode="auto">
          <a:xfrm>
            <a:off x="2590800" y="3581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Oval 25"/>
          <p:cNvSpPr>
            <a:spLocks noChangeArrowheads="1"/>
          </p:cNvSpPr>
          <p:nvPr/>
        </p:nvSpPr>
        <p:spPr bwMode="auto">
          <a:xfrm>
            <a:off x="5334000" y="4114800"/>
            <a:ext cx="914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5" name="Group 26"/>
          <p:cNvGrpSpPr>
            <a:grpSpLocks/>
          </p:cNvGrpSpPr>
          <p:nvPr/>
        </p:nvGrpSpPr>
        <p:grpSpPr bwMode="auto">
          <a:xfrm>
            <a:off x="5410200" y="4038600"/>
            <a:ext cx="838200" cy="838200"/>
            <a:chOff x="1488" y="3456"/>
            <a:chExt cx="864" cy="672"/>
          </a:xfrm>
        </p:grpSpPr>
        <p:sp>
          <p:nvSpPr>
            <p:cNvPr id="1056" name="Line 27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Line 28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8" name="Line 29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9" name="Line 30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Line 31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6" name="Group 32"/>
          <p:cNvGrpSpPr>
            <a:grpSpLocks/>
          </p:cNvGrpSpPr>
          <p:nvPr/>
        </p:nvGrpSpPr>
        <p:grpSpPr bwMode="auto">
          <a:xfrm>
            <a:off x="7924800" y="4289425"/>
            <a:ext cx="533400" cy="587375"/>
            <a:chOff x="4896" y="2318"/>
            <a:chExt cx="336" cy="370"/>
          </a:xfrm>
        </p:grpSpPr>
        <p:grpSp>
          <p:nvGrpSpPr>
            <p:cNvPr id="1052" name="Group 33"/>
            <p:cNvGrpSpPr>
              <a:grpSpLocks/>
            </p:cNvGrpSpPr>
            <p:nvPr/>
          </p:nvGrpSpPr>
          <p:grpSpPr bwMode="auto">
            <a:xfrm>
              <a:off x="4896" y="2352"/>
              <a:ext cx="336" cy="336"/>
              <a:chOff x="288" y="1776"/>
              <a:chExt cx="336" cy="336"/>
            </a:xfrm>
          </p:grpSpPr>
          <p:sp>
            <p:nvSpPr>
              <p:cNvPr id="1054" name="Oval 34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5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03"/>
                <a:ext cx="11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3" name="Text Box 36"/>
            <p:cNvSpPr txBox="1">
              <a:spLocks noChangeArrowheads="1"/>
            </p:cNvSpPr>
            <p:nvPr/>
          </p:nvSpPr>
          <p:spPr bwMode="auto">
            <a:xfrm>
              <a:off x="4944" y="2318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47" name="AutoShape 37"/>
          <p:cNvCxnSpPr>
            <a:cxnSpLocks noChangeShapeType="1"/>
            <a:stCxn id="1029" idx="6"/>
            <a:endCxn id="1044" idx="2"/>
          </p:cNvCxnSpPr>
          <p:nvPr/>
        </p:nvCxnSpPr>
        <p:spPr bwMode="auto">
          <a:xfrm>
            <a:off x="3048000" y="45720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8" name="AutoShape 38"/>
          <p:cNvCxnSpPr>
            <a:cxnSpLocks noChangeShapeType="1"/>
            <a:stCxn id="1044" idx="6"/>
            <a:endCxn id="1055" idx="1"/>
          </p:cNvCxnSpPr>
          <p:nvPr/>
        </p:nvCxnSpPr>
        <p:spPr bwMode="auto">
          <a:xfrm>
            <a:off x="6248400" y="4572000"/>
            <a:ext cx="16764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6" name="Object 39"/>
          <p:cNvGraphicFramePr>
            <a:graphicFrameLocks noChangeAspect="1"/>
          </p:cNvGraphicFramePr>
          <p:nvPr/>
        </p:nvGraphicFramePr>
        <p:xfrm>
          <a:off x="2763838" y="4494213"/>
          <a:ext cx="2168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939600" imgH="431640" progId="Equation.DSMT4">
                  <p:embed/>
                </p:oleObj>
              </mc:Choice>
              <mc:Fallback>
                <p:oleObj name="Equation" r:id="rId4" imgW="939600" imgH="431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494213"/>
                        <a:ext cx="2168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9" name="Group 40"/>
          <p:cNvGrpSpPr>
            <a:grpSpLocks/>
          </p:cNvGrpSpPr>
          <p:nvPr/>
        </p:nvGrpSpPr>
        <p:grpSpPr bwMode="auto">
          <a:xfrm>
            <a:off x="3657600" y="5919788"/>
            <a:ext cx="2971800" cy="811212"/>
            <a:chOff x="2208" y="3345"/>
            <a:chExt cx="1872" cy="511"/>
          </a:xfrm>
        </p:grpSpPr>
        <p:sp>
          <p:nvSpPr>
            <p:cNvPr id="1050" name="Text Box 41"/>
            <p:cNvSpPr txBox="1">
              <a:spLocks noChangeArrowheads="1"/>
            </p:cNvSpPr>
            <p:nvPr/>
          </p:nvSpPr>
          <p:spPr bwMode="auto">
            <a:xfrm>
              <a:off x="2208" y="3345"/>
              <a:ext cx="187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1  if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NET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&gt;0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50000"/>
                </a:lnSpc>
              </a:pP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0  otherwise</a:t>
              </a:r>
            </a:p>
          </p:txBody>
        </p:sp>
        <p:sp>
          <p:nvSpPr>
            <p:cNvPr id="1051" name="AutoShape 42"/>
            <p:cNvSpPr>
              <a:spLocks/>
            </p:cNvSpPr>
            <p:nvPr/>
          </p:nvSpPr>
          <p:spPr bwMode="auto">
            <a:xfrm>
              <a:off x="2736" y="3433"/>
              <a:ext cx="96" cy="271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98E04-48F5-46B7-BE2B-A98E9181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 Perceptron (2/5)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172" name="Rectangle 4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are the postsynaptic stimulus from the previous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represents the concentration of stimulus within the synapse (which is “measured” within the synapse)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represents the action potential of each dendrite</a:t>
            </a:r>
          </a:p>
        </p:txBody>
      </p:sp>
      <p:grpSp>
        <p:nvGrpSpPr>
          <p:cNvPr id="7173" name="Group 6"/>
          <p:cNvGrpSpPr>
            <a:grpSpLocks/>
          </p:cNvGrpSpPr>
          <p:nvPr/>
        </p:nvGrpSpPr>
        <p:grpSpPr bwMode="auto">
          <a:xfrm>
            <a:off x="609600" y="3360738"/>
            <a:ext cx="533400" cy="601662"/>
            <a:chOff x="288" y="1733"/>
            <a:chExt cx="336" cy="379"/>
          </a:xfrm>
        </p:grpSpPr>
        <p:sp>
          <p:nvSpPr>
            <p:cNvPr id="7191" name="Oval 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2" name="Text Box 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609600" y="4198938"/>
            <a:ext cx="533400" cy="601662"/>
            <a:chOff x="288" y="1733"/>
            <a:chExt cx="336" cy="379"/>
          </a:xfrm>
        </p:grpSpPr>
        <p:sp>
          <p:nvSpPr>
            <p:cNvPr id="7189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0" name="Text Box 1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609600" y="5646738"/>
            <a:ext cx="533400" cy="601662"/>
            <a:chOff x="288" y="1733"/>
            <a:chExt cx="336" cy="379"/>
          </a:xfrm>
        </p:grpSpPr>
        <p:sp>
          <p:nvSpPr>
            <p:cNvPr id="7187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1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7176" name="Line 15"/>
          <p:cNvSpPr>
            <a:spLocks noChangeShapeType="1"/>
          </p:cNvSpPr>
          <p:nvPr/>
        </p:nvSpPr>
        <p:spPr bwMode="auto">
          <a:xfrm>
            <a:off x="1143000" y="3657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>
            <a:off x="1143000" y="44196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8" name="Line 17"/>
          <p:cNvSpPr>
            <a:spLocks noChangeShapeType="1"/>
          </p:cNvSpPr>
          <p:nvPr/>
        </p:nvSpPr>
        <p:spPr bwMode="auto">
          <a:xfrm flipV="1">
            <a:off x="1143000" y="49530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9" name="Text Box 18"/>
          <p:cNvSpPr txBox="1">
            <a:spLocks noChangeArrowheads="1"/>
          </p:cNvSpPr>
          <p:nvPr/>
        </p:nvSpPr>
        <p:spPr bwMode="auto">
          <a:xfrm>
            <a:off x="685800" y="4506913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180" name="Text Box 19"/>
          <p:cNvSpPr txBox="1">
            <a:spLocks noChangeArrowheads="1"/>
          </p:cNvSpPr>
          <p:nvPr/>
        </p:nvSpPr>
        <p:spPr bwMode="auto">
          <a:xfrm>
            <a:off x="1176338" y="3200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81" name="Text Box 20"/>
          <p:cNvSpPr txBox="1">
            <a:spLocks noChangeArrowheads="1"/>
          </p:cNvSpPr>
          <p:nvPr/>
        </p:nvSpPr>
        <p:spPr bwMode="auto">
          <a:xfrm>
            <a:off x="1176338" y="389413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82" name="Text Box 21"/>
          <p:cNvSpPr txBox="1">
            <a:spLocks noChangeArrowheads="1"/>
          </p:cNvSpPr>
          <p:nvPr/>
        </p:nvSpPr>
        <p:spPr bwMode="auto">
          <a:xfrm>
            <a:off x="1176338" y="5029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183" name="Line 46"/>
          <p:cNvSpPr>
            <a:spLocks noChangeShapeType="1"/>
          </p:cNvSpPr>
          <p:nvPr/>
        </p:nvSpPr>
        <p:spPr bwMode="auto">
          <a:xfrm>
            <a:off x="1143000" y="3657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Text Box 47"/>
          <p:cNvSpPr txBox="1">
            <a:spLocks noChangeArrowheads="1"/>
          </p:cNvSpPr>
          <p:nvPr/>
        </p:nvSpPr>
        <p:spPr bwMode="auto">
          <a:xfrm>
            <a:off x="2590800" y="3505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85" name="Text Box 48"/>
          <p:cNvSpPr txBox="1">
            <a:spLocks noChangeArrowheads="1"/>
          </p:cNvSpPr>
          <p:nvPr/>
        </p:nvSpPr>
        <p:spPr bwMode="auto">
          <a:xfrm>
            <a:off x="2209800" y="3055938"/>
            <a:ext cx="718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0=1</a:t>
            </a:r>
          </a:p>
        </p:txBody>
      </p:sp>
      <p:sp>
        <p:nvSpPr>
          <p:cNvPr id="7186" name="Line 49"/>
          <p:cNvSpPr>
            <a:spLocks noChangeShapeType="1"/>
          </p:cNvSpPr>
          <p:nvPr/>
        </p:nvSpPr>
        <p:spPr bwMode="auto">
          <a:xfrm>
            <a:off x="2590800" y="3581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5CCA5-284B-4F4D-9BA9-7F4D954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CCE17-C413-4AE4-A7B7-B95183F283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 Perceptron (3/5)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summation represents the collective action potential of ALL dendrites coming into the cell body</a:t>
            </a:r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2133600" y="4114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362200" y="41402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5" name="Group 6"/>
          <p:cNvGrpSpPr>
            <a:grpSpLocks/>
          </p:cNvGrpSpPr>
          <p:nvPr/>
        </p:nvGrpSpPr>
        <p:grpSpPr bwMode="auto">
          <a:xfrm>
            <a:off x="609600" y="3360738"/>
            <a:ext cx="533400" cy="601662"/>
            <a:chOff x="288" y="1733"/>
            <a:chExt cx="336" cy="379"/>
          </a:xfrm>
        </p:grpSpPr>
        <p:sp>
          <p:nvSpPr>
            <p:cNvPr id="2073" name="Oval 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4" name="Text Box 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056" name="Group 9"/>
          <p:cNvGrpSpPr>
            <a:grpSpLocks/>
          </p:cNvGrpSpPr>
          <p:nvPr/>
        </p:nvGrpSpPr>
        <p:grpSpPr bwMode="auto">
          <a:xfrm>
            <a:off x="609600" y="4198938"/>
            <a:ext cx="533400" cy="601662"/>
            <a:chOff x="288" y="1733"/>
            <a:chExt cx="336" cy="379"/>
          </a:xfrm>
        </p:grpSpPr>
        <p:sp>
          <p:nvSpPr>
            <p:cNvPr id="2071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1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57" name="Group 12"/>
          <p:cNvGrpSpPr>
            <a:grpSpLocks/>
          </p:cNvGrpSpPr>
          <p:nvPr/>
        </p:nvGrpSpPr>
        <p:grpSpPr bwMode="auto">
          <a:xfrm>
            <a:off x="609600" y="5646738"/>
            <a:ext cx="533400" cy="601662"/>
            <a:chOff x="288" y="1733"/>
            <a:chExt cx="336" cy="379"/>
          </a:xfrm>
        </p:grpSpPr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1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058" name="Line 15"/>
          <p:cNvSpPr>
            <a:spLocks noChangeShapeType="1"/>
          </p:cNvSpPr>
          <p:nvPr/>
        </p:nvSpPr>
        <p:spPr bwMode="auto">
          <a:xfrm>
            <a:off x="1143000" y="3657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Line 16"/>
          <p:cNvSpPr>
            <a:spLocks noChangeShapeType="1"/>
          </p:cNvSpPr>
          <p:nvPr/>
        </p:nvSpPr>
        <p:spPr bwMode="auto">
          <a:xfrm>
            <a:off x="1143000" y="44196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Line 17"/>
          <p:cNvSpPr>
            <a:spLocks noChangeShapeType="1"/>
          </p:cNvSpPr>
          <p:nvPr/>
        </p:nvSpPr>
        <p:spPr bwMode="auto">
          <a:xfrm flipV="1">
            <a:off x="1143000" y="49530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Text Box 18"/>
          <p:cNvSpPr txBox="1">
            <a:spLocks noChangeArrowheads="1"/>
          </p:cNvSpPr>
          <p:nvPr/>
        </p:nvSpPr>
        <p:spPr bwMode="auto">
          <a:xfrm>
            <a:off x="685800" y="4506913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62" name="Text Box 19"/>
          <p:cNvSpPr txBox="1">
            <a:spLocks noChangeArrowheads="1"/>
          </p:cNvSpPr>
          <p:nvPr/>
        </p:nvSpPr>
        <p:spPr bwMode="auto">
          <a:xfrm>
            <a:off x="1176338" y="3200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63" name="Text Box 20"/>
          <p:cNvSpPr txBox="1">
            <a:spLocks noChangeArrowheads="1"/>
          </p:cNvSpPr>
          <p:nvPr/>
        </p:nvSpPr>
        <p:spPr bwMode="auto">
          <a:xfrm>
            <a:off x="1176338" y="389413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64" name="Text Box 21"/>
          <p:cNvSpPr txBox="1">
            <a:spLocks noChangeArrowheads="1"/>
          </p:cNvSpPr>
          <p:nvPr/>
        </p:nvSpPr>
        <p:spPr bwMode="auto">
          <a:xfrm>
            <a:off x="1176338" y="5029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65" name="Text Box 22"/>
          <p:cNvSpPr txBox="1">
            <a:spLocks noChangeArrowheads="1"/>
          </p:cNvSpPr>
          <p:nvPr/>
        </p:nvSpPr>
        <p:spPr bwMode="auto">
          <a:xfrm>
            <a:off x="2590800" y="3505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66" name="Text Box 23"/>
          <p:cNvSpPr txBox="1">
            <a:spLocks noChangeArrowheads="1"/>
          </p:cNvSpPr>
          <p:nvPr/>
        </p:nvSpPr>
        <p:spPr bwMode="auto">
          <a:xfrm>
            <a:off x="2209800" y="3055938"/>
            <a:ext cx="718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0=1</a:t>
            </a:r>
          </a:p>
        </p:txBody>
      </p:sp>
      <p:sp>
        <p:nvSpPr>
          <p:cNvPr id="2067" name="Line 24"/>
          <p:cNvSpPr>
            <a:spLocks noChangeShapeType="1"/>
          </p:cNvSpPr>
          <p:nvPr/>
        </p:nvSpPr>
        <p:spPr bwMode="auto">
          <a:xfrm>
            <a:off x="2590800" y="3581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68" name="AutoShape 37"/>
          <p:cNvCxnSpPr>
            <a:cxnSpLocks noChangeShapeType="1"/>
            <a:stCxn id="2053" idx="6"/>
          </p:cNvCxnSpPr>
          <p:nvPr/>
        </p:nvCxnSpPr>
        <p:spPr bwMode="auto">
          <a:xfrm>
            <a:off x="3048000" y="45720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50" name="Object 39"/>
          <p:cNvGraphicFramePr>
            <a:graphicFrameLocks noChangeAspect="1"/>
          </p:cNvGraphicFramePr>
          <p:nvPr/>
        </p:nvGraphicFramePr>
        <p:xfrm>
          <a:off x="2763838" y="4494213"/>
          <a:ext cx="2168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939600" imgH="431640" progId="Equation.DSMT4">
                  <p:embed/>
                </p:oleObj>
              </mc:Choice>
              <mc:Fallback>
                <p:oleObj name="Equation" r:id="rId4" imgW="939600" imgH="431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494213"/>
                        <a:ext cx="2168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967D2-0D93-4E34-84BB-758A173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Simple Perceptron (4/5)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Function (AF)</a:t>
            </a:r>
          </a:p>
          <a:p>
            <a:pPr lvl="1" eaLnBrk="1" hangingPunct="1"/>
            <a:r>
              <a:rPr lang="en-US" altLang="en-US"/>
              <a:t>Determines if enough potential exists to fire</a:t>
            </a:r>
          </a:p>
          <a:p>
            <a:pPr lvl="1" eaLnBrk="1" hangingPunct="1"/>
            <a:r>
              <a:rPr lang="en-US" altLang="en-US"/>
              <a:t>If it fires, the output is 1, otherwise it is 0</a:t>
            </a:r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2133600" y="4114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362200" y="41402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9" name="Group 6"/>
          <p:cNvGrpSpPr>
            <a:grpSpLocks/>
          </p:cNvGrpSpPr>
          <p:nvPr/>
        </p:nvGrpSpPr>
        <p:grpSpPr bwMode="auto">
          <a:xfrm>
            <a:off x="609600" y="3360738"/>
            <a:ext cx="533400" cy="601662"/>
            <a:chOff x="288" y="1733"/>
            <a:chExt cx="336" cy="379"/>
          </a:xfrm>
        </p:grpSpPr>
        <p:sp>
          <p:nvSpPr>
            <p:cNvPr id="3113" name="Oval 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4" name="Text Box 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080" name="Group 9"/>
          <p:cNvGrpSpPr>
            <a:grpSpLocks/>
          </p:cNvGrpSpPr>
          <p:nvPr/>
        </p:nvGrpSpPr>
        <p:grpSpPr bwMode="auto">
          <a:xfrm>
            <a:off x="609600" y="4198938"/>
            <a:ext cx="533400" cy="601662"/>
            <a:chOff x="288" y="1733"/>
            <a:chExt cx="336" cy="379"/>
          </a:xfrm>
        </p:grpSpPr>
        <p:sp>
          <p:nvSpPr>
            <p:cNvPr id="3111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2" name="Text Box 1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81" name="Group 12"/>
          <p:cNvGrpSpPr>
            <a:grpSpLocks/>
          </p:cNvGrpSpPr>
          <p:nvPr/>
        </p:nvGrpSpPr>
        <p:grpSpPr bwMode="auto">
          <a:xfrm>
            <a:off x="609600" y="5646738"/>
            <a:ext cx="533400" cy="601662"/>
            <a:chOff x="288" y="1733"/>
            <a:chExt cx="336" cy="379"/>
          </a:xfrm>
        </p:grpSpPr>
        <p:sp>
          <p:nvSpPr>
            <p:cNvPr id="3109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0" name="Text Box 1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3082" name="Line 15"/>
          <p:cNvSpPr>
            <a:spLocks noChangeShapeType="1"/>
          </p:cNvSpPr>
          <p:nvPr/>
        </p:nvSpPr>
        <p:spPr bwMode="auto">
          <a:xfrm>
            <a:off x="1143000" y="36576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143000" y="44196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4" name="Line 17"/>
          <p:cNvSpPr>
            <a:spLocks noChangeShapeType="1"/>
          </p:cNvSpPr>
          <p:nvPr/>
        </p:nvSpPr>
        <p:spPr bwMode="auto">
          <a:xfrm flipV="1">
            <a:off x="1143000" y="49530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685800" y="4506913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76338" y="3200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87" name="Text Box 20"/>
          <p:cNvSpPr txBox="1">
            <a:spLocks noChangeArrowheads="1"/>
          </p:cNvSpPr>
          <p:nvPr/>
        </p:nvSpPr>
        <p:spPr bwMode="auto">
          <a:xfrm>
            <a:off x="1176338" y="389413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88" name="Text Box 21"/>
          <p:cNvSpPr txBox="1">
            <a:spLocks noChangeArrowheads="1"/>
          </p:cNvSpPr>
          <p:nvPr/>
        </p:nvSpPr>
        <p:spPr bwMode="auto">
          <a:xfrm>
            <a:off x="1176338" y="5029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89" name="Text Box 22"/>
          <p:cNvSpPr txBox="1">
            <a:spLocks noChangeArrowheads="1"/>
          </p:cNvSpPr>
          <p:nvPr/>
        </p:nvSpPr>
        <p:spPr bwMode="auto">
          <a:xfrm>
            <a:off x="2590800" y="35052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90" name="Text Box 23"/>
          <p:cNvSpPr txBox="1">
            <a:spLocks noChangeArrowheads="1"/>
          </p:cNvSpPr>
          <p:nvPr/>
        </p:nvSpPr>
        <p:spPr bwMode="auto">
          <a:xfrm>
            <a:off x="2209800" y="3055938"/>
            <a:ext cx="718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0=1</a:t>
            </a:r>
          </a:p>
        </p:txBody>
      </p:sp>
      <p:sp>
        <p:nvSpPr>
          <p:cNvPr id="3091" name="Line 24"/>
          <p:cNvSpPr>
            <a:spLocks noChangeShapeType="1"/>
          </p:cNvSpPr>
          <p:nvPr/>
        </p:nvSpPr>
        <p:spPr bwMode="auto">
          <a:xfrm>
            <a:off x="2590800" y="3581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" name="Oval 25"/>
          <p:cNvSpPr>
            <a:spLocks noChangeArrowheads="1"/>
          </p:cNvSpPr>
          <p:nvPr/>
        </p:nvSpPr>
        <p:spPr bwMode="auto">
          <a:xfrm>
            <a:off x="5334000" y="4114800"/>
            <a:ext cx="914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93" name="Group 26"/>
          <p:cNvGrpSpPr>
            <a:grpSpLocks/>
          </p:cNvGrpSpPr>
          <p:nvPr/>
        </p:nvGrpSpPr>
        <p:grpSpPr bwMode="auto">
          <a:xfrm>
            <a:off x="5410200" y="4038600"/>
            <a:ext cx="838200" cy="838200"/>
            <a:chOff x="1488" y="3456"/>
            <a:chExt cx="864" cy="672"/>
          </a:xfrm>
        </p:grpSpPr>
        <p:sp>
          <p:nvSpPr>
            <p:cNvPr id="3104" name="Line 27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5" name="Line 28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6" name="Line 29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7" name="Line 30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8" name="Line 31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94" name="Group 32"/>
          <p:cNvGrpSpPr>
            <a:grpSpLocks/>
          </p:cNvGrpSpPr>
          <p:nvPr/>
        </p:nvGrpSpPr>
        <p:grpSpPr bwMode="auto">
          <a:xfrm>
            <a:off x="7924800" y="4289425"/>
            <a:ext cx="533400" cy="587375"/>
            <a:chOff x="4896" y="2318"/>
            <a:chExt cx="336" cy="370"/>
          </a:xfrm>
        </p:grpSpPr>
        <p:grpSp>
          <p:nvGrpSpPr>
            <p:cNvPr id="3100" name="Group 33"/>
            <p:cNvGrpSpPr>
              <a:grpSpLocks/>
            </p:cNvGrpSpPr>
            <p:nvPr/>
          </p:nvGrpSpPr>
          <p:grpSpPr bwMode="auto">
            <a:xfrm>
              <a:off x="4896" y="2352"/>
              <a:ext cx="336" cy="336"/>
              <a:chOff x="288" y="1776"/>
              <a:chExt cx="336" cy="336"/>
            </a:xfrm>
          </p:grpSpPr>
          <p:sp>
            <p:nvSpPr>
              <p:cNvPr id="3102" name="Oval 34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3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03"/>
                <a:ext cx="11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01" name="Text Box 36"/>
            <p:cNvSpPr txBox="1">
              <a:spLocks noChangeArrowheads="1"/>
            </p:cNvSpPr>
            <p:nvPr/>
          </p:nvSpPr>
          <p:spPr bwMode="auto">
            <a:xfrm>
              <a:off x="4944" y="2318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3095" name="AutoShape 37"/>
          <p:cNvCxnSpPr>
            <a:cxnSpLocks noChangeShapeType="1"/>
            <a:stCxn id="3077" idx="6"/>
            <a:endCxn id="3092" idx="2"/>
          </p:cNvCxnSpPr>
          <p:nvPr/>
        </p:nvCxnSpPr>
        <p:spPr bwMode="auto">
          <a:xfrm>
            <a:off x="3048000" y="45720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AutoShape 38"/>
          <p:cNvCxnSpPr>
            <a:cxnSpLocks noChangeShapeType="1"/>
            <a:stCxn id="3092" idx="6"/>
            <a:endCxn id="3103" idx="1"/>
          </p:cNvCxnSpPr>
          <p:nvPr/>
        </p:nvCxnSpPr>
        <p:spPr bwMode="auto">
          <a:xfrm>
            <a:off x="6248400" y="4572000"/>
            <a:ext cx="16764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4" name="Object 39"/>
          <p:cNvGraphicFramePr>
            <a:graphicFrameLocks noChangeAspect="1"/>
          </p:cNvGraphicFramePr>
          <p:nvPr/>
        </p:nvGraphicFramePr>
        <p:xfrm>
          <a:off x="2763838" y="4494213"/>
          <a:ext cx="2168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939600" imgH="431640" progId="Equation.DSMT4">
                  <p:embed/>
                </p:oleObj>
              </mc:Choice>
              <mc:Fallback>
                <p:oleObj name="Equation" r:id="rId4" imgW="939600" imgH="431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494213"/>
                        <a:ext cx="2168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7" name="Group 40"/>
          <p:cNvGrpSpPr>
            <a:grpSpLocks/>
          </p:cNvGrpSpPr>
          <p:nvPr/>
        </p:nvGrpSpPr>
        <p:grpSpPr bwMode="auto">
          <a:xfrm>
            <a:off x="3657600" y="5919788"/>
            <a:ext cx="2971800" cy="785812"/>
            <a:chOff x="2208" y="3345"/>
            <a:chExt cx="1872" cy="495"/>
          </a:xfrm>
        </p:grpSpPr>
        <p:sp>
          <p:nvSpPr>
            <p:cNvPr id="3098" name="Text Box 41"/>
            <p:cNvSpPr txBox="1">
              <a:spLocks noChangeArrowheads="1"/>
            </p:cNvSpPr>
            <p:nvPr/>
          </p:nvSpPr>
          <p:spPr bwMode="auto">
            <a:xfrm>
              <a:off x="2208" y="3345"/>
              <a:ext cx="1872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400"/>
                <a:t>             1  if </a:t>
              </a:r>
              <a:r>
                <a:rPr lang="en-US" altLang="en-US" sz="2400" i="1">
                  <a:sym typeface="Symbol" pitchFamily="18" charset="2"/>
                </a:rPr>
                <a:t>NET</a:t>
              </a:r>
              <a:r>
                <a:rPr lang="en-US" altLang="en-US" sz="2400" baseline="-25000">
                  <a:sym typeface="Symbol" pitchFamily="18" charset="2"/>
                </a:rPr>
                <a:t> </a:t>
              </a:r>
              <a:r>
                <a:rPr lang="en-US" altLang="en-US" sz="2400">
                  <a:sym typeface="Symbol" pitchFamily="18" charset="2"/>
                </a:rPr>
                <a:t>&gt;0</a:t>
              </a:r>
              <a:endParaRPr lang="en-US" altLang="en-US" sz="2400"/>
            </a:p>
            <a:p>
              <a:pPr eaLnBrk="1" hangingPunct="1">
                <a:lnSpc>
                  <a:spcPct val="50000"/>
                </a:lnSpc>
              </a:pPr>
              <a:r>
                <a:rPr lang="en-US" altLang="en-US" sz="2400" i="1"/>
                <a:t>y</a:t>
              </a:r>
              <a:r>
                <a:rPr lang="en-US" altLang="en-US" sz="2400"/>
                <a:t>(</a:t>
              </a:r>
              <a:r>
                <a:rPr lang="en-US" altLang="en-US" sz="2400" i="1"/>
                <a:t>x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)=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en-US" sz="2400"/>
                <a:t>             0  otherwise</a:t>
              </a:r>
            </a:p>
          </p:txBody>
        </p:sp>
        <p:sp>
          <p:nvSpPr>
            <p:cNvPr id="3099" name="AutoShape 42"/>
            <p:cNvSpPr>
              <a:spLocks/>
            </p:cNvSpPr>
            <p:nvPr/>
          </p:nvSpPr>
          <p:spPr bwMode="auto">
            <a:xfrm>
              <a:off x="2832" y="336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44E5D-405C-4172-96B7-C282026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Simple Perceptron (5/5)</a:t>
            </a:r>
            <a:br>
              <a:rPr lang="en-US" altLang="en-US" dirty="0"/>
            </a:br>
            <a:r>
              <a:rPr lang="en-US" altLang="en-US" dirty="0"/>
              <a:t>Biological Analogy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667000" y="3573463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95600" y="3598863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1143000" y="2819400"/>
            <a:ext cx="533400" cy="601663"/>
            <a:chOff x="288" y="1733"/>
            <a:chExt cx="336" cy="379"/>
          </a:xfrm>
        </p:grpSpPr>
        <p:sp>
          <p:nvSpPr>
            <p:cNvPr id="4142" name="Oval 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3" name="Text Box 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1143000" y="3657600"/>
            <a:ext cx="533400" cy="601663"/>
            <a:chOff x="288" y="1733"/>
            <a:chExt cx="336" cy="379"/>
          </a:xfrm>
        </p:grpSpPr>
        <p:sp>
          <p:nvSpPr>
            <p:cNvPr id="4140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1" name="Text Box 1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104" name="Group 12"/>
          <p:cNvGrpSpPr>
            <a:grpSpLocks/>
          </p:cNvGrpSpPr>
          <p:nvPr/>
        </p:nvGrpSpPr>
        <p:grpSpPr bwMode="auto">
          <a:xfrm>
            <a:off x="1143000" y="5105400"/>
            <a:ext cx="533400" cy="601663"/>
            <a:chOff x="288" y="1733"/>
            <a:chExt cx="336" cy="379"/>
          </a:xfrm>
        </p:grpSpPr>
        <p:sp>
          <p:nvSpPr>
            <p:cNvPr id="4138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9" name="Text Box 1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4105" name="Line 15"/>
          <p:cNvSpPr>
            <a:spLocks noChangeShapeType="1"/>
          </p:cNvSpPr>
          <p:nvPr/>
        </p:nvSpPr>
        <p:spPr bwMode="auto">
          <a:xfrm>
            <a:off x="1676400" y="3116263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>
            <a:off x="1676400" y="3878263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Line 17"/>
          <p:cNvSpPr>
            <a:spLocks noChangeShapeType="1"/>
          </p:cNvSpPr>
          <p:nvPr/>
        </p:nvSpPr>
        <p:spPr bwMode="auto">
          <a:xfrm flipV="1">
            <a:off x="1676400" y="4411663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auto">
          <a:xfrm>
            <a:off x="1219200" y="3965575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9" name="Text Box 19"/>
          <p:cNvSpPr txBox="1">
            <a:spLocks noChangeArrowheads="1"/>
          </p:cNvSpPr>
          <p:nvPr/>
        </p:nvSpPr>
        <p:spPr bwMode="auto">
          <a:xfrm>
            <a:off x="1709738" y="2659063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0" name="Text Box 20"/>
          <p:cNvSpPr txBox="1">
            <a:spLocks noChangeArrowheads="1"/>
          </p:cNvSpPr>
          <p:nvPr/>
        </p:nvSpPr>
        <p:spPr bwMode="auto">
          <a:xfrm>
            <a:off x="1709738" y="33528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709738" y="4487863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3124200" y="2963863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2743200" y="2514600"/>
            <a:ext cx="718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0=1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3124200" y="30400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5" name="Oval 25"/>
          <p:cNvSpPr>
            <a:spLocks noChangeArrowheads="1"/>
          </p:cNvSpPr>
          <p:nvPr/>
        </p:nvSpPr>
        <p:spPr bwMode="auto">
          <a:xfrm>
            <a:off x="5867400" y="3573463"/>
            <a:ext cx="914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16" name="Group 26"/>
          <p:cNvGrpSpPr>
            <a:grpSpLocks/>
          </p:cNvGrpSpPr>
          <p:nvPr/>
        </p:nvGrpSpPr>
        <p:grpSpPr bwMode="auto">
          <a:xfrm>
            <a:off x="5943600" y="3497263"/>
            <a:ext cx="838200" cy="838200"/>
            <a:chOff x="1488" y="3456"/>
            <a:chExt cx="864" cy="672"/>
          </a:xfrm>
        </p:grpSpPr>
        <p:sp>
          <p:nvSpPr>
            <p:cNvPr id="4133" name="Line 27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4" name="Line 28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5" name="Line 29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6" name="Line 30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7" name="Line 31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17" name="Group 32"/>
          <p:cNvGrpSpPr>
            <a:grpSpLocks/>
          </p:cNvGrpSpPr>
          <p:nvPr/>
        </p:nvGrpSpPr>
        <p:grpSpPr bwMode="auto">
          <a:xfrm>
            <a:off x="8458200" y="3748088"/>
            <a:ext cx="533400" cy="587375"/>
            <a:chOff x="4896" y="2318"/>
            <a:chExt cx="336" cy="370"/>
          </a:xfrm>
        </p:grpSpPr>
        <p:grpSp>
          <p:nvGrpSpPr>
            <p:cNvPr id="4129" name="Group 33"/>
            <p:cNvGrpSpPr>
              <a:grpSpLocks/>
            </p:cNvGrpSpPr>
            <p:nvPr/>
          </p:nvGrpSpPr>
          <p:grpSpPr bwMode="auto">
            <a:xfrm>
              <a:off x="4896" y="2352"/>
              <a:ext cx="336" cy="336"/>
              <a:chOff x="288" y="1776"/>
              <a:chExt cx="336" cy="336"/>
            </a:xfrm>
          </p:grpSpPr>
          <p:sp>
            <p:nvSpPr>
              <p:cNvPr id="4131" name="Oval 34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2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03"/>
                <a:ext cx="11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30" name="Text Box 36"/>
            <p:cNvSpPr txBox="1">
              <a:spLocks noChangeArrowheads="1"/>
            </p:cNvSpPr>
            <p:nvPr/>
          </p:nvSpPr>
          <p:spPr bwMode="auto">
            <a:xfrm>
              <a:off x="4944" y="2318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4118" name="AutoShape 37"/>
          <p:cNvCxnSpPr>
            <a:cxnSpLocks noChangeShapeType="1"/>
            <a:stCxn id="4100" idx="6"/>
            <a:endCxn id="4115" idx="2"/>
          </p:cNvCxnSpPr>
          <p:nvPr/>
        </p:nvCxnSpPr>
        <p:spPr bwMode="auto">
          <a:xfrm>
            <a:off x="3581400" y="4030663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38"/>
          <p:cNvCxnSpPr>
            <a:cxnSpLocks noChangeShapeType="1"/>
            <a:stCxn id="4115" idx="6"/>
            <a:endCxn id="4132" idx="1"/>
          </p:cNvCxnSpPr>
          <p:nvPr/>
        </p:nvCxnSpPr>
        <p:spPr bwMode="auto">
          <a:xfrm>
            <a:off x="6781800" y="4030663"/>
            <a:ext cx="1676400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098" name="Object 39"/>
          <p:cNvGraphicFramePr>
            <a:graphicFrameLocks noChangeAspect="1"/>
          </p:cNvGraphicFramePr>
          <p:nvPr/>
        </p:nvGraphicFramePr>
        <p:xfrm>
          <a:off x="3297238" y="3952875"/>
          <a:ext cx="21685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4" imgW="939600" imgH="431640" progId="Equation.DSMT4">
                  <p:embed/>
                </p:oleObj>
              </mc:Choice>
              <mc:Fallback>
                <p:oleObj name="Equation" r:id="rId4" imgW="939600" imgH="431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952875"/>
                        <a:ext cx="21685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0" name="Group 40"/>
          <p:cNvGrpSpPr>
            <a:grpSpLocks/>
          </p:cNvGrpSpPr>
          <p:nvPr/>
        </p:nvGrpSpPr>
        <p:grpSpPr bwMode="auto">
          <a:xfrm>
            <a:off x="4191000" y="5378450"/>
            <a:ext cx="2971800" cy="811213"/>
            <a:chOff x="2208" y="3345"/>
            <a:chExt cx="1872" cy="511"/>
          </a:xfrm>
        </p:grpSpPr>
        <p:sp>
          <p:nvSpPr>
            <p:cNvPr id="4127" name="Text Box 41"/>
            <p:cNvSpPr txBox="1">
              <a:spLocks noChangeArrowheads="1"/>
            </p:cNvSpPr>
            <p:nvPr/>
          </p:nvSpPr>
          <p:spPr bwMode="auto">
            <a:xfrm>
              <a:off x="2208" y="3345"/>
              <a:ext cx="187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1  if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NET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&gt;0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50000"/>
                </a:lnSpc>
              </a:pP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0  otherwise</a:t>
              </a:r>
            </a:p>
          </p:txBody>
        </p:sp>
        <p:sp>
          <p:nvSpPr>
            <p:cNvPr id="4128" name="AutoShape 42"/>
            <p:cNvSpPr>
              <a:spLocks/>
            </p:cNvSpPr>
            <p:nvPr/>
          </p:nvSpPr>
          <p:spPr bwMode="auto">
            <a:xfrm>
              <a:off x="2736" y="3416"/>
              <a:ext cx="96" cy="27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21" name="Text Box 44"/>
          <p:cNvSpPr txBox="1">
            <a:spLocks noChangeArrowheads="1"/>
          </p:cNvSpPr>
          <p:nvPr/>
        </p:nvSpPr>
        <p:spPr bwMode="auto">
          <a:xfrm>
            <a:off x="7612910" y="2711450"/>
            <a:ext cx="1377950" cy="9159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Presynaptic</a:t>
            </a:r>
            <a:br>
              <a:rPr lang="en-US" altLang="en-US" dirty="0"/>
            </a:br>
            <a:r>
              <a:rPr lang="en-US" altLang="en-US" dirty="0"/>
              <a:t>Action</a:t>
            </a:r>
            <a:br>
              <a:rPr lang="en-US" altLang="en-US" dirty="0"/>
            </a:br>
            <a:r>
              <a:rPr lang="en-US" altLang="en-US" dirty="0"/>
              <a:t>Potential</a:t>
            </a:r>
          </a:p>
        </p:txBody>
      </p:sp>
      <p:sp>
        <p:nvSpPr>
          <p:cNvPr id="4122" name="Text Box 45"/>
          <p:cNvSpPr txBox="1">
            <a:spLocks noChangeArrowheads="1"/>
          </p:cNvSpPr>
          <p:nvPr/>
        </p:nvSpPr>
        <p:spPr bwMode="auto">
          <a:xfrm>
            <a:off x="1593237" y="1462088"/>
            <a:ext cx="1212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Stimulus</a:t>
            </a:r>
            <a:br>
              <a:rPr lang="en-US" altLang="en-US" dirty="0"/>
            </a:br>
            <a:r>
              <a:rPr lang="en-US" altLang="en-US" dirty="0"/>
              <a:t>within the </a:t>
            </a:r>
            <a:br>
              <a:rPr lang="en-US" altLang="en-US" dirty="0"/>
            </a:br>
            <a:r>
              <a:rPr lang="en-US" altLang="en-US" dirty="0"/>
              <a:t>synapse</a:t>
            </a:r>
          </a:p>
        </p:txBody>
      </p:sp>
      <p:sp>
        <p:nvSpPr>
          <p:cNvPr id="4123" name="AutoShape 46"/>
          <p:cNvSpPr>
            <a:spLocks/>
          </p:cNvSpPr>
          <p:nvPr/>
        </p:nvSpPr>
        <p:spPr bwMode="auto">
          <a:xfrm rot="-5400000">
            <a:off x="1524000" y="48006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4" name="Text Box 47"/>
          <p:cNvSpPr txBox="1">
            <a:spLocks noChangeArrowheads="1"/>
          </p:cNvSpPr>
          <p:nvPr/>
        </p:nvSpPr>
        <p:spPr bwMode="auto">
          <a:xfrm>
            <a:off x="304800" y="5988050"/>
            <a:ext cx="3041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Postsynaptic </a:t>
            </a:r>
            <a:br>
              <a:rPr lang="en-US" altLang="en-US" dirty="0"/>
            </a:br>
            <a:r>
              <a:rPr lang="en-US" altLang="en-US" dirty="0"/>
              <a:t>Action Potential </a:t>
            </a:r>
            <a:br>
              <a:rPr lang="en-US" altLang="en-US" dirty="0"/>
            </a:br>
            <a:r>
              <a:rPr lang="en-US" altLang="en-US" dirty="0"/>
              <a:t>(Potential Of Each Dendrite)</a:t>
            </a:r>
          </a:p>
        </p:txBody>
      </p:sp>
      <p:sp>
        <p:nvSpPr>
          <p:cNvPr id="4125" name="Text Box 48"/>
          <p:cNvSpPr txBox="1">
            <a:spLocks noChangeArrowheads="1"/>
          </p:cNvSpPr>
          <p:nvPr/>
        </p:nvSpPr>
        <p:spPr bwMode="auto">
          <a:xfrm>
            <a:off x="2667000" y="2147888"/>
            <a:ext cx="11620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Cell Body</a:t>
            </a:r>
          </a:p>
        </p:txBody>
      </p:sp>
      <p:sp>
        <p:nvSpPr>
          <p:cNvPr id="4126" name="Text Box 49"/>
          <p:cNvSpPr txBox="1">
            <a:spLocks noChangeArrowheads="1"/>
          </p:cNvSpPr>
          <p:nvPr/>
        </p:nvSpPr>
        <p:spPr bwMode="auto">
          <a:xfrm>
            <a:off x="85574" y="1898552"/>
            <a:ext cx="1479550" cy="915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Postsynaptic</a:t>
            </a:r>
            <a:br>
              <a:rPr lang="en-US" altLang="en-US" dirty="0"/>
            </a:br>
            <a:r>
              <a:rPr lang="en-US" altLang="en-US" dirty="0"/>
              <a:t>Action</a:t>
            </a:r>
            <a:br>
              <a:rPr lang="en-US" altLang="en-US" dirty="0"/>
            </a:br>
            <a:r>
              <a:rPr lang="en-US" altLang="en-US" dirty="0"/>
              <a:t>Potential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FD649-9B18-4D8F-983A-B1D9B7F9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8828-F77C-4CFB-BA7F-54F0CEFA34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976</Words>
  <Application>Microsoft Office PowerPoint</Application>
  <PresentationFormat>On-screen Show (4:3)</PresentationFormat>
  <Paragraphs>312</Paragraphs>
  <Slides>18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Symbol</vt:lpstr>
      <vt:lpstr>Tahoma</vt:lpstr>
      <vt:lpstr>Times New Roman</vt:lpstr>
      <vt:lpstr>Default Design</vt:lpstr>
      <vt:lpstr>Equation</vt:lpstr>
      <vt:lpstr>CSCE 823</vt:lpstr>
      <vt:lpstr>Recall the Key Network Concepts:</vt:lpstr>
      <vt:lpstr>Perceptrons Require:</vt:lpstr>
      <vt:lpstr>Perceptrons</vt:lpstr>
      <vt:lpstr>The Simple Perceptron (1/5)</vt:lpstr>
      <vt:lpstr>The Simple Perceptron (2/5)</vt:lpstr>
      <vt:lpstr>The Simple Perceptron (3/5)</vt:lpstr>
      <vt:lpstr>The Simple Perceptron (4/5)</vt:lpstr>
      <vt:lpstr>The Simple Perceptron (5/5) Biological Analogy</vt:lpstr>
      <vt:lpstr>The Simple Perceptron – Inverter</vt:lpstr>
      <vt:lpstr>The Simple Perceptron–Bool OR</vt:lpstr>
      <vt:lpstr>The Simple Perceptron – Bool AND</vt:lpstr>
      <vt:lpstr>The Simple Perceptron –  Bool XOR?</vt:lpstr>
      <vt:lpstr>The Simple Perceptron – Decision Surface</vt:lpstr>
      <vt:lpstr>Boolean XOR using Simple Perceptron(s)</vt:lpstr>
      <vt:lpstr>Perceptron Classification Decision</vt:lpstr>
      <vt:lpstr>Backup slides</vt:lpstr>
      <vt:lpstr>Perceptron Learning Update using error descent</vt:lpstr>
    </vt:vector>
  </TitlesOfParts>
  <Company>WPAFB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CSCE823</dc:title>
  <dc:creator>AFIT</dc:creator>
  <cp:lastModifiedBy>Brett Borghetti</cp:lastModifiedBy>
  <cp:revision>301</cp:revision>
  <dcterms:created xsi:type="dcterms:W3CDTF">2008-06-16T16:38:39Z</dcterms:created>
  <dcterms:modified xsi:type="dcterms:W3CDTF">2020-07-13T18:07:45Z</dcterms:modified>
</cp:coreProperties>
</file>