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9" r:id="rId4"/>
    <p:sldId id="258" r:id="rId5"/>
    <p:sldId id="259" r:id="rId6"/>
    <p:sldId id="291" r:id="rId7"/>
    <p:sldId id="292" r:id="rId8"/>
    <p:sldId id="260" r:id="rId9"/>
    <p:sldId id="261" r:id="rId10"/>
    <p:sldId id="338" r:id="rId11"/>
    <p:sldId id="335" r:id="rId12"/>
    <p:sldId id="331" r:id="rId13"/>
    <p:sldId id="332" r:id="rId14"/>
    <p:sldId id="333" r:id="rId15"/>
    <p:sldId id="336" r:id="rId16"/>
    <p:sldId id="262" r:id="rId17"/>
    <p:sldId id="263" r:id="rId18"/>
    <p:sldId id="293" r:id="rId19"/>
    <p:sldId id="300" r:id="rId20"/>
    <p:sldId id="301" r:id="rId21"/>
    <p:sldId id="294" r:id="rId22"/>
    <p:sldId id="296" r:id="rId23"/>
    <p:sldId id="337" r:id="rId24"/>
    <p:sldId id="302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5124" autoAdjust="0"/>
  </p:normalViewPr>
  <p:slideViewPr>
    <p:cSldViewPr>
      <p:cViewPr varScale="1">
        <p:scale>
          <a:sx n="124" d="100"/>
          <a:sy n="124" d="100"/>
        </p:scale>
        <p:origin x="11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EBF05B3E-4CAF-47FB-A980-3115F381E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64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AC8E12F5-F9D4-45D5-977E-043A8A9BB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886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833D0E-66F1-4433-BC14-469E05DA9574}" type="slidenum">
              <a:rPr lang="en-US" altLang="en-US" smtClean="0"/>
              <a:pPr eaLnBrk="1" hangingPunct="1"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71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34C030-BCD8-42B3-8A42-46D360861F54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9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B92F08-1F9B-4A0E-9263-2FA58771D9CD}" type="slidenum">
              <a:rPr lang="en-US" altLang="en-US" smtClean="0"/>
              <a:pPr eaLnBrk="1" hangingPunct="1"/>
              <a:t>13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16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56C2EC-87BE-4F68-8BDC-AA55E1F1DB0E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4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015B14-22D0-43D5-9119-856E1C1CAA92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Other good units are:</a:t>
            </a:r>
          </a:p>
          <a:p>
            <a:pPr eaLnBrk="1" hangingPunct="1"/>
            <a:r>
              <a:rPr lang="en-US" altLang="en-US"/>
              <a:t>Delta Rule</a:t>
            </a:r>
          </a:p>
          <a:p>
            <a:pPr eaLnBrk="1" hangingPunct="1"/>
            <a:r>
              <a:rPr lang="en-US" altLang="en-US"/>
              <a:t>LMS rule</a:t>
            </a:r>
          </a:p>
          <a:p>
            <a:pPr eaLnBrk="1" hangingPunct="1"/>
            <a:r>
              <a:rPr lang="en-US" altLang="en-US"/>
              <a:t>Adaline rule</a:t>
            </a:r>
          </a:p>
          <a:p>
            <a:pPr eaLnBrk="1" hangingPunct="1"/>
            <a:r>
              <a:rPr lang="en-US" altLang="en-US"/>
              <a:t>Widrow-Huff rule</a:t>
            </a:r>
          </a:p>
        </p:txBody>
      </p:sp>
    </p:spTree>
    <p:extLst>
      <p:ext uri="{BB962C8B-B14F-4D97-AF65-F5344CB8AC3E}">
        <p14:creationId xmlns:p14="http://schemas.microsoft.com/office/powerpoint/2010/main" val="2687545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E0031B-CBBE-4423-B097-8E5AE0901C1F}" type="slidenum">
              <a:rPr lang="en-US" altLang="en-US" smtClean="0"/>
              <a:pPr eaLnBrk="1" hangingPunct="1"/>
              <a:t>17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99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928666-D1A4-42FF-8ED5-03EB507E11C7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497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002D30-E936-4513-A478-E799DABA42B9}" type="slidenum">
              <a:rPr lang="en-US" altLang="en-US" smtClean="0"/>
              <a:pPr eaLnBrk="1" hangingPunct="1"/>
              <a:t>19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18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AE63CC-C037-4F05-A310-4C4AABA08175}" type="slidenum">
              <a:rPr lang="en-US" altLang="en-US" smtClean="0"/>
              <a:pPr eaLnBrk="1" hangingPunct="1"/>
              <a:t>20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240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9C5CA-CFEF-40EA-8EA1-A321C5920B00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756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3FA502-63FE-427B-A96A-522B2AF306B4}" type="slidenum">
              <a:rPr lang="en-US" altLang="en-US" smtClean="0"/>
              <a:pPr eaLnBrk="1" hangingPunct="1"/>
              <a:t>22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3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4D0C36-F266-4C51-8DA1-78323F02D323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33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62C67F-1E67-4C35-A526-BF699178C4DC}" type="slidenum">
              <a:rPr lang="en-US" altLang="en-US" smtClean="0"/>
              <a:pPr eaLnBrk="1" hangingPunct="1"/>
              <a:t>24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Positive Definite: </a:t>
            </a:r>
          </a:p>
          <a:p>
            <a:pPr eaLnBrk="1" hangingPunct="1"/>
            <a:r>
              <a:rPr lang="en-US" altLang="en-US"/>
              <a:t>Positive Semi-Definite: </a:t>
            </a:r>
          </a:p>
          <a:p>
            <a:pPr eaLnBrk="1" hangingPunct="1"/>
            <a:r>
              <a:rPr lang="en-US" altLang="en-US"/>
              <a:t>Negative Semi-Definite:</a:t>
            </a:r>
          </a:p>
        </p:txBody>
      </p:sp>
    </p:spTree>
    <p:extLst>
      <p:ext uri="{BB962C8B-B14F-4D97-AF65-F5344CB8AC3E}">
        <p14:creationId xmlns:p14="http://schemas.microsoft.com/office/powerpoint/2010/main" val="2571752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781CBF-1CD4-4A52-BCE8-8C6D28C9DD4A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7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43BA90-1CFD-4D2F-9E27-B72C3F728650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40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9853B4-6D40-4F8E-B01C-5848EBD1C6E4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59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220951-9C78-4BDA-82B0-59D736810022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40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937316-19DB-4B73-AB08-71B5763440EB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42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E0B1EF-5EEB-4840-9DE1-04A44BCE9567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Error surface for E(LMS) is always a parabolic with one global minimum FOR SINGLE LINEAR UNIT!</a:t>
            </a:r>
          </a:p>
        </p:txBody>
      </p:sp>
    </p:spTree>
    <p:extLst>
      <p:ext uri="{BB962C8B-B14F-4D97-AF65-F5344CB8AC3E}">
        <p14:creationId xmlns:p14="http://schemas.microsoft.com/office/powerpoint/2010/main" val="424295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A0501E-E6F5-4569-8924-EDA8D564A4BC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83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1FCD-718A-40A0-B160-1792A9126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4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4158A-18D3-4D72-BBD4-4A04D4AA49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A02D0-2F04-4C9C-837D-23EA7695E5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54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15F20-46FA-45DF-AE3C-91DB1A3E1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96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E079A-6600-47F4-9414-25F7F5F5A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11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14367-81B8-4B73-8060-DAC192C73F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4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CCCA-70BC-4DBF-B19F-8ED2DFE119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24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01BDD-F4CA-45C4-881B-6FFF6A19B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6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6DC9F-5F80-4E24-93D0-723936D907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2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BBAE9-B54D-4200-A998-D5E57D798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04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556CE-82A2-4E40-B3A9-5ED4F5F08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6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FAAB0-1AA4-4800-8893-F5A667767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2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9E589-D516-4365-98E3-3DF6DD618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07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C60D6-9061-4635-B7AA-78729C9BF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1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CF36-D372-45D1-9CFF-8E2DC1DD0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33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86B4-4D5B-4D98-9A62-81B72BAB7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D706CE-2AB6-4D7C-BBC9-4D4270E73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yapunov_func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CSCE 823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10CC9D-6649-481B-BE5C-285CB06CF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Single Perceptron Learning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BB0E-D4FF-4DD7-95C1-224A1934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0844-475C-4279-B5F6-C1E0C096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  <a:p>
            <a:pPr lvl="1"/>
            <a:r>
              <a:rPr lang="en-US" dirty="0"/>
              <a:t>Learning Rate with decay</a:t>
            </a:r>
          </a:p>
          <a:p>
            <a:r>
              <a:rPr lang="en-US" dirty="0"/>
              <a:t>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DBD3-468E-49AA-9DFD-9EC04148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6AE6-74C1-4418-B237-36ED0AA9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learning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D513-45DE-4C13-B15F-6B7B26F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our learning rate is too large, we don’t converge</a:t>
            </a:r>
          </a:p>
          <a:p>
            <a:r>
              <a:rPr lang="en-US" dirty="0"/>
              <a:t>When it is too small, gradient descent is too slow</a:t>
            </a:r>
          </a:p>
          <a:p>
            <a:r>
              <a:rPr lang="en-US" dirty="0"/>
              <a:t>One option is to start with a larger learning rate and make it smaller via </a:t>
            </a:r>
            <a:r>
              <a:rPr lang="en-US" i="1" dirty="0"/>
              <a:t>decay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AAE9E-FD0A-44E8-BFC7-34C0565D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76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Decayed Learning Rate (1/3)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altLang="en-US" sz="2000" dirty="0"/>
              <a:t>Empirical results suggest that decaying learning rate is critically important</a:t>
            </a:r>
          </a:p>
          <a:p>
            <a:pPr lvl="1"/>
            <a:r>
              <a:rPr lang="en-US" altLang="en-US" sz="1800" dirty="0" err="1"/>
              <a:t>Stepsize</a:t>
            </a:r>
            <a:r>
              <a:rPr lang="en-US" altLang="en-US" sz="1800" dirty="0"/>
              <a:t> may be large at first to make big steps forward, but should decrease near the optimal solution</a:t>
            </a:r>
          </a:p>
          <a:p>
            <a:pPr lvl="1"/>
            <a:r>
              <a:rPr lang="en-US" altLang="en-US" sz="1800" dirty="0"/>
              <a:t>From the perceptron update equations, recall that the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1800" dirty="0">
                <a:sym typeface="Symbol" pitchFamily="18" charset="2"/>
              </a:rPr>
              <a:t> is the learn rate at training step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endParaRPr lang="en-US" alt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/>
              <a:t>How do we decay parameters?</a:t>
            </a:r>
          </a:p>
          <a:p>
            <a:pPr lvl="1"/>
            <a:r>
              <a:rPr lang="en-US" altLang="en-US" sz="1800" dirty="0"/>
              <a:t>Functional decay</a:t>
            </a:r>
          </a:p>
          <a:p>
            <a:pPr lvl="1"/>
            <a:r>
              <a:rPr lang="en-US" altLang="en-US" sz="1800" dirty="0"/>
              <a:t>Fixed learning rate decay schedules</a:t>
            </a:r>
            <a:endParaRPr lang="en-US" altLang="en-US" sz="1800" dirty="0">
              <a:sym typeface="Symbol" pitchFamily="18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1AF1C-0B44-49F6-A45C-6047D0C1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F8B4749-78AD-4A7F-B78A-ABCBC4EC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40286"/>
            <a:ext cx="2667000" cy="200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F3FF6-9AD2-49DB-9973-5372C0A500D4}"/>
              </a:ext>
            </a:extLst>
          </p:cNvPr>
          <p:cNvSpPr txBox="1"/>
          <p:nvPr/>
        </p:nvSpPr>
        <p:spPr>
          <a:xfrm>
            <a:off x="4457700" y="1451851"/>
            <a:ext cx="22098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1400" dirty="0"/>
              <a:t>Functional Decay</a:t>
            </a:r>
          </a:p>
          <a:p>
            <a:r>
              <a:rPr lang="en-US" altLang="en-US" sz="1400" dirty="0">
                <a:solidFill>
                  <a:srgbClr val="0000FF"/>
                </a:solidFill>
              </a:rPr>
              <a:t>Fixed Learning Schedule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Decayed Learning Rate (2/3) </a:t>
            </a:r>
            <a:r>
              <a:rPr lang="en-US" altLang="en-US" sz="3200" dirty="0"/>
              <a:t>Functional Decay</a:t>
            </a:r>
            <a:endParaRPr lang="en-US" altLang="en-US" sz="40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138" y="3291681"/>
            <a:ext cx="8229600" cy="3382963"/>
          </a:xfrm>
        </p:spPr>
        <p:txBody>
          <a:bodyPr/>
          <a:lstStyle/>
          <a:p>
            <a:r>
              <a:rPr lang="en-US" altLang="en-US" sz="2000" dirty="0"/>
              <a:t>Functional decay (“cooling”)</a:t>
            </a:r>
          </a:p>
          <a:p>
            <a:pPr lvl="1"/>
            <a:r>
              <a:rPr lang="en-US" altLang="en-US" sz="1800" dirty="0"/>
              <a:t>Define a function decaying in time, multiply the base rate by that decayed function</a:t>
            </a:r>
          </a:p>
          <a:p>
            <a:pPr lvl="1"/>
            <a:r>
              <a:rPr lang="en-US" altLang="en-US" sz="1800" dirty="0"/>
              <a:t>e.g., </a:t>
            </a:r>
            <a:r>
              <a:rPr lang="en-US" altLang="en-US" sz="1800" dirty="0">
                <a:sym typeface="Symbol" pitchFamily="18" charset="2"/>
              </a:rPr>
              <a:t>(</a:t>
            </a:r>
            <a:r>
              <a:rPr lang="en-US" altLang="en-US" sz="1800" i="1" dirty="0">
                <a:sym typeface="Symbol" pitchFamily="18" charset="2"/>
              </a:rPr>
              <a:t>t</a:t>
            </a:r>
            <a:r>
              <a:rPr lang="en-US" altLang="en-US" sz="1800" dirty="0">
                <a:sym typeface="Symbol" pitchFamily="18" charset="2"/>
              </a:rPr>
              <a:t>) =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e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en-US" alt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at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/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1800" dirty="0">
                <a:sym typeface="Symbol" pitchFamily="18" charset="2"/>
              </a:rPr>
              <a:t>where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1800" dirty="0">
                <a:sym typeface="Symbol" pitchFamily="18" charset="2"/>
              </a:rPr>
              <a:t> is the current time step and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dirty="0">
                <a:sym typeface="Symbol" pitchFamily="18" charset="2"/>
              </a:rPr>
              <a:t> and </a:t>
            </a:r>
            <a:r>
              <a:rPr lang="en-US" altLang="en-US" sz="1800" i="1" dirty="0">
                <a:sym typeface="Symbol" pitchFamily="18" charset="2"/>
              </a:rPr>
              <a:t></a:t>
            </a:r>
            <a:r>
              <a:rPr lang="en-US" altLang="en-US" sz="1800" dirty="0">
                <a:sym typeface="Symbol" pitchFamily="18" charset="2"/>
              </a:rPr>
              <a:t> controls the decay rate</a:t>
            </a:r>
          </a:p>
          <a:p>
            <a:r>
              <a:rPr lang="en-US" altLang="en-US" sz="2000" dirty="0">
                <a:sym typeface="Symbol" pitchFamily="18" charset="2"/>
              </a:rPr>
              <a:t>Pros / Cons</a:t>
            </a:r>
          </a:p>
          <a:p>
            <a:pPr lvl="1"/>
            <a:r>
              <a:rPr lang="en-US" altLang="en-US" sz="1800" dirty="0">
                <a:sym typeface="Symbol" pitchFamily="18" charset="2"/>
              </a:rPr>
              <a:t>Automated once set</a:t>
            </a:r>
          </a:p>
          <a:p>
            <a:pPr lvl="1"/>
            <a:r>
              <a:rPr lang="en-US" altLang="en-US" sz="1800" dirty="0">
                <a:sym typeface="Symbol" pitchFamily="18" charset="2"/>
              </a:rPr>
              <a:t>Can be sensitive to hand-picked value of parameters (e.g.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dirty="0">
                <a:sym typeface="Symbol" pitchFamily="18" charset="2"/>
              </a:rPr>
              <a:t> and </a:t>
            </a:r>
            <a:r>
              <a:rPr lang="en-US" altLang="en-US" sz="1800" i="1" dirty="0">
                <a:sym typeface="Symbol" pitchFamily="18" charset="2"/>
              </a:rPr>
              <a:t></a:t>
            </a:r>
            <a:r>
              <a:rPr lang="en-US" altLang="en-US" sz="1800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sz="1800" dirty="0">
                <a:sym typeface="Symbol" pitchFamily="18" charset="2"/>
              </a:rPr>
              <a:t>As # of training steps gets large relative to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(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en-US" sz="1800" dirty="0">
                <a:sym typeface="Symbol" pitchFamily="18" charset="2"/>
              </a:rPr>
              <a:t>approaches zero: continuing to train yields no improvements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406A8-9649-4C0D-92C4-096FB019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636811"/>
            <a:ext cx="4267200" cy="16548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80170-B797-4D6C-B6EB-BAD12A8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Decayed Learning Rate (3/3)</a:t>
            </a:r>
            <a:br>
              <a:rPr lang="en-US" altLang="en-US" sz="4000" dirty="0"/>
            </a:br>
            <a:r>
              <a:rPr lang="en-US" altLang="en-US" sz="2800" dirty="0"/>
              <a:t>Fixed LR Schedule</a:t>
            </a:r>
            <a:endParaRPr lang="en-US" alt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4603"/>
            <a:ext cx="7924800" cy="28161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Fixed Learning Rate schedule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Leave parameters fixed for a certain number of training steps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Decrease parameter values manually AFTER some predefined number of training steps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Pros / Cons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No need to worry about parameters going to 0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Sensitivity to the schedule set by the user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itchFamily="18" charset="2"/>
              </a:rPr>
              <a:t>Schedule may be problem-dependent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95562-6966-4E01-8D67-BDDBA9C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743" y="1417638"/>
            <a:ext cx="3033714" cy="20224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A6A49-25F7-43D3-98AA-8AA7495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1075-4F89-44C7-918B-6B28BCD0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9380-02AB-490C-A080-BD85BE80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activation function is a hyperparameter with many choices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Step / Heaviside</a:t>
            </a:r>
          </a:p>
          <a:p>
            <a:pPr lvl="1"/>
            <a:r>
              <a:rPr lang="en-US" dirty="0"/>
              <a:t>Logistic function (aka sigmoid): (0,1)</a:t>
            </a:r>
          </a:p>
          <a:p>
            <a:pPr lvl="1"/>
            <a:r>
              <a:rPr lang="en-US" dirty="0" err="1"/>
              <a:t>Tanh</a:t>
            </a:r>
            <a:r>
              <a:rPr lang="en-US" dirty="0"/>
              <a:t>: (-1,1)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C255-D71E-4559-9E0A-4A3F4EED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28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26E002-A102-4E98-ABD3-F941CFB53EB5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Other Perceptron Options:</a:t>
            </a:r>
            <a:br>
              <a:rPr lang="en-US" sz="4000" dirty="0"/>
            </a:br>
            <a:r>
              <a:rPr lang="en-US" altLang="en-US" sz="4000" dirty="0"/>
              <a:t>Changing the Activation Function</a:t>
            </a:r>
          </a:p>
        </p:txBody>
      </p:sp>
      <p:sp>
        <p:nvSpPr>
          <p:cNvPr id="3078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the (nonlinear) Logistic Function</a:t>
            </a:r>
          </a:p>
          <a:p>
            <a:pPr marL="457200" lvl="1" indent="0" eaLnBrk="1" hangingPunct="1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1/(1+exp(-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129338" y="4564063"/>
          <a:ext cx="23701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4" imgW="1511300" imgH="393700" progId="Equation.DSMT4">
                  <p:embed/>
                </p:oleObj>
              </mc:Choice>
              <mc:Fallback>
                <p:oleObj name="Equation" r:id="rId4" imgW="1511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4564063"/>
                        <a:ext cx="237013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1981200" y="3698875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2209800" y="3724275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81" name="Group 7"/>
          <p:cNvGrpSpPr>
            <a:grpSpLocks/>
          </p:cNvGrpSpPr>
          <p:nvPr/>
        </p:nvGrpSpPr>
        <p:grpSpPr bwMode="auto">
          <a:xfrm>
            <a:off x="457200" y="2936875"/>
            <a:ext cx="533400" cy="609600"/>
            <a:chOff x="288" y="1248"/>
            <a:chExt cx="336" cy="384"/>
          </a:xfrm>
        </p:grpSpPr>
        <p:sp>
          <p:nvSpPr>
            <p:cNvPr id="3109" name="Oval 8"/>
            <p:cNvSpPr>
              <a:spLocks noChangeArrowheads="1"/>
            </p:cNvSpPr>
            <p:nvPr/>
          </p:nvSpPr>
          <p:spPr bwMode="auto">
            <a:xfrm>
              <a:off x="288" y="129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0" name="Text Box 9"/>
            <p:cNvSpPr txBox="1">
              <a:spLocks noChangeArrowheads="1"/>
            </p:cNvSpPr>
            <p:nvPr/>
          </p:nvSpPr>
          <p:spPr bwMode="auto">
            <a:xfrm>
              <a:off x="288" y="1248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457200" y="3698875"/>
            <a:ext cx="533400" cy="609600"/>
            <a:chOff x="288" y="1728"/>
            <a:chExt cx="336" cy="384"/>
          </a:xfrm>
        </p:grpSpPr>
        <p:sp>
          <p:nvSpPr>
            <p:cNvPr id="3107" name="Oval 11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8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083" name="Group 13"/>
          <p:cNvGrpSpPr>
            <a:grpSpLocks/>
          </p:cNvGrpSpPr>
          <p:nvPr/>
        </p:nvGrpSpPr>
        <p:grpSpPr bwMode="auto">
          <a:xfrm>
            <a:off x="457200" y="5222875"/>
            <a:ext cx="533400" cy="609600"/>
            <a:chOff x="288" y="1728"/>
            <a:chExt cx="336" cy="384"/>
          </a:xfrm>
        </p:grpSpPr>
        <p:sp>
          <p:nvSpPr>
            <p:cNvPr id="3105" name="Oval 14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6" name="Text Box 15"/>
            <p:cNvSpPr txBox="1">
              <a:spLocks noChangeArrowheads="1"/>
            </p:cNvSpPr>
            <p:nvPr/>
          </p:nvSpPr>
          <p:spPr bwMode="auto">
            <a:xfrm>
              <a:off x="288" y="1728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3084" name="Text Box 16"/>
          <p:cNvSpPr txBox="1">
            <a:spLocks noChangeArrowheads="1"/>
          </p:cNvSpPr>
          <p:nvPr/>
        </p:nvSpPr>
        <p:spPr bwMode="auto">
          <a:xfrm>
            <a:off x="533400" y="4003675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1020763" y="2936875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86" name="Text Box 18"/>
          <p:cNvSpPr txBox="1">
            <a:spLocks noChangeArrowheads="1"/>
          </p:cNvSpPr>
          <p:nvPr/>
        </p:nvSpPr>
        <p:spPr bwMode="auto">
          <a:xfrm>
            <a:off x="990600" y="3560763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87" name="Text Box 19"/>
          <p:cNvSpPr txBox="1">
            <a:spLocks noChangeArrowheads="1"/>
          </p:cNvSpPr>
          <p:nvPr/>
        </p:nvSpPr>
        <p:spPr bwMode="auto">
          <a:xfrm>
            <a:off x="1017588" y="4537075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088" name="Text Box 20"/>
          <p:cNvSpPr txBox="1">
            <a:spLocks noChangeArrowheads="1"/>
          </p:cNvSpPr>
          <p:nvPr/>
        </p:nvSpPr>
        <p:spPr bwMode="auto">
          <a:xfrm>
            <a:off x="2392363" y="3089275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2057400" y="2605088"/>
            <a:ext cx="845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3090" name="Line 22"/>
          <p:cNvSpPr>
            <a:spLocks noChangeShapeType="1"/>
          </p:cNvSpPr>
          <p:nvPr/>
        </p:nvSpPr>
        <p:spPr bwMode="auto">
          <a:xfrm>
            <a:off x="2438400" y="3165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1" name="Oval 23"/>
          <p:cNvSpPr>
            <a:spLocks noChangeArrowheads="1"/>
          </p:cNvSpPr>
          <p:nvPr/>
        </p:nvSpPr>
        <p:spPr bwMode="auto">
          <a:xfrm>
            <a:off x="5181600" y="3698875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" name="Line 24"/>
          <p:cNvSpPr>
            <a:spLocks noChangeShapeType="1"/>
          </p:cNvSpPr>
          <p:nvPr/>
        </p:nvSpPr>
        <p:spPr bwMode="auto">
          <a:xfrm>
            <a:off x="5351463" y="4102100"/>
            <a:ext cx="60483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3" name="Line 25"/>
          <p:cNvSpPr>
            <a:spLocks noChangeShapeType="1"/>
          </p:cNvSpPr>
          <p:nvPr/>
        </p:nvSpPr>
        <p:spPr bwMode="auto">
          <a:xfrm flipH="1">
            <a:off x="5638800" y="3698875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94" name="Group 26"/>
          <p:cNvGrpSpPr>
            <a:grpSpLocks/>
          </p:cNvGrpSpPr>
          <p:nvPr/>
        </p:nvGrpSpPr>
        <p:grpSpPr bwMode="auto">
          <a:xfrm>
            <a:off x="7772400" y="3865563"/>
            <a:ext cx="533400" cy="595312"/>
            <a:chOff x="4896" y="1833"/>
            <a:chExt cx="336" cy="375"/>
          </a:xfrm>
        </p:grpSpPr>
        <p:grpSp>
          <p:nvGrpSpPr>
            <p:cNvPr id="3101" name="Group 27"/>
            <p:cNvGrpSpPr>
              <a:grpSpLocks/>
            </p:cNvGrpSpPr>
            <p:nvPr/>
          </p:nvGrpSpPr>
          <p:grpSpPr bwMode="auto">
            <a:xfrm>
              <a:off x="4896" y="1872"/>
              <a:ext cx="336" cy="336"/>
              <a:chOff x="288" y="1776"/>
              <a:chExt cx="336" cy="336"/>
            </a:xfrm>
          </p:grpSpPr>
          <p:sp>
            <p:nvSpPr>
              <p:cNvPr id="3103" name="Oval 28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336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4" name="Text Box 29"/>
              <p:cNvSpPr txBox="1">
                <a:spLocks noChangeArrowheads="1"/>
              </p:cNvSpPr>
              <p:nvPr/>
            </p:nvSpPr>
            <p:spPr bwMode="auto">
              <a:xfrm>
                <a:off x="288" y="1800"/>
                <a:ext cx="11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4944" y="1833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095" name="Freeform 31"/>
          <p:cNvSpPr>
            <a:spLocks/>
          </p:cNvSpPr>
          <p:nvPr/>
        </p:nvSpPr>
        <p:spPr bwMode="auto">
          <a:xfrm>
            <a:off x="5275263" y="3775075"/>
            <a:ext cx="668337" cy="685800"/>
          </a:xfrm>
          <a:custGeom>
            <a:avLst/>
            <a:gdLst>
              <a:gd name="T0" fmla="*/ 0 w 528"/>
              <a:gd name="T1" fmla="*/ 2147483647 h 432"/>
              <a:gd name="T2" fmla="*/ 2147483647 w 528"/>
              <a:gd name="T3" fmla="*/ 2147483647 h 432"/>
              <a:gd name="T4" fmla="*/ 2147483647 w 528"/>
              <a:gd name="T5" fmla="*/ 2147483647 h 432"/>
              <a:gd name="T6" fmla="*/ 2147483647 w 528"/>
              <a:gd name="T7" fmla="*/ 2147483647 h 432"/>
              <a:gd name="T8" fmla="*/ 2147483647 w 528"/>
              <a:gd name="T9" fmla="*/ 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432"/>
              <a:gd name="T17" fmla="*/ 528 w 528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432">
                <a:moveTo>
                  <a:pt x="0" y="432"/>
                </a:moveTo>
                <a:cubicBezTo>
                  <a:pt x="72" y="404"/>
                  <a:pt x="144" y="376"/>
                  <a:pt x="192" y="336"/>
                </a:cubicBezTo>
                <a:cubicBezTo>
                  <a:pt x="240" y="296"/>
                  <a:pt x="256" y="240"/>
                  <a:pt x="288" y="192"/>
                </a:cubicBezTo>
                <a:cubicBezTo>
                  <a:pt x="320" y="144"/>
                  <a:pt x="344" y="80"/>
                  <a:pt x="384" y="48"/>
                </a:cubicBezTo>
                <a:cubicBezTo>
                  <a:pt x="424" y="16"/>
                  <a:pt x="476" y="8"/>
                  <a:pt x="528" y="0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96" name="AutoShape 32"/>
          <p:cNvCxnSpPr>
            <a:cxnSpLocks noChangeShapeType="1"/>
            <a:stCxn id="3079" idx="6"/>
            <a:endCxn id="3091" idx="2"/>
          </p:cNvCxnSpPr>
          <p:nvPr/>
        </p:nvCxnSpPr>
        <p:spPr bwMode="auto">
          <a:xfrm>
            <a:off x="2895600" y="4156075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AutoShape 33"/>
          <p:cNvCxnSpPr>
            <a:cxnSpLocks noChangeShapeType="1"/>
            <a:stCxn id="3091" idx="6"/>
            <a:endCxn id="3104" idx="1"/>
          </p:cNvCxnSpPr>
          <p:nvPr/>
        </p:nvCxnSpPr>
        <p:spPr bwMode="auto">
          <a:xfrm>
            <a:off x="6096000" y="4156075"/>
            <a:ext cx="16764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8" name="AutoShape 35"/>
          <p:cNvCxnSpPr>
            <a:cxnSpLocks noChangeShapeType="1"/>
          </p:cNvCxnSpPr>
          <p:nvPr/>
        </p:nvCxnSpPr>
        <p:spPr bwMode="auto">
          <a:xfrm flipV="1">
            <a:off x="990600" y="4460875"/>
            <a:ext cx="1123950" cy="1085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AutoShape 36"/>
          <p:cNvCxnSpPr>
            <a:cxnSpLocks noChangeShapeType="1"/>
            <a:stCxn id="3107" idx="6"/>
            <a:endCxn id="3079" idx="2"/>
          </p:cNvCxnSpPr>
          <p:nvPr/>
        </p:nvCxnSpPr>
        <p:spPr bwMode="auto">
          <a:xfrm>
            <a:off x="990600" y="4041775"/>
            <a:ext cx="990600" cy="114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0" name="AutoShape 37"/>
          <p:cNvCxnSpPr>
            <a:cxnSpLocks noChangeShapeType="1"/>
            <a:stCxn id="3109" idx="6"/>
            <a:endCxn id="3079" idx="1"/>
          </p:cNvCxnSpPr>
          <p:nvPr/>
        </p:nvCxnSpPr>
        <p:spPr bwMode="auto">
          <a:xfrm>
            <a:off x="990600" y="3279775"/>
            <a:ext cx="1123950" cy="552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075" name="Object 3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46400" y="4114800"/>
          <a:ext cx="2082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6" imgW="939392" imgH="431613" progId="Equation.DSMT4">
                  <p:embed/>
                </p:oleObj>
              </mc:Choice>
              <mc:Fallback>
                <p:oleObj name="Equation" r:id="rId6" imgW="939392" imgH="431613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114800"/>
                        <a:ext cx="2082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542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Gradient Descent </a:t>
            </a:r>
            <a:br>
              <a:rPr lang="en-US" altLang="en-US" sz="3600" dirty="0"/>
            </a:br>
            <a:r>
              <a:rPr lang="en-US" altLang="en-US" sz="3600" dirty="0"/>
              <a:t>with the Logistic function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4525963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102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70038"/>
            <a:ext cx="4267200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Where the logistic function and its derivative is defined as: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697991"/>
              </p:ext>
            </p:extLst>
          </p:nvPr>
        </p:nvGraphicFramePr>
        <p:xfrm>
          <a:off x="485775" y="1233488"/>
          <a:ext cx="4797425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4" imgW="2425680" imgH="1993680" progId="Equation.DSMT4">
                  <p:embed/>
                </p:oleObj>
              </mc:Choice>
              <mc:Fallback>
                <p:oleObj name="Equation" r:id="rId4" imgW="2425680" imgH="1993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233488"/>
                        <a:ext cx="4797425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Line 5"/>
          <p:cNvSpPr>
            <a:spLocks noChangeShapeType="1"/>
          </p:cNvSpPr>
          <p:nvPr/>
        </p:nvSpPr>
        <p:spPr bwMode="auto">
          <a:xfrm flipV="1">
            <a:off x="1746250" y="495776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 flipV="1">
            <a:off x="3435350" y="495776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7"/>
          <p:cNvSpPr>
            <a:spLocks noChangeShapeType="1"/>
          </p:cNvSpPr>
          <p:nvPr/>
        </p:nvSpPr>
        <p:spPr bwMode="auto">
          <a:xfrm flipV="1">
            <a:off x="4565650" y="495776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8"/>
          <p:cNvSpPr>
            <a:spLocks noChangeShapeType="1"/>
          </p:cNvSpPr>
          <p:nvPr/>
        </p:nvSpPr>
        <p:spPr bwMode="auto">
          <a:xfrm flipV="1">
            <a:off x="5099050" y="4957763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1143000" y="52768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Scalar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2825750" y="526256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Scalar</a:t>
            </a:r>
          </a:p>
        </p:txBody>
      </p:sp>
      <p:sp>
        <p:nvSpPr>
          <p:cNvPr id="4109" name="Text Box 11"/>
          <p:cNvSpPr txBox="1">
            <a:spLocks noChangeArrowheads="1"/>
          </p:cNvSpPr>
          <p:nvPr/>
        </p:nvSpPr>
        <p:spPr bwMode="auto">
          <a:xfrm>
            <a:off x="3956050" y="526256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Scalar</a:t>
            </a:r>
          </a:p>
        </p:txBody>
      </p:sp>
      <p:sp>
        <p:nvSpPr>
          <p:cNvPr id="4110" name="Text Box 12"/>
          <p:cNvSpPr txBox="1">
            <a:spLocks noChangeArrowheads="1"/>
          </p:cNvSpPr>
          <p:nvPr/>
        </p:nvSpPr>
        <p:spPr bwMode="auto">
          <a:xfrm>
            <a:off x="4794250" y="52625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Vector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572000" y="1447800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5626100" y="4343400"/>
            <a:ext cx="12700" cy="12858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4572000" y="4343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45913"/>
              </p:ext>
            </p:extLst>
          </p:nvPr>
        </p:nvGraphicFramePr>
        <p:xfrm>
          <a:off x="4968875" y="2928145"/>
          <a:ext cx="35179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6" imgW="2565360" imgH="838080" progId="Equation.DSMT4">
                  <p:embed/>
                </p:oleObj>
              </mc:Choice>
              <mc:Fallback>
                <p:oleObj name="Equation" r:id="rId6" imgW="2565360" imgH="838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2928145"/>
                        <a:ext cx="35179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Line 20"/>
          <p:cNvSpPr>
            <a:spLocks noChangeShapeType="1"/>
          </p:cNvSpPr>
          <p:nvPr/>
        </p:nvSpPr>
        <p:spPr bwMode="auto">
          <a:xfrm>
            <a:off x="495300" y="5633745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3641"/>
              </p:ext>
            </p:extLst>
          </p:nvPr>
        </p:nvGraphicFramePr>
        <p:xfrm>
          <a:off x="291540" y="5681663"/>
          <a:ext cx="80152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8" imgW="4051080" imgH="304560" progId="Equation.DSMT4">
                  <p:embed/>
                </p:oleObj>
              </mc:Choice>
              <mc:Fallback>
                <p:oleObj name="Equation" r:id="rId8" imgW="405108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40" y="5681663"/>
                        <a:ext cx="80152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D80CE-B9C6-4448-8191-C011B348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556CE-82A2-4E40-B3A9-5ED4F5F0816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Gradient Descent with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28600" y="1600200"/>
            <a:ext cx="4038600" cy="4525963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126" name="Rectangle 1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tanh()</a:t>
            </a:r>
            <a:r>
              <a:rPr lang="en-US" altLang="en-US" dirty="0"/>
              <a:t> and its derivative is defined as: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606961"/>
              </p:ext>
            </p:extLst>
          </p:nvPr>
        </p:nvGraphicFramePr>
        <p:xfrm>
          <a:off x="239713" y="1473200"/>
          <a:ext cx="3970337" cy="404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4" imgW="2006280" imgH="2044440" progId="Equation.DSMT4">
                  <p:embed/>
                </p:oleObj>
              </mc:Choice>
              <mc:Fallback>
                <p:oleObj name="Equation" r:id="rId4" imgW="2006280" imgH="2044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1473200"/>
                        <a:ext cx="3970337" cy="404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Line 5"/>
          <p:cNvSpPr>
            <a:spLocks noChangeShapeType="1"/>
          </p:cNvSpPr>
          <p:nvPr/>
        </p:nvSpPr>
        <p:spPr bwMode="auto">
          <a:xfrm flipV="1">
            <a:off x="1746250" y="5257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Line 6"/>
          <p:cNvSpPr>
            <a:spLocks noChangeShapeType="1"/>
          </p:cNvSpPr>
          <p:nvPr/>
        </p:nvSpPr>
        <p:spPr bwMode="auto">
          <a:xfrm flipV="1">
            <a:off x="3194050" y="5257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V="1">
            <a:off x="3962400" y="5257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1143000" y="55768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Scalar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2584450" y="5562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Scalar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657600" y="55626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/>
              <a:t>Vector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667067"/>
              </p:ext>
            </p:extLst>
          </p:nvPr>
        </p:nvGraphicFramePr>
        <p:xfrm>
          <a:off x="5020716" y="2743200"/>
          <a:ext cx="3444875" cy="131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6" imgW="2184120" imgH="838080" progId="Equation.DSMT4">
                  <p:embed/>
                </p:oleObj>
              </mc:Choice>
              <mc:Fallback>
                <p:oleObj name="Equation" r:id="rId6" imgW="2184120" imgH="8380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716" y="2743200"/>
                        <a:ext cx="3444875" cy="1319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4572000" y="1219200"/>
            <a:ext cx="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>
            <a:off x="533400" y="58674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03796"/>
              </p:ext>
            </p:extLst>
          </p:nvPr>
        </p:nvGraphicFramePr>
        <p:xfrm>
          <a:off x="206416" y="5908248"/>
          <a:ext cx="71120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8" imgW="3593880" imgH="355320" progId="Equation.DSMT4">
                  <p:embed/>
                </p:oleObj>
              </mc:Choice>
              <mc:Fallback>
                <p:oleObj name="Equation" r:id="rId8" imgW="3593880" imgH="355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416" y="5908248"/>
                        <a:ext cx="71120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6633B-B13D-4EF5-9787-3BF3EFA28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0556CE-82A2-4E40-B3A9-5ED4F5F0816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97B529-E61C-47E4-BA54-5BC3B6497561}" type="slidenum">
              <a:rPr lang="en-US" altLang="en-US" smtClean="0"/>
              <a:pPr eaLnBrk="1" hangingPunct="1"/>
              <a:t>19</a:t>
            </a:fld>
            <a:endParaRPr lang="en-US" alt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 Form – Delta Rule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 seen,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-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/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(Note: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means Error)</a:t>
            </a:r>
          </a:p>
          <a:p>
            <a:pPr lvl="1" eaLnBrk="1" hangingPunct="1"/>
            <a:r>
              <a:rPr lang="en-US" altLang="en-US" dirty="0">
                <a:sym typeface="Symbol" pitchFamily="18" charset="2"/>
              </a:rPr>
              <a:t>In general write: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-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/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endParaRPr lang="en-US" altLang="en-US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en-US" dirty="0">
                <a:latin typeface="Times New Roman" pitchFamily="18" charset="0"/>
                <a:sym typeface="Symbol" pitchFamily="18" charset="2"/>
              </a:rPr>
              <a:t>That is, the change in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due to the input sample </a:t>
            </a:r>
            <a:r>
              <a:rPr lang="en-US" altLang="en-US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sym typeface="Symbol" pitchFamily="18" charset="2"/>
              </a:rPr>
              <a:t>k</a:t>
            </a:r>
            <a:endParaRPr lang="en-US" altLang="en-US" i="1" baseline="300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dirty="0">
                <a:latin typeface="Times New Roman" pitchFamily="18" charset="0"/>
                <a:sym typeface="Symbol" pitchFamily="18" charset="2"/>
              </a:rPr>
              <a:t>Define the </a:t>
            </a:r>
            <a:r>
              <a:rPr lang="en-US" altLang="en-US" b="1" i="1" u="sng" dirty="0">
                <a:latin typeface="Times New Roman" pitchFamily="18" charset="0"/>
                <a:sym typeface="Symbol" pitchFamily="18" charset="2"/>
              </a:rPr>
              <a:t>total derivative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at time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as: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3294917"/>
              </p:ext>
            </p:extLst>
          </p:nvPr>
        </p:nvGraphicFramePr>
        <p:xfrm>
          <a:off x="1981200" y="3832225"/>
          <a:ext cx="494347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3365280" imgH="1955520" progId="Equation.DSMT4">
                  <p:embed/>
                </p:oleObj>
              </mc:Choice>
              <mc:Fallback>
                <p:oleObj name="Equation" r:id="rId4" imgW="3365280" imgH="1955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32225"/>
                        <a:ext cx="4943475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A3926F-CA70-4DA9-ACA6-34A3F4BE610C}" type="slidenum">
              <a:rPr lang="en-US" altLang="en-US" smtClean="0"/>
              <a:pPr eaLnBrk="1" hangingPunct="1"/>
              <a:t>2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Single Perceptron Revisited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Single layer perceptron with Heaviside (step) activation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Learning rule for class 1 &amp; 2 observations:</a:t>
            </a:r>
          </a:p>
          <a:p>
            <a:pPr lvl="1" eaLnBrk="1" hangingPunct="1"/>
            <a:r>
              <a:rPr lang="en-US" altLang="en-US" sz="2400" dirty="0"/>
              <a:t>If correctly identified: don’t update weights</a:t>
            </a:r>
          </a:p>
          <a:p>
            <a:pPr lvl="2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2400" dirty="0"/>
              <a:t>If incorrectly identified: update weights</a:t>
            </a:r>
          </a:p>
          <a:p>
            <a:pPr lvl="2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Define learning rule w/gradient descent</a:t>
            </a:r>
          </a:p>
          <a:p>
            <a:pPr marL="1314450" lvl="3" indent="0" eaLnBrk="1" hangingPunct="1">
              <a:lnSpc>
                <a:spcPct val="90000"/>
              </a:lnSpc>
              <a:buNone/>
            </a:pP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+1)=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(t)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2F29C-B486-4821-8AF6-48DE008A209B}"/>
              </a:ext>
            </a:extLst>
          </p:cNvPr>
          <p:cNvSpPr txBox="1"/>
          <p:nvPr/>
        </p:nvSpPr>
        <p:spPr>
          <a:xfrm>
            <a:off x="1828800" y="6060559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</a:t>
            </a:r>
            <a:r>
              <a:rPr lang="en-US" dirty="0"/>
              <a:t> is the cost function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380C55-39E7-46DE-AB9D-1F1FE4089C2C}" type="slidenum">
              <a:rPr lang="en-US" altLang="en-US" smtClean="0"/>
              <a:pPr eaLnBrk="1" hangingPunct="1"/>
              <a:t>20</a:t>
            </a:fld>
            <a:endParaRPr lang="en-US" alt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Form – Delta Rule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3610" y="1219160"/>
            <a:ext cx="4038600" cy="522454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sym typeface="Symbol" pitchFamily="18" charset="2"/>
              </a:rPr>
              <a:t>Recall:</a:t>
            </a:r>
          </a:p>
          <a:p>
            <a:pPr eaLnBrk="1" hangingPunct="1"/>
            <a:endParaRPr lang="en-US" alt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800" dirty="0">
                <a:latin typeface="Times New Roman" pitchFamily="18" charset="0"/>
                <a:sym typeface="Symbol" pitchFamily="18" charset="2"/>
              </a:rPr>
              <a:t>Define:</a:t>
            </a:r>
          </a:p>
          <a:p>
            <a:pPr eaLnBrk="1" hangingPunct="1"/>
            <a:endParaRPr lang="en-US" alt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800" dirty="0">
                <a:latin typeface="Times New Roman" pitchFamily="18" charset="0"/>
                <a:sym typeface="Symbol" pitchFamily="18" charset="2"/>
              </a:rPr>
              <a:t>Where:</a:t>
            </a:r>
          </a:p>
          <a:p>
            <a:pPr eaLnBrk="1" hangingPunct="1"/>
            <a:endParaRPr lang="en-US" alt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endParaRPr lang="en-US" altLang="en-US" sz="2800" dirty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800" dirty="0">
                <a:latin typeface="Times New Roman" pitchFamily="18" charset="0"/>
                <a:sym typeface="Symbol" pitchFamily="18" charset="2"/>
              </a:rPr>
              <a:t>Then:</a:t>
            </a:r>
          </a:p>
        </p:txBody>
      </p:sp>
      <p:graphicFrame>
        <p:nvGraphicFramePr>
          <p:cNvPr id="717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88500384"/>
              </p:ext>
            </p:extLst>
          </p:nvPr>
        </p:nvGraphicFramePr>
        <p:xfrm>
          <a:off x="1978025" y="4161652"/>
          <a:ext cx="41243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4" imgW="2578100" imgH="508000" progId="Equation.DSMT4">
                  <p:embed/>
                </p:oleObj>
              </mc:Choice>
              <mc:Fallback>
                <p:oleObj name="Equation" r:id="rId4" imgW="25781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161652"/>
                        <a:ext cx="41243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75554992"/>
              </p:ext>
            </p:extLst>
          </p:nvPr>
        </p:nvGraphicFramePr>
        <p:xfrm>
          <a:off x="2044700" y="1990724"/>
          <a:ext cx="1995488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6" imgW="838200" imgH="736600" progId="Equation.DSMT4">
                  <p:embed/>
                </p:oleObj>
              </mc:Choice>
              <mc:Fallback>
                <p:oleObj name="Equation" r:id="rId6" imgW="8382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990724"/>
                        <a:ext cx="1995488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27680151"/>
              </p:ext>
            </p:extLst>
          </p:nvPr>
        </p:nvGraphicFramePr>
        <p:xfrm>
          <a:off x="2044700" y="5446713"/>
          <a:ext cx="45847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8" imgW="2197080" imgH="457200" progId="Equation.DSMT4">
                  <p:embed/>
                </p:oleObj>
              </mc:Choice>
              <mc:Fallback>
                <p:oleObj name="Equation" r:id="rId8" imgW="219708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446713"/>
                        <a:ext cx="45847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4800600" y="5264641"/>
            <a:ext cx="2340769" cy="1428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367337" y="6286839"/>
            <a:ext cx="126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Delta Rule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730178"/>
              </p:ext>
            </p:extLst>
          </p:nvPr>
        </p:nvGraphicFramePr>
        <p:xfrm>
          <a:off x="1676400" y="1189923"/>
          <a:ext cx="6623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10" imgW="4508280" imgH="482400" progId="Equation.DSMT4">
                  <p:embed/>
                </p:oleObj>
              </mc:Choice>
              <mc:Fallback>
                <p:oleObj name="Equation" r:id="rId10" imgW="450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89923"/>
                        <a:ext cx="66230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8CEB6E-191A-46B9-8D1E-E5472509F60A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Online Learning</a:t>
            </a:r>
            <a:br>
              <a:rPr lang="en-US" altLang="en-US" dirty="0"/>
            </a:br>
            <a:r>
              <a:rPr lang="en-US" altLang="en-US" dirty="0"/>
              <a:t>(Compatible with a data stream)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Initialization</a:t>
            </a:r>
          </a:p>
          <a:p>
            <a:pPr lvl="1" eaLnBrk="1" hangingPunct="1"/>
            <a:r>
              <a:rPr lang="en-US" altLang="en-US" sz="2400" dirty="0"/>
              <a:t>Choose a sufficiently small initial learn rate</a:t>
            </a:r>
          </a:p>
          <a:p>
            <a:pPr lvl="1" eaLnBrk="1" hangingPunct="1"/>
            <a:r>
              <a:rPr lang="en-US" altLang="en-US" sz="2400" dirty="0"/>
              <a:t>Choose a starting point for the weights</a:t>
            </a:r>
          </a:p>
          <a:p>
            <a:pPr lvl="2" eaLnBrk="1" hangingPunct="1"/>
            <a:r>
              <a:rPr lang="en-US" altLang="en-US" sz="2000" dirty="0"/>
              <a:t>Typically use normally distributed random values</a:t>
            </a:r>
          </a:p>
          <a:p>
            <a:pPr eaLnBrk="1" hangingPunct="1"/>
            <a:r>
              <a:rPr lang="en-US" altLang="en-US" sz="2800" dirty="0"/>
              <a:t>Online learning </a:t>
            </a:r>
            <a:r>
              <a:rPr lang="en-US" altLang="en-US" sz="2800" dirty="0">
                <a:sym typeface="Wingdings" pitchFamily="2" charset="2"/>
              </a:rPr>
              <a:t> update after each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</a:t>
            </a:r>
            <a:endParaRPr lang="en-US" altLang="en-US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dirty="0"/>
              <a:t>For each training sample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en-US"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</a:t>
            </a:r>
            <a:endParaRPr lang="en-US" altLang="en-US" sz="2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dirty="0"/>
              <a:t>For each weight vector 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en-US" sz="2000" dirty="0"/>
              <a:t>Feed forward </a:t>
            </a:r>
            <a:r>
              <a:rPr lang="en-US" altLang="en-US" sz="2000" dirty="0">
                <a:sym typeface="Wingdings" pitchFamily="2" charset="2"/>
              </a:rPr>
              <a:t> that is, compute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y=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 lvl="2" eaLnBrk="1" hangingPunct="1"/>
            <a:r>
              <a:rPr lang="en-US" altLang="en-US" sz="2000" dirty="0">
                <a:sym typeface="Wingdings" pitchFamily="2" charset="2"/>
              </a:rPr>
              <a:t>Compute: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en-US" sz="2000" dirty="0">
                <a:sym typeface="Symbol" pitchFamily="18" charset="2"/>
              </a:rPr>
              <a:t>using delta rule for activation function</a:t>
            </a:r>
          </a:p>
          <a:p>
            <a:pPr lvl="2" eaLnBrk="1" hangingPunct="1"/>
            <a:r>
              <a:rPr lang="en-US" altLang="en-US" sz="2000" dirty="0">
                <a:sym typeface="Symbol" pitchFamily="18" charset="2"/>
              </a:rPr>
              <a:t>Update: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+1) =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+ 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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B2C935-14B1-41D6-901B-FF391AC866D9}" type="slidenum">
              <a:rPr lang="en-US" altLang="en-US" smtClean="0"/>
              <a:pPr eaLnBrk="1" hangingPunct="1"/>
              <a:t>22</a:t>
            </a:fld>
            <a:endParaRPr lang="en-US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Perceptrons Summary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7" y="1270664"/>
            <a:ext cx="76962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Components for the network architecture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Activation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Network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Learning Rule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Activation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Linear, threshold, </a:t>
            </a:r>
            <a:br>
              <a:rPr lang="en-US" altLang="en-US" sz="2400" dirty="0"/>
            </a:br>
            <a:r>
              <a:rPr lang="en-US" altLang="en-US" sz="2400" dirty="0"/>
              <a:t>Logistic, </a:t>
            </a:r>
            <a:r>
              <a:rPr lang="en-US" altLang="en-US" sz="2400" dirty="0" err="1"/>
              <a:t>tanh</a:t>
            </a:r>
            <a:r>
              <a:rPr lang="en-US" altLang="en-US" sz="2400" dirty="0"/>
              <a:t>()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Network Structures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So far, only single layer!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Learning Rule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Gradient Descent minimization of an Error Function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Error Function typically Squared Error between desired response and actual response</a:t>
            </a:r>
          </a:p>
        </p:txBody>
      </p:sp>
      <p:grpSp>
        <p:nvGrpSpPr>
          <p:cNvPr id="3" name="Group 2"/>
          <p:cNvGrpSpPr/>
          <p:nvPr/>
        </p:nvGrpSpPr>
        <p:grpSpPr>
          <a:xfrm rot="5400000">
            <a:off x="5536348" y="1385888"/>
            <a:ext cx="2209800" cy="4086225"/>
            <a:chOff x="5715000" y="2009775"/>
            <a:chExt cx="2209800" cy="4086225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 rot="16200000">
              <a:off x="6553200" y="5476875"/>
              <a:ext cx="609600" cy="609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imes New Roman" pitchFamily="18" charset="0"/>
                </a:rPr>
                <a:t>x</a:t>
              </a:r>
              <a:r>
                <a:rPr lang="en-US" altLang="en-US" sz="24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 rot="16200000">
              <a:off x="6464300" y="2009775"/>
              <a:ext cx="609600" cy="609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imes New Roman" pitchFamily="18" charset="0"/>
                </a:rPr>
                <a:t>y</a:t>
              </a:r>
              <a:endParaRPr lang="en-US" altLang="en-US" sz="2400" baseline="-25000" dirty="0">
                <a:latin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6080125" y="4191001"/>
              <a:ext cx="625475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 rot="16200000">
              <a:off x="5715000" y="5486400"/>
              <a:ext cx="609600" cy="609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imes New Roman" pitchFamily="18" charset="0"/>
                </a:rPr>
                <a:t>x</a:t>
              </a:r>
              <a:r>
                <a:rPr lang="en-US" altLang="en-US" sz="24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 flipV="1">
              <a:off x="6835776" y="4191000"/>
              <a:ext cx="22226" cy="1371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 rot="16200000">
              <a:off x="6530975" y="3505200"/>
              <a:ext cx="609600" cy="609600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imes New Roman" pitchFamily="18" charset="0"/>
                </a:rPr>
                <a:t>P</a:t>
              </a:r>
              <a:r>
                <a:rPr lang="en-US" altLang="en-US" sz="24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6835775" y="2514599"/>
              <a:ext cx="1" cy="914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 rot="16200000">
              <a:off x="7315200" y="5467350"/>
              <a:ext cx="609600" cy="60960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latin typeface="Times New Roman" pitchFamily="18" charset="0"/>
                </a:rPr>
                <a:t>x</a:t>
              </a:r>
              <a:r>
                <a:rPr lang="en-US" altLang="en-US" sz="2400" baseline="-25000" dirty="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 flipV="1">
              <a:off x="7064375" y="4114800"/>
              <a:ext cx="555624" cy="14477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DC9F-5F80-4E24-93D0-723936D907B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800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6596B4-9AD1-4DAE-A94A-872A300E8A3D}" type="slidenum">
              <a:rPr lang="en-US" altLang="en-US" smtClean="0"/>
              <a:pPr eaLnBrk="1" hangingPunct="1"/>
              <a:t>24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Convergence of the Delta Rule…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converge because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Lyapunav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https://en.wikipedia.org/wiki/Lyapunov_function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scalar, positive semi-definite since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 0 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continuous derivatives w.r.t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semidefinite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As such, any change of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time according to the learning rule (previous slide), will cause a decrease in the error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4191000"/>
                <a:ext cx="914400" cy="841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91000"/>
                <a:ext cx="914400" cy="8410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69DA66-38D2-4D93-B2AE-65C7CDF653EE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Generalizing the Learning Rule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5212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the single perceptron with step activation function… Two cases when class </a:t>
            </a:r>
            <a:r>
              <a:rPr lang="en-US" altLang="en-US" sz="2800" b="1" dirty="0"/>
              <a:t>incorrectly predicted: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positive)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(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)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 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(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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 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-|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negative)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(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)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-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)(-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 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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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  =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 (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BEE44B-9487-4E13-9E4A-D64234C7628E}" type="slidenum">
              <a:rPr lang="en-US" altLang="en-US" smtClean="0"/>
              <a:pPr eaLnBrk="1" hangingPunct="1"/>
              <a:t>4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To Train </a:t>
            </a:r>
            <a:r>
              <a:rPr lang="en-US" altLang="en-US" dirty="0" err="1"/>
              <a:t>Perceptrons</a:t>
            </a:r>
            <a:r>
              <a:rPr lang="en-US" altLang="en-US" dirty="0"/>
              <a:t>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752600"/>
            <a:ext cx="8229600" cy="469900"/>
          </a:xfrm>
        </p:spPr>
        <p:txBody>
          <a:bodyPr/>
          <a:lstStyle/>
          <a:p>
            <a:pPr eaLnBrk="1" hangingPunct="1"/>
            <a:r>
              <a:rPr lang="en-US" altLang="en-US" sz="2800" b="1" i="1" dirty="0">
                <a:solidFill>
                  <a:srgbClr val="7030A0"/>
                </a:solidFill>
              </a:rPr>
              <a:t>Foreshadowing</a:t>
            </a:r>
            <a:r>
              <a:rPr lang="en-US" altLang="en-US" sz="2800" dirty="0">
                <a:solidFill>
                  <a:srgbClr val="7030A0"/>
                </a:solidFill>
              </a:rPr>
              <a:t>: Gradient descent</a:t>
            </a:r>
          </a:p>
        </p:txBody>
      </p:sp>
      <p:cxnSp>
        <p:nvCxnSpPr>
          <p:cNvPr id="4" name="Straight Arrow Connector 3"/>
          <p:cNvCxnSpPr>
            <a:stCxn id="12311" idx="0"/>
          </p:cNvCxnSpPr>
          <p:nvPr/>
        </p:nvCxnSpPr>
        <p:spPr>
          <a:xfrm flipV="1">
            <a:off x="1976437" y="3723481"/>
            <a:ext cx="304800" cy="7381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905249" y="3753643"/>
            <a:ext cx="53975" cy="13541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959224" y="3753643"/>
            <a:ext cx="2079625" cy="13541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313" idx="0"/>
          </p:cNvCxnSpPr>
          <p:nvPr/>
        </p:nvCxnSpPr>
        <p:spPr>
          <a:xfrm flipV="1">
            <a:off x="4476749" y="3586956"/>
            <a:ext cx="266700" cy="285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14949" y="2847181"/>
            <a:ext cx="152400" cy="433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581649" y="2847181"/>
            <a:ext cx="457200" cy="433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1" name="TextBox 12"/>
          <p:cNvSpPr txBox="1">
            <a:spLocks noChangeArrowheads="1"/>
          </p:cNvSpPr>
          <p:nvPr/>
        </p:nvSpPr>
        <p:spPr bwMode="auto">
          <a:xfrm>
            <a:off x="1501774" y="4461668"/>
            <a:ext cx="9509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dirty="0"/>
              <a:t>Updated </a:t>
            </a:r>
            <a:br>
              <a:rPr lang="en-US" altLang="en-US" sz="1400" dirty="0"/>
            </a:br>
            <a:r>
              <a:rPr lang="en-US" altLang="en-US" sz="1400" dirty="0"/>
              <a:t>Prototype</a:t>
            </a:r>
          </a:p>
        </p:txBody>
      </p:sp>
      <p:sp>
        <p:nvSpPr>
          <p:cNvPr id="12312" name="TextBox 34"/>
          <p:cNvSpPr txBox="1">
            <a:spLocks noChangeArrowheads="1"/>
          </p:cNvSpPr>
          <p:nvPr/>
        </p:nvSpPr>
        <p:spPr bwMode="auto">
          <a:xfrm>
            <a:off x="3430587" y="5107781"/>
            <a:ext cx="94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Current</a:t>
            </a:r>
            <a:br>
              <a:rPr lang="en-US" altLang="en-US" sz="1400"/>
            </a:br>
            <a:r>
              <a:rPr lang="en-US" altLang="en-US" sz="1400"/>
              <a:t>Prototype</a:t>
            </a:r>
          </a:p>
        </p:txBody>
      </p:sp>
      <p:sp>
        <p:nvSpPr>
          <p:cNvPr id="12313" name="TextBox 35"/>
          <p:cNvSpPr txBox="1">
            <a:spLocks noChangeArrowheads="1"/>
          </p:cNvSpPr>
          <p:nvPr/>
        </p:nvSpPr>
        <p:spPr bwMode="auto">
          <a:xfrm>
            <a:off x="4130674" y="3872706"/>
            <a:ext cx="692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Learn </a:t>
            </a:r>
            <a:br>
              <a:rPr lang="en-US" altLang="en-US" sz="1400"/>
            </a:br>
            <a:r>
              <a:rPr lang="en-US" altLang="en-US" sz="1400"/>
              <a:t>Rate</a:t>
            </a:r>
          </a:p>
        </p:txBody>
      </p:sp>
      <p:cxnSp>
        <p:nvCxnSpPr>
          <p:cNvPr id="40" name="Straight Arrow Connector 39"/>
          <p:cNvCxnSpPr>
            <a:cxnSpLocks/>
            <a:stCxn id="12315" idx="0"/>
          </p:cNvCxnSpPr>
          <p:nvPr/>
        </p:nvCxnSpPr>
        <p:spPr>
          <a:xfrm flipV="1">
            <a:off x="3178968" y="3691731"/>
            <a:ext cx="0" cy="6531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5" name="TextBox 42"/>
          <p:cNvSpPr txBox="1">
            <a:spLocks noChangeArrowheads="1"/>
          </p:cNvSpPr>
          <p:nvPr/>
        </p:nvSpPr>
        <p:spPr bwMode="auto">
          <a:xfrm>
            <a:off x="2557462" y="4344839"/>
            <a:ext cx="1243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dirty="0"/>
              <a:t>Training Step</a:t>
            </a:r>
            <a:br>
              <a:rPr lang="en-US" altLang="en-US" sz="1400" dirty="0"/>
            </a:br>
            <a:r>
              <a:rPr lang="en-US" altLang="en-US" sz="1400" dirty="0"/>
              <a:t>(Discrete)</a:t>
            </a:r>
          </a:p>
        </p:txBody>
      </p:sp>
      <p:sp>
        <p:nvSpPr>
          <p:cNvPr id="12316" name="TextBox 44"/>
          <p:cNvSpPr txBox="1">
            <a:spLocks noChangeArrowheads="1"/>
          </p:cNvSpPr>
          <p:nvPr/>
        </p:nvSpPr>
        <p:spPr bwMode="auto">
          <a:xfrm>
            <a:off x="4946649" y="2309018"/>
            <a:ext cx="88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Gradient</a:t>
            </a:r>
            <a:br>
              <a:rPr lang="en-US" altLang="en-US" sz="1400"/>
            </a:br>
            <a:r>
              <a:rPr lang="en-US" altLang="en-US" sz="1400"/>
              <a:t>Operator</a:t>
            </a:r>
          </a:p>
        </p:txBody>
      </p:sp>
      <p:sp>
        <p:nvSpPr>
          <p:cNvPr id="12317" name="TextBox 45"/>
          <p:cNvSpPr txBox="1">
            <a:spLocks noChangeArrowheads="1"/>
          </p:cNvSpPr>
          <p:nvPr/>
        </p:nvSpPr>
        <p:spPr bwMode="auto">
          <a:xfrm>
            <a:off x="5962649" y="2436018"/>
            <a:ext cx="871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/>
              <a:t>Cost </a:t>
            </a:r>
          </a:p>
          <a:p>
            <a:pPr algn="ctr" eaLnBrk="1" hangingPunct="1"/>
            <a:r>
              <a:rPr lang="en-US" altLang="en-US" sz="1400"/>
              <a:t>Function</a:t>
            </a:r>
          </a:p>
        </p:txBody>
      </p:sp>
      <p:sp>
        <p:nvSpPr>
          <p:cNvPr id="12318" name="TextBox 46"/>
          <p:cNvSpPr txBox="1">
            <a:spLocks noChangeArrowheads="1"/>
          </p:cNvSpPr>
          <p:nvPr/>
        </p:nvSpPr>
        <p:spPr bwMode="auto">
          <a:xfrm>
            <a:off x="2214562" y="5738018"/>
            <a:ext cx="473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400" dirty="0"/>
              <a:t>Gradient Operator – Compute the partial derivative of the cost function </a:t>
            </a: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400" dirty="0"/>
              <a:t> with respect to the prototype vector </a:t>
            </a: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15908"/>
              </p:ext>
            </p:extLst>
          </p:nvPr>
        </p:nvGraphicFramePr>
        <p:xfrm>
          <a:off x="1794065" y="3236119"/>
          <a:ext cx="4701984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2095200" imgH="203040" progId="Equation.DSMT4">
                  <p:embed/>
                </p:oleObj>
              </mc:Choice>
              <mc:Fallback>
                <p:oleObj name="Equation" r:id="rId4" imgW="209520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065" y="3236119"/>
                        <a:ext cx="4701984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9FB92E-6A9A-4621-B447-FA270C4BF693}" type="slidenum">
              <a:rPr lang="en-US" altLang="en-US" smtClean="0"/>
              <a:pPr eaLnBrk="1" hangingPunct="1"/>
              <a:t>5</a:t>
            </a:fld>
            <a:endParaRPr lang="en-US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Revisit: Simple Perceptron </a:t>
            </a:r>
            <a:br>
              <a:rPr lang="en-US" altLang="en-US" sz="4000" dirty="0"/>
            </a:br>
            <a:r>
              <a:rPr lang="en-US" altLang="en-US" sz="4000" dirty="0"/>
              <a:t>without activation (ADALINE)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459787" cy="510698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Consider the simple </a:t>
            </a:r>
            <a:r>
              <a:rPr lang="en-US" altLang="en-US" sz="2800" i="1" dirty="0"/>
              <a:t>linear</a:t>
            </a:r>
            <a:r>
              <a:rPr lang="en-US" altLang="en-US" sz="2800" dirty="0"/>
              <a:t> perceptron</a:t>
            </a:r>
          </a:p>
          <a:p>
            <a:pPr lvl="1" eaLnBrk="1" hangingPunct="1"/>
            <a:r>
              <a:rPr lang="en-US" altLang="en-US" sz="2400" dirty="0"/>
              <a:t>1:1 linear activation (activation is the value of </a:t>
            </a:r>
            <a:r>
              <a:rPr lang="en-US" altLang="en-US" sz="2400" i="1" dirty="0"/>
              <a:t>NET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Output is a continuous valued output</a:t>
            </a:r>
          </a:p>
        </p:txBody>
      </p:sp>
      <p:sp>
        <p:nvSpPr>
          <p:cNvPr id="1030" name="Oval 94"/>
          <p:cNvSpPr>
            <a:spLocks noChangeArrowheads="1"/>
          </p:cNvSpPr>
          <p:nvPr/>
        </p:nvSpPr>
        <p:spPr bwMode="auto">
          <a:xfrm>
            <a:off x="2133600" y="3810000"/>
            <a:ext cx="914400" cy="914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Text Box 95"/>
          <p:cNvSpPr txBox="1">
            <a:spLocks noChangeArrowheads="1"/>
          </p:cNvSpPr>
          <p:nvPr/>
        </p:nvSpPr>
        <p:spPr bwMode="auto">
          <a:xfrm>
            <a:off x="2362200" y="3835400"/>
            <a:ext cx="514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2" name="Group 96"/>
          <p:cNvGrpSpPr>
            <a:grpSpLocks/>
          </p:cNvGrpSpPr>
          <p:nvPr/>
        </p:nvGrpSpPr>
        <p:grpSpPr bwMode="auto">
          <a:xfrm>
            <a:off x="609600" y="3055938"/>
            <a:ext cx="533400" cy="601662"/>
            <a:chOff x="288" y="1733"/>
            <a:chExt cx="336" cy="379"/>
          </a:xfrm>
        </p:grpSpPr>
        <p:sp>
          <p:nvSpPr>
            <p:cNvPr id="1062" name="Oval 9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3" name="Text Box 98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33" name="Group 99"/>
          <p:cNvGrpSpPr>
            <a:grpSpLocks/>
          </p:cNvGrpSpPr>
          <p:nvPr/>
        </p:nvGrpSpPr>
        <p:grpSpPr bwMode="auto">
          <a:xfrm>
            <a:off x="609600" y="3894138"/>
            <a:ext cx="533400" cy="601662"/>
            <a:chOff x="288" y="1733"/>
            <a:chExt cx="336" cy="379"/>
          </a:xfrm>
        </p:grpSpPr>
        <p:sp>
          <p:nvSpPr>
            <p:cNvPr id="1060" name="Oval 100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1" name="Text Box 101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034" name="Group 102"/>
          <p:cNvGrpSpPr>
            <a:grpSpLocks/>
          </p:cNvGrpSpPr>
          <p:nvPr/>
        </p:nvGrpSpPr>
        <p:grpSpPr bwMode="auto">
          <a:xfrm>
            <a:off x="609600" y="5341938"/>
            <a:ext cx="533400" cy="601662"/>
            <a:chOff x="288" y="1733"/>
            <a:chExt cx="336" cy="379"/>
          </a:xfrm>
        </p:grpSpPr>
        <p:sp>
          <p:nvSpPr>
            <p:cNvPr id="1058" name="Oval 103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9" name="Text Box 104"/>
            <p:cNvSpPr txBox="1">
              <a:spLocks noChangeArrowheads="1"/>
            </p:cNvSpPr>
            <p:nvPr/>
          </p:nvSpPr>
          <p:spPr bwMode="auto">
            <a:xfrm>
              <a:off x="288" y="1733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035" name="Line 105"/>
          <p:cNvSpPr>
            <a:spLocks noChangeShapeType="1"/>
          </p:cNvSpPr>
          <p:nvPr/>
        </p:nvSpPr>
        <p:spPr bwMode="auto">
          <a:xfrm>
            <a:off x="1143000" y="33528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Line 106"/>
          <p:cNvSpPr>
            <a:spLocks noChangeShapeType="1"/>
          </p:cNvSpPr>
          <p:nvPr/>
        </p:nvSpPr>
        <p:spPr bwMode="auto">
          <a:xfrm>
            <a:off x="1143000" y="41148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Line 107"/>
          <p:cNvSpPr>
            <a:spLocks noChangeShapeType="1"/>
          </p:cNvSpPr>
          <p:nvPr/>
        </p:nvSpPr>
        <p:spPr bwMode="auto">
          <a:xfrm flipV="1">
            <a:off x="1143000" y="464820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Text Box 108"/>
          <p:cNvSpPr txBox="1">
            <a:spLocks noChangeArrowheads="1"/>
          </p:cNvSpPr>
          <p:nvPr/>
        </p:nvSpPr>
        <p:spPr bwMode="auto">
          <a:xfrm>
            <a:off x="685800" y="4202113"/>
            <a:ext cx="312906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39" name="Text Box 109"/>
          <p:cNvSpPr txBox="1">
            <a:spLocks noChangeArrowheads="1"/>
          </p:cNvSpPr>
          <p:nvPr/>
        </p:nvSpPr>
        <p:spPr bwMode="auto">
          <a:xfrm>
            <a:off x="1176338" y="28956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0" name="Text Box 110"/>
          <p:cNvSpPr txBox="1">
            <a:spLocks noChangeArrowheads="1"/>
          </p:cNvSpPr>
          <p:nvPr/>
        </p:nvSpPr>
        <p:spPr bwMode="auto">
          <a:xfrm>
            <a:off x="1176338" y="3589338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1" name="Text Box 111"/>
          <p:cNvSpPr txBox="1">
            <a:spLocks noChangeArrowheads="1"/>
          </p:cNvSpPr>
          <p:nvPr/>
        </p:nvSpPr>
        <p:spPr bwMode="auto">
          <a:xfrm>
            <a:off x="1176338" y="4724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42" name="Text Box 112"/>
          <p:cNvSpPr txBox="1">
            <a:spLocks noChangeArrowheads="1"/>
          </p:cNvSpPr>
          <p:nvPr/>
        </p:nvSpPr>
        <p:spPr bwMode="auto">
          <a:xfrm>
            <a:off x="2590800" y="3200400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3" name="Text Box 113"/>
          <p:cNvSpPr txBox="1">
            <a:spLocks noChangeArrowheads="1"/>
          </p:cNvSpPr>
          <p:nvPr/>
        </p:nvSpPr>
        <p:spPr bwMode="auto">
          <a:xfrm>
            <a:off x="2209800" y="2751138"/>
            <a:ext cx="8451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044" name="Line 114"/>
          <p:cNvSpPr>
            <a:spLocks noChangeShapeType="1"/>
          </p:cNvSpPr>
          <p:nvPr/>
        </p:nvSpPr>
        <p:spPr bwMode="auto">
          <a:xfrm>
            <a:off x="2590800" y="3276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Oval 115"/>
          <p:cNvSpPr>
            <a:spLocks noChangeArrowheads="1"/>
          </p:cNvSpPr>
          <p:nvPr/>
        </p:nvSpPr>
        <p:spPr bwMode="auto">
          <a:xfrm>
            <a:off x="5334000" y="3810000"/>
            <a:ext cx="914400" cy="914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6" name="Group 122"/>
          <p:cNvGrpSpPr>
            <a:grpSpLocks/>
          </p:cNvGrpSpPr>
          <p:nvPr/>
        </p:nvGrpSpPr>
        <p:grpSpPr bwMode="auto">
          <a:xfrm>
            <a:off x="7924800" y="3984625"/>
            <a:ext cx="533400" cy="587375"/>
            <a:chOff x="4896" y="2318"/>
            <a:chExt cx="336" cy="370"/>
          </a:xfrm>
        </p:grpSpPr>
        <p:grpSp>
          <p:nvGrpSpPr>
            <p:cNvPr id="1054" name="Group 123"/>
            <p:cNvGrpSpPr>
              <a:grpSpLocks/>
            </p:cNvGrpSpPr>
            <p:nvPr/>
          </p:nvGrpSpPr>
          <p:grpSpPr bwMode="auto">
            <a:xfrm>
              <a:off x="4896" y="2352"/>
              <a:ext cx="336" cy="336"/>
              <a:chOff x="288" y="1776"/>
              <a:chExt cx="336" cy="336"/>
            </a:xfrm>
          </p:grpSpPr>
          <p:sp>
            <p:nvSpPr>
              <p:cNvPr id="1056" name="Oval 124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336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7" name="Text Box 125"/>
              <p:cNvSpPr txBox="1">
                <a:spLocks noChangeArrowheads="1"/>
              </p:cNvSpPr>
              <p:nvPr/>
            </p:nvSpPr>
            <p:spPr bwMode="auto">
              <a:xfrm>
                <a:off x="288" y="1803"/>
                <a:ext cx="11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800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5" name="Text Box 126"/>
            <p:cNvSpPr txBox="1">
              <a:spLocks noChangeArrowheads="1"/>
            </p:cNvSpPr>
            <p:nvPr/>
          </p:nvSpPr>
          <p:spPr bwMode="auto">
            <a:xfrm>
              <a:off x="4944" y="2318"/>
              <a:ext cx="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cxnSp>
        <p:nvCxnSpPr>
          <p:cNvPr id="1047" name="AutoShape 127"/>
          <p:cNvCxnSpPr>
            <a:cxnSpLocks noChangeShapeType="1"/>
            <a:stCxn id="1030" idx="6"/>
            <a:endCxn id="1045" idx="2"/>
          </p:cNvCxnSpPr>
          <p:nvPr/>
        </p:nvCxnSpPr>
        <p:spPr bwMode="auto">
          <a:xfrm>
            <a:off x="3048000" y="4267200"/>
            <a:ext cx="2286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8" name="AutoShape 128"/>
          <p:cNvCxnSpPr>
            <a:cxnSpLocks noChangeShapeType="1"/>
            <a:stCxn id="1045" idx="6"/>
            <a:endCxn id="1057" idx="1"/>
          </p:cNvCxnSpPr>
          <p:nvPr/>
        </p:nvCxnSpPr>
        <p:spPr bwMode="auto">
          <a:xfrm>
            <a:off x="6248400" y="4267200"/>
            <a:ext cx="1676400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26" name="Object 129"/>
          <p:cNvGraphicFramePr>
            <a:graphicFrameLocks noChangeAspect="1"/>
          </p:cNvGraphicFramePr>
          <p:nvPr/>
        </p:nvGraphicFramePr>
        <p:xfrm>
          <a:off x="3089275" y="4189413"/>
          <a:ext cx="21685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4" imgW="939392" imgH="431613" progId="Equation.DSMT4">
                  <p:embed/>
                </p:oleObj>
              </mc:Choice>
              <mc:Fallback>
                <p:oleObj name="Equation" r:id="rId4" imgW="939392" imgH="431613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189413"/>
                        <a:ext cx="21685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Rectangle 133"/>
          <p:cNvSpPr>
            <a:spLocks noChangeArrowheads="1"/>
          </p:cNvSpPr>
          <p:nvPr/>
        </p:nvSpPr>
        <p:spPr bwMode="auto">
          <a:xfrm>
            <a:off x="1524000" y="5805488"/>
            <a:ext cx="63209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… +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NET</a:t>
            </a:r>
          </a:p>
        </p:txBody>
      </p:sp>
      <p:sp>
        <p:nvSpPr>
          <p:cNvPr id="1050" name="Line 135"/>
          <p:cNvSpPr>
            <a:spLocks noChangeShapeType="1"/>
          </p:cNvSpPr>
          <p:nvPr/>
        </p:nvSpPr>
        <p:spPr bwMode="auto">
          <a:xfrm flipV="1">
            <a:off x="5334000" y="4267200"/>
            <a:ext cx="914400" cy="793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Line 139"/>
          <p:cNvSpPr>
            <a:spLocks noChangeShapeType="1"/>
          </p:cNvSpPr>
          <p:nvPr/>
        </p:nvSpPr>
        <p:spPr bwMode="auto">
          <a:xfrm flipH="1">
            <a:off x="5482872" y="3962400"/>
            <a:ext cx="627856" cy="6350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2" name="Line 140"/>
          <p:cNvSpPr>
            <a:spLocks noChangeShapeType="1"/>
          </p:cNvSpPr>
          <p:nvPr/>
        </p:nvSpPr>
        <p:spPr bwMode="auto">
          <a:xfrm flipH="1">
            <a:off x="5808665" y="3810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639040-92B3-4A8D-BAAF-DDC28259A750}" type="slidenum">
              <a:rPr lang="en-US" altLang="en-US" smtClean="0"/>
              <a:pPr eaLnBrk="1" hangingPunct="1"/>
              <a:t>6</a:t>
            </a:fld>
            <a:endParaRPr lang="en-US" alt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Revisit: Simple Perceptron </a:t>
            </a:r>
            <a:br>
              <a:rPr lang="en-US" altLang="en-US" sz="4000" dirty="0"/>
            </a:br>
            <a:r>
              <a:rPr lang="en-US" altLang="en-US" sz="4000" dirty="0"/>
              <a:t>without activation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459787" cy="510698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Goal is to minimize the error</a:t>
            </a:r>
            <a:endParaRPr lang="en-US" altLang="en-US" sz="2400" dirty="0"/>
          </a:p>
          <a:p>
            <a:pPr eaLnBrk="1" hangingPunct="1"/>
            <a:r>
              <a:rPr lang="en-US" altLang="en-US" sz="2800" dirty="0"/>
              <a:t>One of the most common error measures?</a:t>
            </a:r>
          </a:p>
          <a:p>
            <a:pPr lvl="1" eaLnBrk="1" hangingPunct="1"/>
            <a:r>
              <a:rPr lang="en-US" altLang="en-US" sz="2400" dirty="0"/>
              <a:t>Squared Error (SE) or Mean Squared Error (MSE)</a:t>
            </a:r>
          </a:p>
          <a:p>
            <a:pPr lvl="1" eaLnBrk="1" hangingPunct="1"/>
            <a:r>
              <a:rPr lang="en-US" altLang="en-US" sz="2400" dirty="0"/>
              <a:t>Define the error for one sample as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33760"/>
              </p:ext>
            </p:extLst>
          </p:nvPr>
        </p:nvGraphicFramePr>
        <p:xfrm>
          <a:off x="2681288" y="3657600"/>
          <a:ext cx="4332287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1917360" imgH="1295280" progId="Equation.DSMT4">
                  <p:embed/>
                </p:oleObj>
              </mc:Choice>
              <mc:Fallback>
                <p:oleObj name="Equation" r:id="rId4" imgW="1917360" imgH="1295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657600"/>
                        <a:ext cx="4332287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EAF2DC-958F-498D-A21A-4E23040401D3}"/>
              </a:ext>
            </a:extLst>
          </p:cNvPr>
          <p:cNvSpPr txBox="1"/>
          <p:nvPr/>
        </p:nvSpPr>
        <p:spPr>
          <a:xfrm>
            <a:off x="6248400" y="3820597"/>
            <a:ext cx="205697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is desired target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 is the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EB6058-7969-44AB-8181-17877F72F018}" type="slidenum">
              <a:rPr lang="en-US" altLang="en-US" smtClean="0"/>
              <a:pPr eaLnBrk="1" hangingPunct="1"/>
              <a:t>7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the Error Gradient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Gradient Descent: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+1)=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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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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½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yhat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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½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/ 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2½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)((D-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)/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2½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)(0 - 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=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y)</a:t>
            </a:r>
            <a:r>
              <a:rPr lang="en-US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endParaRPr lang="en-US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/>
            <a:r>
              <a:rPr lang="en-US" altLang="en-US" sz="2800" dirty="0">
                <a:sym typeface="Symbol" pitchFamily="18" charset="2"/>
              </a:rPr>
              <a:t>Therefore: </a:t>
            </a:r>
          </a:p>
          <a:p>
            <a:pPr lvl="1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+1)=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(-1)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-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+1)=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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yhat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endParaRPr lang="en-US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276C34-DF04-4868-9009-C3687F5DEED4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Gradient Descent in Weight Space</a:t>
            </a:r>
          </a:p>
        </p:txBody>
      </p:sp>
      <p:pic>
        <p:nvPicPr>
          <p:cNvPr id="14340" name="Picture 3" descr="err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2484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19600" y="2438400"/>
            <a:ext cx="1727200" cy="914400"/>
            <a:chOff x="3792" y="1536"/>
            <a:chExt cx="1088" cy="576"/>
          </a:xfrm>
        </p:grpSpPr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 flipH="1">
              <a:off x="388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4176" y="1536"/>
              <a:ext cx="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4348" name="Oval 11"/>
            <p:cNvSpPr>
              <a:spLocks noChangeArrowheads="1"/>
            </p:cNvSpPr>
            <p:nvPr/>
          </p:nvSpPr>
          <p:spPr bwMode="auto">
            <a:xfrm>
              <a:off x="3792" y="201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95801" y="3657600"/>
            <a:ext cx="3227388" cy="533400"/>
            <a:chOff x="3600" y="2304"/>
            <a:chExt cx="2033" cy="336"/>
          </a:xfrm>
        </p:grpSpPr>
        <p:sp>
          <p:nvSpPr>
            <p:cNvPr id="14343" name="Oval 13"/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44" name="Text Box 14"/>
            <p:cNvSpPr txBox="1">
              <a:spLocks noChangeArrowheads="1"/>
            </p:cNvSpPr>
            <p:nvPr/>
          </p:nvSpPr>
          <p:spPr bwMode="auto">
            <a:xfrm>
              <a:off x="4032" y="2304"/>
              <a:ext cx="16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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w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1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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w</a:t>
              </a:r>
              <a:r>
                <a:rPr lang="en-US" alt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2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4345" name="Line 15"/>
            <p:cNvSpPr>
              <a:spLocks noChangeShapeType="1"/>
            </p:cNvSpPr>
            <p:nvPr/>
          </p:nvSpPr>
          <p:spPr bwMode="auto">
            <a:xfrm flipH="1">
              <a:off x="3744" y="2400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D6B5C6-63D8-4ED2-93BB-11BD4CEB85FD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Comparing Perceptron &amp; GD Rules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535987" cy="5106987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Perceptron learning rule guaranteed to succeed if</a:t>
            </a:r>
          </a:p>
          <a:p>
            <a:pPr lvl="1" eaLnBrk="1" hangingPunct="1"/>
            <a:r>
              <a:rPr lang="en-US" altLang="en-US" sz="2400" dirty="0"/>
              <a:t>Classes are linearly separable</a:t>
            </a:r>
          </a:p>
          <a:p>
            <a:pPr lvl="1" eaLnBrk="1" hangingPunct="1"/>
            <a:r>
              <a:rPr lang="en-US" altLang="en-US" sz="2400" dirty="0"/>
              <a:t>Sufficiently small learning rate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en-US" sz="2400" dirty="0">
                <a:sym typeface="Symbol" pitchFamily="18" charset="2"/>
              </a:rPr>
              <a:t> (</a:t>
            </a:r>
            <a:r>
              <a:rPr lang="en-US" altLang="en-US" sz="2400" b="1" dirty="0">
                <a:solidFill>
                  <a:srgbClr val="0070C0"/>
                </a:solidFill>
                <a:sym typeface="Symbol" pitchFamily="18" charset="2"/>
              </a:rPr>
              <a:t>IMPORTANT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Linear unit training rules using gradient descent</a:t>
            </a:r>
          </a:p>
          <a:p>
            <a:pPr lvl="1" eaLnBrk="1" hangingPunct="1"/>
            <a:r>
              <a:rPr lang="en-US" altLang="en-US" sz="2400" dirty="0"/>
              <a:t>Guaranteed to converge to the hypothesis w/min squared error</a:t>
            </a:r>
          </a:p>
          <a:p>
            <a:pPr lvl="1" eaLnBrk="1" hangingPunct="1"/>
            <a:r>
              <a:rPr lang="en-US" altLang="en-US" sz="2400" dirty="0"/>
              <a:t>Requires sufficiently small learning rate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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en-US" sz="2400" dirty="0">
                <a:sym typeface="Symbol" pitchFamily="18" charset="2"/>
              </a:rPr>
              <a:t>Converges even when training data contains noise</a:t>
            </a:r>
          </a:p>
          <a:p>
            <a:pPr lvl="1" eaLnBrk="1" hangingPunct="1"/>
            <a:r>
              <a:rPr lang="en-US" altLang="en-US" sz="2400" dirty="0"/>
              <a:t>Converges even when training data are not linearly separable</a:t>
            </a:r>
            <a:endParaRPr lang="en-US" altLang="en-US"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1607</Words>
  <Application>Microsoft Office PowerPoint</Application>
  <PresentationFormat>On-screen Show (4:3)</PresentationFormat>
  <Paragraphs>269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Default Design</vt:lpstr>
      <vt:lpstr>Equation</vt:lpstr>
      <vt:lpstr>CSCE 823</vt:lpstr>
      <vt:lpstr>Single Perceptron Revisited</vt:lpstr>
      <vt:lpstr>Generalizing the Learning Rule</vt:lpstr>
      <vt:lpstr>How To Train Perceptrons?</vt:lpstr>
      <vt:lpstr>Revisit: Simple Perceptron  without activation (ADALINE)</vt:lpstr>
      <vt:lpstr>Revisit: Simple Perceptron  without activation</vt:lpstr>
      <vt:lpstr>Computing the Error Gradient</vt:lpstr>
      <vt:lpstr>Gradient Descent in Weight Space</vt:lpstr>
      <vt:lpstr>Comparing Perceptron &amp; GD Rules</vt:lpstr>
      <vt:lpstr>Perceptron Hyperparameters</vt:lpstr>
      <vt:lpstr>Options for learning rate?</vt:lpstr>
      <vt:lpstr>Decayed Learning Rate (1/3)</vt:lpstr>
      <vt:lpstr>Decayed Learning Rate (2/3) Functional Decay</vt:lpstr>
      <vt:lpstr>Decayed Learning Rate (3/3) Fixed LR Schedule</vt:lpstr>
      <vt:lpstr>Perceptron Activation</vt:lpstr>
      <vt:lpstr>Other Perceptron Options: Changing the Activation Function</vt:lpstr>
      <vt:lpstr>Gradient Descent  with the Logistic function</vt:lpstr>
      <vt:lpstr>Gradient Descent with tanh()</vt:lpstr>
      <vt:lpstr>General Form – Delta Rule</vt:lpstr>
      <vt:lpstr>General Form – Delta Rule</vt:lpstr>
      <vt:lpstr>Online Learning (Compatible with a data stream)</vt:lpstr>
      <vt:lpstr>Perceptrons Summary</vt:lpstr>
      <vt:lpstr>Backup slides</vt:lpstr>
      <vt:lpstr>Convergence of the Delta Rule…</vt:lpstr>
    </vt:vector>
  </TitlesOfParts>
  <Company>WPAFB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AFIT</dc:creator>
  <cp:lastModifiedBy>Brett Borghetti</cp:lastModifiedBy>
  <cp:revision>292</cp:revision>
  <dcterms:created xsi:type="dcterms:W3CDTF">2008-07-09T12:00:21Z</dcterms:created>
  <dcterms:modified xsi:type="dcterms:W3CDTF">2020-07-13T18:55:12Z</dcterms:modified>
</cp:coreProperties>
</file>