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7" r:id="rId2"/>
    <p:sldMasterId id="2147483700" r:id="rId3"/>
    <p:sldMasterId id="2147483702" r:id="rId4"/>
  </p:sldMasterIdLst>
  <p:notesMasterIdLst>
    <p:notesMasterId r:id="rId15"/>
  </p:notesMasterIdLst>
  <p:handoutMasterIdLst>
    <p:handoutMasterId r:id="rId16"/>
  </p:handoutMasterIdLst>
  <p:sldIdLst>
    <p:sldId id="395" r:id="rId5"/>
    <p:sldId id="300" r:id="rId6"/>
    <p:sldId id="415" r:id="rId7"/>
    <p:sldId id="416" r:id="rId8"/>
    <p:sldId id="419" r:id="rId9"/>
    <p:sldId id="400" r:id="rId10"/>
    <p:sldId id="418" r:id="rId11"/>
    <p:sldId id="417" r:id="rId12"/>
    <p:sldId id="406" r:id="rId13"/>
    <p:sldId id="396" r:id="rId14"/>
  </p:sldIdLst>
  <p:sldSz cx="9144000" cy="6858000" type="screen4x3"/>
  <p:notesSz cx="6985000" cy="92837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80" d="100"/>
          <a:sy n="80" d="100"/>
        </p:scale>
        <p:origin x="-1512" y="-2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1756" y="4410076"/>
            <a:ext cx="5121488"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5/7/2018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843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5/7/2018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8458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5/7/2018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4475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5" name="Line 28"/>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33802" name="Rectangle 10"/>
          <p:cNvSpPr>
            <a:spLocks noGrp="1" noChangeArrowheads="1"/>
          </p:cNvSpPr>
          <p:nvPr>
            <p:ph type="subTitle" idx="1"/>
          </p:nvPr>
        </p:nvSpPr>
        <p:spPr>
          <a:xfrm>
            <a:off x="4533900" y="5162550"/>
            <a:ext cx="4038600" cy="1162050"/>
          </a:xfrm>
        </p:spPr>
        <p:txBody>
          <a:bodyPr/>
          <a:lstStyle>
            <a:lvl1pPr marL="0" indent="0" algn="r">
              <a:buFont typeface="Wingdings" pitchFamily="2" charset="2"/>
              <a:buNone/>
              <a:defRPr/>
            </a:lvl1pPr>
          </a:lstStyle>
          <a:p>
            <a:r>
              <a:rPr lang="en-US"/>
              <a:t>Briefer’s Name</a:t>
            </a:r>
          </a:p>
          <a:p>
            <a:r>
              <a:rPr lang="en-US"/>
              <a:t>Office Symbol</a:t>
            </a:r>
          </a:p>
        </p:txBody>
      </p:sp>
      <p:sp>
        <p:nvSpPr>
          <p:cNvPr id="33805" name="Rectangle 13"/>
          <p:cNvSpPr>
            <a:spLocks noGrp="1" noChangeArrowheads="1"/>
          </p:cNvSpPr>
          <p:nvPr>
            <p:ph type="ctrTitle"/>
          </p:nvPr>
        </p:nvSpPr>
        <p:spPr>
          <a:xfrm>
            <a:off x="3848100" y="2286000"/>
            <a:ext cx="4762500" cy="1905000"/>
          </a:xfrm>
        </p:spPr>
        <p:txBody>
          <a:bodyPr/>
          <a:lstStyle>
            <a:lvl1pPr>
              <a:defRPr sz="4400"/>
            </a:lvl1pPr>
          </a:lstStyle>
          <a:p>
            <a:r>
              <a:rPr lang="en-US"/>
              <a:t>Briefing Topic Title Goes Here</a:t>
            </a:r>
          </a:p>
        </p:txBody>
      </p:sp>
    </p:spTree>
    <p:extLst>
      <p:ext uri="{BB962C8B-B14F-4D97-AF65-F5344CB8AC3E}">
        <p14:creationId xmlns:p14="http://schemas.microsoft.com/office/powerpoint/2010/main" val="3106548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xfrm>
            <a:off x="6896941" y="6381750"/>
            <a:ext cx="2133600" cy="476250"/>
          </a:xfrm>
          <a:ln/>
        </p:spPr>
        <p:txBody>
          <a:bodyPr/>
          <a:lstStyle>
            <a:lvl1pPr>
              <a:defRPr/>
            </a:lvl1pPr>
          </a:lstStyle>
          <a:p>
            <a:pPr>
              <a:defRPr/>
            </a:pPr>
            <a:fld id="{62D6D4B2-7611-498F-8780-1EDC26277454}" type="slidenum">
              <a:rPr lang="en-US" smtClean="0">
                <a:solidFill>
                  <a:srgbClr val="000000"/>
                </a:solidFill>
              </a:rPr>
              <a:pPr>
                <a:defRPr/>
              </a:pPr>
              <a:t>‹#›</a:t>
            </a:fld>
            <a:endParaRPr lang="en-US" dirty="0">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a:solidFill>
                  <a:srgbClr val="000000"/>
                </a:solidFill>
              </a:rPr>
              <a:pPr fontAlgn="auto">
                <a:spcBef>
                  <a:spcPts val="0"/>
                </a:spcBef>
                <a:spcAft>
                  <a:spcPts val="0"/>
                </a:spcAft>
                <a:defRPr/>
              </a:pPr>
              <a:t>7 May 2018</a:t>
            </a:fld>
            <a:endParaRPr lang="en-US" sz="1800">
              <a:solidFill>
                <a:srgbClr val="000000"/>
              </a:solidFill>
            </a:endParaRPr>
          </a:p>
        </p:txBody>
      </p:sp>
    </p:spTree>
    <p:extLst>
      <p:ext uri="{BB962C8B-B14F-4D97-AF65-F5344CB8AC3E}">
        <p14:creationId xmlns:p14="http://schemas.microsoft.com/office/powerpoint/2010/main" val="388201803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683EF015-741B-43DE-8A3A-BDAB0992138F}"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2E6BC4E5-C517-43F2-870E-64EFEEF1198A}" type="datetime3">
              <a:rPr lang="en-US" sz="1800">
                <a:solidFill>
                  <a:srgbClr val="000000"/>
                </a:solidFill>
              </a:rPr>
              <a:pPr fontAlgn="auto">
                <a:spcBef>
                  <a:spcPts val="0"/>
                </a:spcBef>
                <a:spcAft>
                  <a:spcPts val="0"/>
                </a:spcAft>
                <a:defRPr/>
              </a:pPr>
              <a:t>7 May 2018</a:t>
            </a:fld>
            <a:endParaRPr lang="en-US" sz="1800">
              <a:solidFill>
                <a:srgbClr val="000000"/>
              </a:solidFill>
            </a:endParaRPr>
          </a:p>
        </p:txBody>
      </p:sp>
    </p:spTree>
    <p:extLst>
      <p:ext uri="{BB962C8B-B14F-4D97-AF65-F5344CB8AC3E}">
        <p14:creationId xmlns:p14="http://schemas.microsoft.com/office/powerpoint/2010/main" val="3721483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0100" y="1536700"/>
            <a:ext cx="3989388"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1888" y="1536700"/>
            <a:ext cx="3989387"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04E23353-4FEE-4528-8A35-E06682B0B952}"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3C7A53D6-9E1F-476B-811C-8B0D7D6C129D}" type="datetime3">
              <a:rPr lang="en-US" sz="1800">
                <a:solidFill>
                  <a:srgbClr val="000000"/>
                </a:solidFill>
              </a:rPr>
              <a:pPr fontAlgn="auto">
                <a:spcBef>
                  <a:spcPts val="0"/>
                </a:spcBef>
                <a:spcAft>
                  <a:spcPts val="0"/>
                </a:spcAft>
                <a:defRPr/>
              </a:pPr>
              <a:t>7 May 2018</a:t>
            </a:fld>
            <a:endParaRPr lang="en-US" sz="1800">
              <a:solidFill>
                <a:srgbClr val="000000"/>
              </a:solidFill>
            </a:endParaRPr>
          </a:p>
        </p:txBody>
      </p:sp>
    </p:spTree>
    <p:extLst>
      <p:ext uri="{BB962C8B-B14F-4D97-AF65-F5344CB8AC3E}">
        <p14:creationId xmlns:p14="http://schemas.microsoft.com/office/powerpoint/2010/main" val="2518554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E8D331FD-6F1F-4D9B-AF9A-483E3CAF7677}" type="slidenum">
              <a:rPr lang="en-US">
                <a:solidFill>
                  <a:srgbClr val="000000"/>
                </a:solidFill>
              </a:rPr>
              <a:pPr>
                <a:defRPr/>
              </a:pPr>
              <a:t>‹#›</a:t>
            </a:fld>
            <a:endParaRPr lang="en-US">
              <a:solidFill>
                <a:srgbClr val="000000"/>
              </a:solidFill>
            </a:endParaRPr>
          </a:p>
        </p:txBody>
      </p:sp>
      <p:sp>
        <p:nvSpPr>
          <p:cNvPr id="8"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7620B285-4050-43FA-AADB-0920DF539A7F}" type="datetime3">
              <a:rPr lang="en-US" sz="1800">
                <a:solidFill>
                  <a:srgbClr val="000000"/>
                </a:solidFill>
              </a:rPr>
              <a:pPr fontAlgn="auto">
                <a:spcBef>
                  <a:spcPts val="0"/>
                </a:spcBef>
                <a:spcAft>
                  <a:spcPts val="0"/>
                </a:spcAft>
                <a:defRPr/>
              </a:pPr>
              <a:t>7 May 2018</a:t>
            </a:fld>
            <a:endParaRPr lang="en-US" sz="1800">
              <a:solidFill>
                <a:srgbClr val="000000"/>
              </a:solidFill>
            </a:endParaRPr>
          </a:p>
        </p:txBody>
      </p:sp>
    </p:spTree>
    <p:extLst>
      <p:ext uri="{BB962C8B-B14F-4D97-AF65-F5344CB8AC3E}">
        <p14:creationId xmlns:p14="http://schemas.microsoft.com/office/powerpoint/2010/main" val="3394242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7FF413A6-C1B6-4F62-8CFB-187CFCE2157E}" type="slidenum">
              <a:rPr lang="en-US">
                <a:solidFill>
                  <a:srgbClr val="000000"/>
                </a:solidFill>
              </a:rPr>
              <a:pPr>
                <a:defRPr/>
              </a:pPr>
              <a:t>‹#›</a:t>
            </a:fld>
            <a:endParaRPr lang="en-US">
              <a:solidFill>
                <a:srgbClr val="000000"/>
              </a:solidFill>
            </a:endParaRPr>
          </a:p>
        </p:txBody>
      </p:sp>
      <p:sp>
        <p:nvSpPr>
          <p:cNvPr id="4"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EA175A4-5690-4F6B-983E-B173AF56C5D4}" type="datetime3">
              <a:rPr lang="en-US" sz="1800">
                <a:solidFill>
                  <a:srgbClr val="000000"/>
                </a:solidFill>
              </a:rPr>
              <a:pPr fontAlgn="auto">
                <a:spcBef>
                  <a:spcPts val="0"/>
                </a:spcBef>
                <a:spcAft>
                  <a:spcPts val="0"/>
                </a:spcAft>
                <a:defRPr/>
              </a:pPr>
              <a:t>7 May 2018</a:t>
            </a:fld>
            <a:endParaRPr lang="en-US" sz="1800">
              <a:solidFill>
                <a:srgbClr val="000000"/>
              </a:solidFill>
            </a:endParaRPr>
          </a:p>
        </p:txBody>
      </p:sp>
    </p:spTree>
    <p:extLst>
      <p:ext uri="{BB962C8B-B14F-4D97-AF65-F5344CB8AC3E}">
        <p14:creationId xmlns:p14="http://schemas.microsoft.com/office/powerpoint/2010/main" val="19619324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4B30F739-B175-493E-BCB7-A2F184EDE3CD}" type="slidenum">
              <a:rPr lang="en-US">
                <a:solidFill>
                  <a:srgbClr val="000000"/>
                </a:solidFill>
              </a:rPr>
              <a:pPr>
                <a:defRPr/>
              </a:pPr>
              <a:t>‹#›</a:t>
            </a:fld>
            <a:endParaRPr lang="en-US">
              <a:solidFill>
                <a:srgbClr val="000000"/>
              </a:solidFill>
            </a:endParaRPr>
          </a:p>
        </p:txBody>
      </p:sp>
      <p:sp>
        <p:nvSpPr>
          <p:cNvPr id="3"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FB5E55D-52CC-4139-85F7-657F2B75D194}" type="datetime3">
              <a:rPr lang="en-US" sz="1800">
                <a:solidFill>
                  <a:srgbClr val="000000"/>
                </a:solidFill>
              </a:rPr>
              <a:pPr fontAlgn="auto">
                <a:spcBef>
                  <a:spcPts val="0"/>
                </a:spcBef>
                <a:spcAft>
                  <a:spcPts val="0"/>
                </a:spcAft>
                <a:defRPr/>
              </a:pPr>
              <a:t>7 May 2018</a:t>
            </a:fld>
            <a:endParaRPr lang="en-US" sz="1800">
              <a:solidFill>
                <a:srgbClr val="000000"/>
              </a:solidFill>
            </a:endParaRPr>
          </a:p>
        </p:txBody>
      </p:sp>
    </p:spTree>
    <p:extLst>
      <p:ext uri="{BB962C8B-B14F-4D97-AF65-F5344CB8AC3E}">
        <p14:creationId xmlns:p14="http://schemas.microsoft.com/office/powerpoint/2010/main" val="12789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AA4FB6B9-BF17-439A-AF11-BF4CD9B977CD}"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85EA206-6CCF-4F3A-B44D-6D7AD10113F2}" type="datetime3">
              <a:rPr lang="en-US" sz="1800">
                <a:solidFill>
                  <a:srgbClr val="000000"/>
                </a:solidFill>
              </a:rPr>
              <a:pPr fontAlgn="auto">
                <a:spcBef>
                  <a:spcPts val="0"/>
                </a:spcBef>
                <a:spcAft>
                  <a:spcPts val="0"/>
                </a:spcAft>
                <a:defRPr/>
              </a:pPr>
              <a:t>7 May 2018</a:t>
            </a:fld>
            <a:endParaRPr lang="en-US" sz="1800">
              <a:solidFill>
                <a:srgbClr val="000000"/>
              </a:solidFill>
            </a:endParaRPr>
          </a:p>
        </p:txBody>
      </p:sp>
    </p:spTree>
    <p:extLst>
      <p:ext uri="{BB962C8B-B14F-4D97-AF65-F5344CB8AC3E}">
        <p14:creationId xmlns:p14="http://schemas.microsoft.com/office/powerpoint/2010/main" val="3947730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5/7/2018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7957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49A2477-CE7E-45C6-B43D-4B971EC74F58}"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98E6776-D5C5-46E4-88B5-BCF57C743C82}" type="datetime3">
              <a:rPr lang="en-US" sz="1800">
                <a:solidFill>
                  <a:srgbClr val="000000"/>
                </a:solidFill>
              </a:rPr>
              <a:pPr fontAlgn="auto">
                <a:spcBef>
                  <a:spcPts val="0"/>
                </a:spcBef>
                <a:spcAft>
                  <a:spcPts val="0"/>
                </a:spcAft>
                <a:defRPr/>
              </a:pPr>
              <a:t>7 May 2018</a:t>
            </a:fld>
            <a:endParaRPr lang="en-US" sz="1800">
              <a:solidFill>
                <a:srgbClr val="000000"/>
              </a:solidFill>
            </a:endParaRPr>
          </a:p>
        </p:txBody>
      </p:sp>
    </p:spTree>
    <p:extLst>
      <p:ext uri="{BB962C8B-B14F-4D97-AF65-F5344CB8AC3E}">
        <p14:creationId xmlns:p14="http://schemas.microsoft.com/office/powerpoint/2010/main" val="3172452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567F1F5-194A-4EF4-8702-89EFF55C2EA8}"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144E03DF-8FF9-4CC1-81A9-7D65C03EA82B}" type="datetime3">
              <a:rPr lang="en-US" sz="1800">
                <a:solidFill>
                  <a:srgbClr val="000000"/>
                </a:solidFill>
              </a:rPr>
              <a:pPr fontAlgn="auto">
                <a:spcBef>
                  <a:spcPts val="0"/>
                </a:spcBef>
                <a:spcAft>
                  <a:spcPts val="0"/>
                </a:spcAft>
                <a:defRPr/>
              </a:pPr>
              <a:t>7 May 2018</a:t>
            </a:fld>
            <a:endParaRPr lang="en-US" sz="1800">
              <a:solidFill>
                <a:srgbClr val="000000"/>
              </a:solidFill>
            </a:endParaRPr>
          </a:p>
        </p:txBody>
      </p:sp>
    </p:spTree>
    <p:extLst>
      <p:ext uri="{BB962C8B-B14F-4D97-AF65-F5344CB8AC3E}">
        <p14:creationId xmlns:p14="http://schemas.microsoft.com/office/powerpoint/2010/main" val="18057338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9275" y="76200"/>
            <a:ext cx="2032000" cy="5784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0100" y="76200"/>
            <a:ext cx="5946775" cy="5784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1B54694-5A4F-4DDE-A246-90E7B842FB9E}"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0DCB877-6D3E-4BCA-8EC7-D4670F81984A}" type="datetime3">
              <a:rPr lang="en-US" sz="1800">
                <a:solidFill>
                  <a:srgbClr val="000000"/>
                </a:solidFill>
              </a:rPr>
              <a:pPr fontAlgn="auto">
                <a:spcBef>
                  <a:spcPts val="0"/>
                </a:spcBef>
                <a:spcAft>
                  <a:spcPts val="0"/>
                </a:spcAft>
                <a:defRPr/>
              </a:pPr>
              <a:t>7 May 2018</a:t>
            </a:fld>
            <a:endParaRPr lang="en-US" sz="1800">
              <a:solidFill>
                <a:srgbClr val="000000"/>
              </a:solidFill>
            </a:endParaRPr>
          </a:p>
        </p:txBody>
      </p:sp>
    </p:spTree>
    <p:extLst>
      <p:ext uri="{BB962C8B-B14F-4D97-AF65-F5344CB8AC3E}">
        <p14:creationId xmlns:p14="http://schemas.microsoft.com/office/powerpoint/2010/main" val="21820981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11350" y="76200"/>
            <a:ext cx="6781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00100" y="1536700"/>
            <a:ext cx="8131175" cy="4324350"/>
          </a:xfrm>
        </p:spPr>
        <p:txBody>
          <a:bodyPr/>
          <a:lstStyle/>
          <a:p>
            <a:pPr lvl="0"/>
            <a:endParaRPr lang="en-US" noProof="0" smtClean="0"/>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4A63687-7E6C-4DE0-9BEB-8789448141D7}"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E43D8F38-5EEC-4D31-B27F-2563D8A07911}" type="datetime3">
              <a:rPr lang="en-US" sz="1800">
                <a:solidFill>
                  <a:srgbClr val="000000"/>
                </a:solidFill>
              </a:rPr>
              <a:pPr fontAlgn="auto">
                <a:spcBef>
                  <a:spcPts val="0"/>
                </a:spcBef>
                <a:spcAft>
                  <a:spcPts val="0"/>
                </a:spcAft>
                <a:defRPr/>
              </a:pPr>
              <a:t>7 May 2018</a:t>
            </a:fld>
            <a:endParaRPr lang="en-US" sz="1800">
              <a:solidFill>
                <a:srgbClr val="000000"/>
              </a:solidFill>
            </a:endParaRPr>
          </a:p>
        </p:txBody>
      </p:sp>
    </p:spTree>
    <p:extLst>
      <p:ext uri="{BB962C8B-B14F-4D97-AF65-F5344CB8AC3E}">
        <p14:creationId xmlns:p14="http://schemas.microsoft.com/office/powerpoint/2010/main" val="22676783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743856594"/>
      </p:ext>
    </p:extLst>
  </p:cSld>
  <p:clrMapOvr>
    <a:masterClrMapping/>
  </p:clrMapOvr>
  <p:transition spd="med"/>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402329980"/>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5/7/2018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158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5/7/2018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474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BB1F19-4BA3-4ED5-9FA4-8D8D35FFE7BA}" type="datetimeFigureOut">
              <a:rPr lang="en-US" smtClean="0">
                <a:solidFill>
                  <a:prstClr val="black">
                    <a:tint val="75000"/>
                  </a:prstClr>
                </a:solidFill>
              </a:rPr>
              <a:pPr/>
              <a:t>5/7/2018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5717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BB1F19-4BA3-4ED5-9FA4-8D8D35FFE7BA}" type="datetimeFigureOut">
              <a:rPr lang="en-US" smtClean="0">
                <a:solidFill>
                  <a:prstClr val="black">
                    <a:tint val="75000"/>
                  </a:prstClr>
                </a:solidFill>
              </a:rPr>
              <a:pPr/>
              <a:t>5/7/2018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029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B1F19-4BA3-4ED5-9FA4-8D8D35FFE7BA}" type="datetimeFigureOut">
              <a:rPr lang="en-US" smtClean="0">
                <a:solidFill>
                  <a:prstClr val="black">
                    <a:tint val="75000"/>
                  </a:prstClr>
                </a:solidFill>
              </a:rPr>
              <a:pPr/>
              <a:t>5/7/2018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525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5/7/2018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067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5/7/2018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3497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F3BB1F19-4BA3-4ED5-9FA4-8D8D35FFE7BA}" type="datetimeFigureOut">
              <a:rPr lang="en-US" smtClean="0">
                <a:solidFill>
                  <a:prstClr val="black">
                    <a:tint val="75000"/>
                  </a:prstClr>
                </a:solidFill>
                <a:latin typeface="Calibri"/>
              </a:rPr>
              <a:pPr fontAlgn="auto">
                <a:spcBef>
                  <a:spcPts val="0"/>
                </a:spcBef>
                <a:spcAft>
                  <a:spcPts val="0"/>
                </a:spcAft>
              </a:pPr>
              <a:t>5/7/2018</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4D8D7F36-4D84-4D9B-8FFC-A04433F045BE}"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0049919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00100" y="1536700"/>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7" name="Rectangle 2"/>
          <p:cNvSpPr>
            <a:spLocks noGrp="1" noChangeArrowheads="1"/>
          </p:cNvSpPr>
          <p:nvPr>
            <p:ph type="title"/>
          </p:nvPr>
        </p:nvSpPr>
        <p:spPr bwMode="auto">
          <a:xfrm>
            <a:off x="1911350" y="76200"/>
            <a:ext cx="6781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9" name="Line 15"/>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041" name="Line 17"/>
          <p:cNvSpPr>
            <a:spLocks noChangeShapeType="1"/>
          </p:cNvSpPr>
          <p:nvPr/>
        </p:nvSpPr>
        <p:spPr bwMode="auto">
          <a:xfrm>
            <a:off x="422275" y="1414463"/>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067" name="Text Box 43"/>
          <p:cNvSpPr txBox="1">
            <a:spLocks noChangeArrowheads="1"/>
          </p:cNvSpPr>
          <p:nvPr userDrawn="1"/>
        </p:nvSpPr>
        <p:spPr bwMode="auto">
          <a:xfrm>
            <a:off x="1295400" y="6491288"/>
            <a:ext cx="6553200" cy="336550"/>
          </a:xfrm>
          <a:prstGeom prst="rect">
            <a:avLst/>
          </a:prstGeom>
          <a:noFill/>
          <a:ln w="9525">
            <a:noFill/>
            <a:miter lim="800000"/>
            <a:headEnd/>
            <a:tailEnd/>
          </a:ln>
          <a:effectLst/>
        </p:spPr>
        <p:txBody>
          <a:bodyPr>
            <a:spAutoFit/>
          </a:bodyPr>
          <a:lstStyle/>
          <a:p>
            <a:pPr algn="ctr" fontAlgn="auto">
              <a:spcAft>
                <a:spcPts val="0"/>
              </a:spcAft>
              <a:defRPr/>
            </a:pPr>
            <a:r>
              <a:rPr lang="en-US" sz="1600" b="1" i="1">
                <a:solidFill>
                  <a:srgbClr val="000000"/>
                </a:solidFill>
                <a:latin typeface="Century Schoolbook" pitchFamily="18" charset="0"/>
              </a:rPr>
              <a:t>I n t e g r i t y  -  S e r v i c e  -  E x c e l </a:t>
            </a:r>
            <a:r>
              <a:rPr lang="en-US" sz="1600" b="1" i="1" dirty="0" err="1">
                <a:solidFill>
                  <a:srgbClr val="000000"/>
                </a:solidFill>
                <a:latin typeface="Century Schoolbook" pitchFamily="18" charset="0"/>
              </a:rPr>
              <a:t>l</a:t>
            </a:r>
            <a:r>
              <a:rPr lang="en-US" sz="1600" b="1" i="1" dirty="0">
                <a:solidFill>
                  <a:srgbClr val="000000"/>
                </a:solidFill>
                <a:latin typeface="Century Schoolbook" pitchFamily="18" charset="0"/>
              </a:rPr>
              <a:t> e n c e</a:t>
            </a:r>
          </a:p>
        </p:txBody>
      </p:sp>
      <p:sp>
        <p:nvSpPr>
          <p:cNvPr id="1068" name="Rectangle 44"/>
          <p:cNvSpPr>
            <a:spLocks noGrp="1" noChangeArrowheads="1"/>
          </p:cNvSpPr>
          <p:nvPr>
            <p:ph type="sldNum" sz="quarter" idx="4"/>
          </p:nvPr>
        </p:nvSpPr>
        <p:spPr bwMode="auto">
          <a:xfrm>
            <a:off x="6910388" y="62531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atin typeface="Times New Roman" pitchFamily="18" charset="0"/>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49C0791-D0EA-4F3B-9503-D0DBAFE8CE0E}" type="slidenum">
              <a:rPr lang="en-US" sz="1800">
                <a:solidFill>
                  <a:srgbClr val="000000"/>
                </a:solidFill>
              </a:rPr>
              <a:pPr fontAlgn="auto">
                <a:spcBef>
                  <a:spcPts val="0"/>
                </a:spcBef>
                <a:spcAft>
                  <a:spcPts val="0"/>
                </a:spcAft>
                <a:defRPr/>
              </a:pPr>
              <a:t>‹#›</a:t>
            </a:fld>
            <a:endParaRPr lang="en-US" sz="1800">
              <a:solidFill>
                <a:srgbClr val="000000"/>
              </a:solidFill>
            </a:endParaRPr>
          </a:p>
        </p:txBody>
      </p:sp>
      <p:pic>
        <p:nvPicPr>
          <p:cNvPr id="9" name="Picture 2" descr="C:\Users\Ashley.Murphy\Desktop\USAFA%20Logo%20v%203%20line%20CMYK.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62601" y="76202"/>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1960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p:txStyles>
    <p:title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pitchFamily="34" charset="0"/>
        </a:defRPr>
      </a:lvl2pPr>
      <a:lvl3pPr algn="r" rtl="0" eaLnBrk="0" fontAlgn="base" hangingPunct="0">
        <a:spcBef>
          <a:spcPct val="0"/>
        </a:spcBef>
        <a:spcAft>
          <a:spcPct val="0"/>
        </a:spcAft>
        <a:defRPr sz="3600" b="1">
          <a:solidFill>
            <a:srgbClr val="0C2D83"/>
          </a:solidFill>
          <a:latin typeface="Arial" pitchFamily="34" charset="0"/>
        </a:defRPr>
      </a:lvl3pPr>
      <a:lvl4pPr algn="r" rtl="0" eaLnBrk="0" fontAlgn="base" hangingPunct="0">
        <a:spcBef>
          <a:spcPct val="0"/>
        </a:spcBef>
        <a:spcAft>
          <a:spcPct val="0"/>
        </a:spcAft>
        <a:defRPr sz="3600" b="1">
          <a:solidFill>
            <a:srgbClr val="0C2D83"/>
          </a:solidFill>
          <a:latin typeface="Arial" pitchFamily="34" charset="0"/>
        </a:defRPr>
      </a:lvl4pPr>
      <a:lvl5pPr algn="r" rtl="0" eaLnBrk="0" fontAlgn="base" hangingPunct="0">
        <a:spcBef>
          <a:spcPct val="0"/>
        </a:spcBef>
        <a:spcAft>
          <a:spcPct val="0"/>
        </a:spcAft>
        <a:defRPr sz="3600" b="1">
          <a:solidFill>
            <a:srgbClr val="0C2D83"/>
          </a:solidFill>
          <a:latin typeface="Arial" pitchFamily="34" charset="0"/>
        </a:defRPr>
      </a:lvl5pPr>
      <a:lvl6pPr marL="457200" algn="r" rtl="0" eaLnBrk="0" fontAlgn="base" hangingPunct="0">
        <a:spcBef>
          <a:spcPct val="0"/>
        </a:spcBef>
        <a:spcAft>
          <a:spcPct val="0"/>
        </a:spcAft>
        <a:defRPr sz="3600" b="1">
          <a:solidFill>
            <a:srgbClr val="0C2D83"/>
          </a:solidFill>
          <a:latin typeface="Arial" pitchFamily="34" charset="0"/>
        </a:defRPr>
      </a:lvl6pPr>
      <a:lvl7pPr marL="914400" algn="r" rtl="0" eaLnBrk="0" fontAlgn="base" hangingPunct="0">
        <a:spcBef>
          <a:spcPct val="0"/>
        </a:spcBef>
        <a:spcAft>
          <a:spcPct val="0"/>
        </a:spcAft>
        <a:defRPr sz="3600" b="1">
          <a:solidFill>
            <a:srgbClr val="0C2D83"/>
          </a:solidFill>
          <a:latin typeface="Arial" pitchFamily="34" charset="0"/>
        </a:defRPr>
      </a:lvl7pPr>
      <a:lvl8pPr marL="1371600" algn="r" rtl="0" eaLnBrk="0" fontAlgn="base" hangingPunct="0">
        <a:spcBef>
          <a:spcPct val="0"/>
        </a:spcBef>
        <a:spcAft>
          <a:spcPct val="0"/>
        </a:spcAft>
        <a:defRPr sz="3600" b="1">
          <a:solidFill>
            <a:srgbClr val="0C2D83"/>
          </a:solidFill>
          <a:latin typeface="Arial" pitchFamily="34" charset="0"/>
        </a:defRPr>
      </a:lvl8pPr>
      <a:lvl9pPr marL="1828800" algn="r" rtl="0" eaLnBrk="0" fontAlgn="base" hangingPunct="0">
        <a:spcBef>
          <a:spcPct val="0"/>
        </a:spcBef>
        <a:spcAft>
          <a:spcPct val="0"/>
        </a:spcAft>
        <a:defRPr sz="3600" b="1">
          <a:solidFill>
            <a:srgbClr val="0C2D83"/>
          </a:solidFill>
          <a:latin typeface="Arial" pitchFamily="34"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809148"/>
      </p:ext>
    </p:extLst>
  </p:cSld>
  <p:clrMap bg1="lt1" tx1="dk1" bg2="lt2" tx2="dk2" accent1="accent1" accent2="accent2" accent3="accent3" accent4="accent4" accent5="accent5" accent6="accent6" hlink="hlink" folHlink="folHlink"/>
  <p:sldLayoutIdLst>
    <p:sldLayoutId id="2147483701" r:id="rId1"/>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092075"/>
      </p:ext>
    </p:extLst>
  </p:cSld>
  <p:clrMap bg1="lt1" tx1="dk1" bg2="lt2" tx2="dk2" accent1="accent1" accent2="accent2" accent3="accent3" accent4="accent4" accent5="accent5" accent6="accent6" hlink="hlink" folHlink="folHlink"/>
  <p:sldLayoutIdLst>
    <p:sldLayoutId id="2147483703" r:id="rId1"/>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Tl3gcRV20Sg" TargetMode="External"/><Relationship Id="rId2" Type="http://schemas.openxmlformats.org/officeDocument/2006/relationships/hyperlink" Target="https://youtu.be/okNXAz8X9hM" TargetMode="Externa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8" name="Rectangle 13"/>
          <p:cNvSpPr txBox="1">
            <a:spLocks noChangeArrowheads="1"/>
          </p:cNvSpPr>
          <p:nvPr/>
        </p:nvSpPr>
        <p:spPr bwMode="auto">
          <a:xfrm>
            <a:off x="3181112" y="1317011"/>
            <a:ext cx="5581888" cy="285405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sz="4000" kern="0" dirty="0">
                <a:effectLst/>
                <a:latin typeface="Trebuchet MS" panose="020B0603020202020204" pitchFamily="34" charset="0"/>
              </a:rPr>
              <a:t>ECE 383 – </a:t>
            </a:r>
            <a:r>
              <a:rPr lang="en-US" sz="4000" kern="0" dirty="0" smtClean="0">
                <a:effectLst/>
                <a:latin typeface="Trebuchet MS" panose="020B0603020202020204" pitchFamily="34" charset="0"/>
              </a:rPr>
              <a:t>FPGA Karaoke</a:t>
            </a: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7" name="Line 14"/>
          <p:cNvSpPr>
            <a:spLocks noChangeShapeType="1"/>
          </p:cNvSpPr>
          <p:nvPr/>
        </p:nvSpPr>
        <p:spPr bwMode="auto">
          <a:xfrm>
            <a:off x="382200" y="715826"/>
            <a:ext cx="8382000" cy="0"/>
          </a:xfrm>
          <a:prstGeom prst="line">
            <a:avLst/>
          </a:prstGeom>
          <a:noFill/>
          <a:ln w="57150">
            <a:solidFill>
              <a:schemeClr val="bg1">
                <a:lumMod val="65000"/>
              </a:schemeClr>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9" name="Rectangle 10"/>
          <p:cNvSpPr>
            <a:spLocks noGrp="1" noChangeArrowheads="1"/>
          </p:cNvSpPr>
          <p:nvPr>
            <p:ph type="subTitle" idx="1"/>
          </p:nvPr>
        </p:nvSpPr>
        <p:spPr>
          <a:xfrm>
            <a:off x="4219574" y="4086508"/>
            <a:ext cx="4508500" cy="1489075"/>
          </a:xfrm>
        </p:spPr>
        <p:txBody>
          <a:bodyPr anchor="ctr">
            <a:normAutofit/>
          </a:bodyPr>
          <a:lstStyle>
            <a:lvl1pPr marL="0" indent="0" algn="r">
              <a:buFont typeface="Wingdings" pitchFamily="2" charset="2"/>
              <a:buNone/>
              <a:defRPr/>
            </a:lvl1pPr>
          </a:lstStyle>
          <a:p>
            <a:r>
              <a:rPr lang="en-US" dirty="0" smtClean="0"/>
              <a:t>C2C Mark A. Demore II</a:t>
            </a:r>
          </a:p>
          <a:p>
            <a:r>
              <a:rPr lang="en-US" dirty="0" smtClean="0"/>
              <a:t>DFEC</a:t>
            </a:r>
          </a:p>
        </p:txBody>
      </p:sp>
      <p:pic>
        <p:nvPicPr>
          <p:cNvPr id="1026" name="Picture 2" descr="https://sharepoint.usafa.edu/hq/CM/Shared%20Documents/Logo/USAFA%20Logo%20v%203%20line%20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1" y="1218049"/>
            <a:ext cx="3738763" cy="4262722"/>
          </a:xfrm>
          <a:prstGeom prst="rect">
            <a:avLst/>
          </a:prstGeom>
          <a:noFill/>
          <a:extLst>
            <a:ext uri="{909E8E84-426E-40DD-AFC4-6F175D3DCCD1}">
              <a14:hiddenFill xmlns:a14="http://schemas.microsoft.com/office/drawing/2010/main">
                <a:solidFill>
                  <a:srgbClr val="FFFFFF"/>
                </a:solidFill>
              </a14:hiddenFill>
            </a:ext>
          </a:extLst>
        </p:spPr>
      </p:pic>
      <p:sp>
        <p:nvSpPr>
          <p:cNvPr id="10" name="Line 14"/>
          <p:cNvSpPr>
            <a:spLocks noChangeShapeType="1"/>
          </p:cNvSpPr>
          <p:nvPr/>
        </p:nvSpPr>
        <p:spPr bwMode="auto">
          <a:xfrm>
            <a:off x="381000" y="541793"/>
            <a:ext cx="8382000" cy="0"/>
          </a:xfrm>
          <a:prstGeom prst="line">
            <a:avLst/>
          </a:prstGeom>
          <a:noFill/>
          <a:ln w="57150">
            <a:solidFill>
              <a:srgbClr val="0C2D83"/>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Tree>
    <p:extLst>
      <p:ext uri="{BB962C8B-B14F-4D97-AF65-F5344CB8AC3E}">
        <p14:creationId xmlns:p14="http://schemas.microsoft.com/office/powerpoint/2010/main" val="538118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smtClean="0"/>
              <a:t>Questions?</a:t>
            </a:r>
            <a:endParaRPr lang="en-US" cap="none" dirty="0"/>
          </a:p>
        </p:txBody>
      </p:sp>
      <p:sp>
        <p:nvSpPr>
          <p:cNvPr id="7" name="Text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0704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smtClean="0"/>
              <a:t>Problem: We don’t get to hear Jolly’s beautiful pipes in the lab.</a:t>
            </a:r>
          </a:p>
          <a:p>
            <a:pPr eaLnBrk="1" hangingPunct="1">
              <a:lnSpc>
                <a:spcPct val="80000"/>
              </a:lnSpc>
            </a:pPr>
            <a:endParaRPr lang="en-US" dirty="0"/>
          </a:p>
          <a:p>
            <a:pPr eaLnBrk="1" hangingPunct="1">
              <a:lnSpc>
                <a:spcPct val="80000"/>
              </a:lnSpc>
            </a:pPr>
            <a:r>
              <a:rPr lang="en-US" dirty="0" smtClean="0"/>
              <a:t>Bigger Problem: Karaoke is becoming less and less popular among millennials. Karaoke machines are too limited in their song libraries, and often sound like cheesy instrumental covers.</a:t>
            </a:r>
          </a:p>
        </p:txBody>
      </p:sp>
    </p:spTree>
    <p:extLst>
      <p:ext uri="{BB962C8B-B14F-4D97-AF65-F5344CB8AC3E}">
        <p14:creationId xmlns:p14="http://schemas.microsoft.com/office/powerpoint/2010/main" val="3991601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Objective: Using the </a:t>
            </a:r>
            <a:r>
              <a:rPr lang="en-US" dirty="0" err="1" smtClean="0"/>
              <a:t>Nexys</a:t>
            </a:r>
            <a:r>
              <a:rPr lang="en-US" dirty="0" smtClean="0"/>
              <a:t> Video FPGA, create a karaoke machine that can strip the vocals from any song played through the LINE IN port. Display an FFT plot on the screen for further entertainment. Add microphone input to be amplified and output with the voice-stripped audio to a speaker.</a:t>
            </a:r>
            <a:endParaRPr lang="en-US" dirty="0"/>
          </a:p>
        </p:txBody>
      </p:sp>
      <p:sp>
        <p:nvSpPr>
          <p:cNvPr id="3" name="Title 2"/>
          <p:cNvSpPr>
            <a:spLocks noGrp="1"/>
          </p:cNvSpPr>
          <p:nvPr>
            <p:ph type="title"/>
          </p:nvPr>
        </p:nvSpPr>
        <p:spPr/>
        <p:txBody>
          <a:bodyPr/>
          <a:lstStyle/>
          <a:p>
            <a:r>
              <a:rPr lang="en-US" dirty="0" smtClean="0"/>
              <a:t>Technical Objective</a:t>
            </a:r>
            <a:endParaRPr lang="en-US" dirty="0"/>
          </a:p>
        </p:txBody>
      </p:sp>
    </p:spTree>
    <p:extLst>
      <p:ext uri="{BB962C8B-B14F-4D97-AF65-F5344CB8AC3E}">
        <p14:creationId xmlns:p14="http://schemas.microsoft.com/office/powerpoint/2010/main" val="1882461139"/>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Seemingly simple…</a:t>
            </a:r>
            <a:endParaRPr lang="en-US" dirty="0"/>
          </a:p>
        </p:txBody>
      </p:sp>
      <p:sp>
        <p:nvSpPr>
          <p:cNvPr id="3" name="Title 2"/>
          <p:cNvSpPr>
            <a:spLocks noGrp="1"/>
          </p:cNvSpPr>
          <p:nvPr>
            <p:ph type="title"/>
          </p:nvPr>
        </p:nvSpPr>
        <p:spPr/>
        <p:txBody>
          <a:bodyPr/>
          <a:lstStyle/>
          <a:p>
            <a:r>
              <a:rPr lang="en-US" dirty="0" smtClean="0"/>
              <a:t>Top Level Design</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715" y="4052110"/>
            <a:ext cx="1721561" cy="171179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4737" y="1555002"/>
            <a:ext cx="3586039" cy="4734511"/>
          </a:xfrm>
          <a:prstGeom prst="rect">
            <a:avLst/>
          </a:prstGeom>
        </p:spPr>
      </p:pic>
      <p:pic>
        <p:nvPicPr>
          <p:cNvPr id="1026" name="Picture 2" descr="C:\Users\C19Mark.Demore\Desktop\Academia\Em Sys\cuFS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9649" y="2077602"/>
            <a:ext cx="3101975" cy="1939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601172"/>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itle 2"/>
          <p:cNvSpPr>
            <a:spLocks noGrp="1"/>
          </p:cNvSpPr>
          <p:nvPr>
            <p:ph type="title"/>
          </p:nvPr>
        </p:nvSpPr>
        <p:spPr/>
        <p:txBody>
          <a:bodyPr/>
          <a:lstStyle/>
          <a:p>
            <a:r>
              <a:rPr lang="en-US" dirty="0" smtClean="0"/>
              <a:t>Voice-Stripping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347" y="4217089"/>
            <a:ext cx="1905165" cy="18746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154" y="3849429"/>
            <a:ext cx="5335326" cy="244617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62370" y="1615266"/>
            <a:ext cx="4293227" cy="2146613"/>
          </a:xfrm>
          <a:prstGeom prst="rect">
            <a:avLst/>
          </a:prstGeom>
        </p:spPr>
      </p:pic>
    </p:spTree>
    <p:extLst>
      <p:ext uri="{BB962C8B-B14F-4D97-AF65-F5344CB8AC3E}">
        <p14:creationId xmlns:p14="http://schemas.microsoft.com/office/powerpoint/2010/main" val="2523252766"/>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406400" lvl="1" indent="0">
              <a:buNone/>
            </a:pPr>
            <a:endParaRPr lang="en-US" dirty="0" smtClean="0"/>
          </a:p>
        </p:txBody>
      </p:sp>
      <p:sp>
        <p:nvSpPr>
          <p:cNvPr id="3" name="Title 2"/>
          <p:cNvSpPr>
            <a:spLocks noGrp="1"/>
          </p:cNvSpPr>
          <p:nvPr>
            <p:ph type="title"/>
          </p:nvPr>
        </p:nvSpPr>
        <p:spPr/>
        <p:txBody>
          <a:bodyPr/>
          <a:lstStyle/>
          <a:p>
            <a:r>
              <a:rPr lang="en-US" dirty="0" smtClean="0"/>
              <a:t>Detailed Design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4007" y="1478942"/>
            <a:ext cx="3488361" cy="4857213"/>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5830" b="9467"/>
          <a:stretch/>
        </p:blipFill>
        <p:spPr>
          <a:xfrm>
            <a:off x="441296" y="1948069"/>
            <a:ext cx="5319422" cy="3379305"/>
          </a:xfrm>
          <a:prstGeom prst="rect">
            <a:avLst/>
          </a:prstGeom>
        </p:spPr>
      </p:pic>
    </p:spTree>
    <p:extLst>
      <p:ext uri="{BB962C8B-B14F-4D97-AF65-F5344CB8AC3E}">
        <p14:creationId xmlns:p14="http://schemas.microsoft.com/office/powerpoint/2010/main" val="1802572017"/>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solidFill>
                  <a:schemeClr val="accent2"/>
                </a:solidFill>
                <a:hlinkClick r:id="rId2"/>
              </a:rPr>
              <a:t>Demo</a:t>
            </a:r>
            <a:endParaRPr lang="en-US" dirty="0" smtClean="0">
              <a:solidFill>
                <a:schemeClr val="accent2"/>
              </a:solidFill>
            </a:endParaRPr>
          </a:p>
          <a:p>
            <a:endParaRPr lang="en-US" dirty="0"/>
          </a:p>
          <a:p>
            <a:r>
              <a:rPr lang="en-US" dirty="0" smtClean="0">
                <a:hlinkClick r:id="rId3"/>
              </a:rPr>
              <a:t>Margaritaville</a:t>
            </a:r>
            <a:endParaRPr lang="en-US" dirty="0"/>
          </a:p>
        </p:txBody>
      </p:sp>
      <p:sp>
        <p:nvSpPr>
          <p:cNvPr id="3" name="Title 2"/>
          <p:cNvSpPr>
            <a:spLocks noGrp="1"/>
          </p:cNvSpPr>
          <p:nvPr>
            <p:ph type="title"/>
          </p:nvPr>
        </p:nvSpPr>
        <p:spPr/>
        <p:txBody>
          <a:bodyPr/>
          <a:lstStyle/>
          <a:p>
            <a:r>
              <a:rPr lang="en-US" dirty="0" smtClean="0"/>
              <a:t>Demonstration of Functionality</a:t>
            </a:r>
            <a:endParaRPr lang="en-US" dirty="0"/>
          </a:p>
        </p:txBody>
      </p:sp>
    </p:spTree>
    <p:extLst>
      <p:ext uri="{BB962C8B-B14F-4D97-AF65-F5344CB8AC3E}">
        <p14:creationId xmlns:p14="http://schemas.microsoft.com/office/powerpoint/2010/main" val="1094314835"/>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Do more detailed research</a:t>
            </a:r>
          </a:p>
          <a:p>
            <a:endParaRPr lang="en-US" dirty="0"/>
          </a:p>
          <a:p>
            <a:r>
              <a:rPr lang="en-US" dirty="0" smtClean="0"/>
              <a:t>Take extra time in design</a:t>
            </a:r>
          </a:p>
          <a:p>
            <a:endParaRPr lang="en-US" dirty="0"/>
          </a:p>
          <a:p>
            <a:r>
              <a:rPr lang="en-US" dirty="0" smtClean="0"/>
              <a:t>If you think you know how it works and just start slapping it all together, it probably won’t work</a:t>
            </a:r>
          </a:p>
          <a:p>
            <a:endParaRPr lang="en-US" dirty="0"/>
          </a:p>
          <a:p>
            <a:r>
              <a:rPr lang="en-US" dirty="0" smtClean="0"/>
              <a:t>Find creative ways to simplify the problem and come up with new solutions</a:t>
            </a:r>
            <a:endParaRPr lang="en-US" dirty="0"/>
          </a:p>
        </p:txBody>
      </p:sp>
      <p:sp>
        <p:nvSpPr>
          <p:cNvPr id="3" name="Title 2"/>
          <p:cNvSpPr>
            <a:spLocks noGrp="1"/>
          </p:cNvSpPr>
          <p:nvPr>
            <p:ph type="title"/>
          </p:nvPr>
        </p:nvSpPr>
        <p:spPr/>
        <p:txBody>
          <a:bodyPr/>
          <a:lstStyle/>
          <a:p>
            <a:r>
              <a:rPr lang="en-US" dirty="0" smtClean="0"/>
              <a:t>Lessons Learned</a:t>
            </a:r>
            <a:endParaRPr lang="en-US" dirty="0"/>
          </a:p>
        </p:txBody>
      </p:sp>
    </p:spTree>
    <p:extLst>
      <p:ext uri="{BB962C8B-B14F-4D97-AF65-F5344CB8AC3E}">
        <p14:creationId xmlns:p14="http://schemas.microsoft.com/office/powerpoint/2010/main" val="194401432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Joshua Jalowiec – </a:t>
            </a:r>
            <a:r>
              <a:rPr lang="en-US" dirty="0" smtClean="0"/>
              <a:t>Vocalist</a:t>
            </a:r>
          </a:p>
          <a:p>
            <a:endParaRPr lang="en-US" dirty="0"/>
          </a:p>
          <a:p>
            <a:r>
              <a:rPr lang="en-US" dirty="0" smtClean="0"/>
              <a:t>Luke McFadden – Videographer, Dancer</a:t>
            </a:r>
            <a:endParaRPr lang="en-US" dirty="0" smtClean="0"/>
          </a:p>
          <a:p>
            <a:endParaRPr lang="en-US" dirty="0" smtClean="0"/>
          </a:p>
          <a:p>
            <a:r>
              <a:rPr lang="en-US" dirty="0" smtClean="0"/>
              <a:t>USAFA C’19 Computer Engineers</a:t>
            </a:r>
          </a:p>
          <a:p>
            <a:endParaRPr lang="en-US" dirty="0"/>
          </a:p>
          <a:p>
            <a:r>
              <a:rPr lang="en-US" dirty="0" smtClean="0"/>
              <a:t>Dr. George “GWIP” York</a:t>
            </a:r>
            <a:endParaRPr lang="en-US" dirty="0"/>
          </a:p>
        </p:txBody>
      </p:sp>
      <p:sp>
        <p:nvSpPr>
          <p:cNvPr id="3" name="Title 2"/>
          <p:cNvSpPr>
            <a:spLocks noGrp="1"/>
          </p:cNvSpPr>
          <p:nvPr>
            <p:ph type="title"/>
          </p:nvPr>
        </p:nvSpPr>
        <p:spPr/>
        <p:txBody>
          <a:bodyPr/>
          <a:lstStyle/>
          <a:p>
            <a:r>
              <a:rPr lang="en-US" dirty="0" smtClean="0"/>
              <a:t>Acknowledgements</a:t>
            </a:r>
            <a:endParaRPr lang="en-US" dirty="0"/>
          </a:p>
        </p:txBody>
      </p:sp>
      <p:pic>
        <p:nvPicPr>
          <p:cNvPr id="1026" name="Picture 2" descr="C:\Users\C19Mark.Demore\Desktop\PapaBy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7413" y="2933700"/>
            <a:ext cx="2141884" cy="3335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743540"/>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10986</TotalTime>
  <Words>197</Words>
  <Application>Microsoft Office PowerPoint</Application>
  <PresentationFormat>On-screen Show (4:3)</PresentationFormat>
  <Paragraphs>34</Paragraphs>
  <Slides>10</Slides>
  <Notes>0</Notes>
  <HiddenSlides>0</HiddenSlides>
  <MMClips>0</MMClips>
  <ScaleCrop>false</ScaleCrop>
  <HeadingPairs>
    <vt:vector size="4" baseType="variant">
      <vt:variant>
        <vt:lpstr>Theme</vt:lpstr>
      </vt:variant>
      <vt:variant>
        <vt:i4>4</vt:i4>
      </vt:variant>
      <vt:variant>
        <vt:lpstr>Slide Titles</vt:lpstr>
      </vt:variant>
      <vt:variant>
        <vt:i4>10</vt:i4>
      </vt:variant>
    </vt:vector>
  </HeadingPairs>
  <TitlesOfParts>
    <vt:vector size="14" baseType="lpstr">
      <vt:lpstr>Office Theme</vt:lpstr>
      <vt:lpstr>1_Blank Presentation</vt:lpstr>
      <vt:lpstr>4_USAFA Standard</vt:lpstr>
      <vt:lpstr>5_USAFA Standard</vt:lpstr>
      <vt:lpstr>PowerPoint Presentation</vt:lpstr>
      <vt:lpstr>Problem Statement</vt:lpstr>
      <vt:lpstr>Technical Objective</vt:lpstr>
      <vt:lpstr>Top Level Design</vt:lpstr>
      <vt:lpstr>Voice-Stripping</vt:lpstr>
      <vt:lpstr>Detailed Design</vt:lpstr>
      <vt:lpstr>Demonstration of Functionality</vt:lpstr>
      <vt:lpstr>Lessons Learned</vt:lpstr>
      <vt:lpstr>Acknowledgements</vt:lpstr>
      <vt:lpstr>Questions?</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Falkinburg, Jeffrey L MAJ USAF USAFA USAFA/DFEC</dc:creator>
  <cp:lastModifiedBy>localadmin</cp:lastModifiedBy>
  <cp:revision>486</cp:revision>
  <cp:lastPrinted>2014-08-12T17:37:01Z</cp:lastPrinted>
  <dcterms:created xsi:type="dcterms:W3CDTF">2001-06-27T14:08:57Z</dcterms:created>
  <dcterms:modified xsi:type="dcterms:W3CDTF">2018-05-07T15:45:27Z</dcterms:modified>
</cp:coreProperties>
</file>