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5" r:id="rId6"/>
    <p:sldId id="261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94DC8-107E-C048-9C9C-D083686CFC09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9526-FFE1-B448-8B0F-ADD890C0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29526-FFE1-B448-8B0F-ADD890C07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0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9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8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6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8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723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8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7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AA184731-2495-4C5E-84D7-045E260A3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BDA4DC5-9C94-4C6C-A12F-2E0C8D69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DFDCB-D562-EF49-ADBF-7B8E5ED2C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355692"/>
            <a:ext cx="9085940" cy="13389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highlight>
                  <a:srgbClr val="FFFF00"/>
                </a:highlight>
              </a:rPr>
              <a:t>sports Jersey E-SHOPPER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6F26E-8C50-7F44-BA70-61B1105C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55" y="5995486"/>
            <a:ext cx="6504641" cy="444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Muluken Deneke   |    SRS Presentation   |  Senior Project</a:t>
            </a:r>
          </a:p>
        </p:txBody>
      </p:sp>
      <p:pic>
        <p:nvPicPr>
          <p:cNvPr id="7" name="Picture 12" descr="TbJerseys - Relive the Memories Through Retro Soccer Shirts">
            <a:extLst>
              <a:ext uri="{FF2B5EF4-FFF2-40B4-BE49-F238E27FC236}">
                <a16:creationId xmlns:a16="http://schemas.microsoft.com/office/drawing/2014/main" id="{2A28C64F-E8BA-B74C-9D38-B62D64FDE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3" r="-1" b="23237"/>
          <a:stretch/>
        </p:blipFill>
        <p:spPr bwMode="auto">
          <a:xfrm>
            <a:off x="635457" y="640080"/>
            <a:ext cx="10916463" cy="3316489"/>
          </a:xfrm>
          <a:prstGeom prst="rect">
            <a:avLst/>
          </a:prstGeom>
          <a:solidFill>
            <a:srgbClr val="FFFFFF">
              <a:shade val="85000"/>
            </a:srgbClr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B1E5C71-0EB0-4D54-8D8A-3F99A16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147C6D7-07CB-4821-9F9F-6D037481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4748738-A09C-4DCD-A808-FA8B235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49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B057BAA-CAD8-42D7-8DDF-E2075435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211B3-1F0E-AF43-B0DC-2D22248F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72" y="387527"/>
            <a:ext cx="5299586" cy="160934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Problem Statement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BD3C71-5915-4215-B435-9334BCE4B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8961C7-3F52-4908-BA1D-EE6B50734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0DAE0-FDB1-4C88-B414-A361A75E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6BC8188-576C-2E49-87FF-45653B55CBFD}"/>
              </a:ext>
            </a:extLst>
          </p:cNvPr>
          <p:cNvSpPr txBox="1">
            <a:spLocks/>
          </p:cNvSpPr>
          <p:nvPr/>
        </p:nvSpPr>
        <p:spPr>
          <a:xfrm>
            <a:off x="7600387" y="387527"/>
            <a:ext cx="6730277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Introduction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0FE7CF40-B61C-8040-B978-05C1B2CFD984}"/>
              </a:ext>
            </a:extLst>
          </p:cNvPr>
          <p:cNvSpPr txBox="1">
            <a:spLocks/>
          </p:cNvSpPr>
          <p:nvPr/>
        </p:nvSpPr>
        <p:spPr>
          <a:xfrm>
            <a:off x="6400800" y="1934192"/>
            <a:ext cx="5387236" cy="453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/>
              <a:t>Shop All is an e-commerce website that provides the most convenient way to buy sport jerseys.</a:t>
            </a:r>
          </a:p>
          <a:p>
            <a:pPr algn="just"/>
            <a:endParaRPr lang="en-US" sz="1000" dirty="0"/>
          </a:p>
          <a:p>
            <a:pPr algn="just"/>
            <a:r>
              <a:rPr lang="en-US" sz="2200" dirty="0"/>
              <a:t>Shop All has four of the most popular sports (baseball, basketball, Soccer and Football) jerseys all available for purchase on a single website.</a:t>
            </a:r>
          </a:p>
          <a:p>
            <a:pPr algn="just"/>
            <a:endParaRPr lang="en-US" sz="1000" dirty="0"/>
          </a:p>
          <a:p>
            <a:pPr algn="just"/>
            <a:r>
              <a:rPr lang="en-US" sz="2200" dirty="0"/>
              <a:t>Shop All customers are able to save time, money and energy as well as avoid online scammer websites whenever they purchase a jersey.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491FC74A-C1FF-B549-952D-72973AA69AF2}"/>
              </a:ext>
            </a:extLst>
          </p:cNvPr>
          <p:cNvSpPr txBox="1">
            <a:spLocks/>
          </p:cNvSpPr>
          <p:nvPr/>
        </p:nvSpPr>
        <p:spPr>
          <a:xfrm>
            <a:off x="253155" y="1980343"/>
            <a:ext cx="5387236" cy="453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/>
              <a:t>The problem of searching and purchasing multiple sport jerseys from multiple websites affects customers. </a:t>
            </a:r>
          </a:p>
          <a:p>
            <a:pPr algn="just"/>
            <a:endParaRPr lang="en-US" sz="1200" dirty="0"/>
          </a:p>
          <a:p>
            <a:pPr algn="just"/>
            <a:r>
              <a:rPr lang="en-US" sz="2200" dirty="0"/>
              <a:t>The impact of which is time consuming, overcostly in money, inconvenient, hard to search and find. </a:t>
            </a:r>
          </a:p>
          <a:p>
            <a:pPr algn="just"/>
            <a:endParaRPr lang="en-US" sz="1200" dirty="0"/>
          </a:p>
          <a:p>
            <a:pPr algn="just"/>
            <a:r>
              <a:rPr lang="en-US" sz="2200" dirty="0"/>
              <a:t>A successful solution would be one website which has multi-sport jerseys available for online shoppers.</a:t>
            </a:r>
          </a:p>
        </p:txBody>
      </p:sp>
    </p:spTree>
    <p:extLst>
      <p:ext uri="{BB962C8B-B14F-4D97-AF65-F5344CB8AC3E}">
        <p14:creationId xmlns:p14="http://schemas.microsoft.com/office/powerpoint/2010/main" val="219781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B0673-B8B6-4D41-80E4-DDB26D7E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Use-case Diagram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A960E1E-71EE-1D43-96C1-CCAF2BB6BD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3" b="2880"/>
          <a:stretch/>
        </p:blipFill>
        <p:spPr>
          <a:xfrm>
            <a:off x="920833" y="1110052"/>
            <a:ext cx="6836622" cy="45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B057BAA-CAD8-42D7-8DDF-E2075435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7C2C12-8DDE-0943-BAF4-3019704CA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386320"/>
              </p:ext>
            </p:extLst>
          </p:nvPr>
        </p:nvGraphicFramePr>
        <p:xfrm>
          <a:off x="6324230" y="1930567"/>
          <a:ext cx="5701086" cy="45418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0543">
                  <a:extLst>
                    <a:ext uri="{9D8B030D-6E8A-4147-A177-3AD203B41FA5}">
                      <a16:colId xmlns:a16="http://schemas.microsoft.com/office/drawing/2014/main" val="639240539"/>
                    </a:ext>
                  </a:extLst>
                </a:gridCol>
                <a:gridCol w="2850543">
                  <a:extLst>
                    <a:ext uri="{9D8B030D-6E8A-4147-A177-3AD203B41FA5}">
                      <a16:colId xmlns:a16="http://schemas.microsoft.com/office/drawing/2014/main" val="1597597425"/>
                    </a:ext>
                  </a:extLst>
                </a:gridCol>
              </a:tblGrid>
              <a:tr h="522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02118"/>
                  </a:ext>
                </a:extLst>
              </a:tr>
              <a:tr h="858118">
                <a:tc>
                  <a:txBody>
                    <a:bodyPr/>
                    <a:lstStyle/>
                    <a:p>
                      <a:r>
                        <a:rPr lang="en-US" sz="1600" dirty="0"/>
                        <a:t>1. Customer searches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 List of items is displayed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20995"/>
                  </a:ext>
                </a:extLst>
              </a:tr>
              <a:tr h="799556">
                <a:tc>
                  <a:txBody>
                    <a:bodyPr/>
                    <a:lstStyle/>
                    <a:p>
                      <a:r>
                        <a:rPr lang="en-US" sz="1600" dirty="0"/>
                        <a:t>2. Customer selects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 System displays items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34198"/>
                  </a:ext>
                </a:extLst>
              </a:tr>
              <a:tr h="1028429">
                <a:tc>
                  <a:txBody>
                    <a:bodyPr/>
                    <a:lstStyle/>
                    <a:p>
                      <a:r>
                        <a:rPr lang="en-US" sz="1600" dirty="0"/>
                        <a:t>3. Customer selects size, and  amount then submits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 System adds the items to the Order List and displays payment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61196"/>
                  </a:ext>
                </a:extLst>
              </a:tr>
              <a:tr h="1333149">
                <a:tc>
                  <a:txBody>
                    <a:bodyPr/>
                    <a:lstStyle/>
                    <a:p>
                      <a:r>
                        <a:rPr lang="en-US" sz="1600" dirty="0"/>
                        <a:t>4. Customer fills payment information including shipping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 System process payment information and notifies the customer of successful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12666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ECBD3C71-5915-4215-B435-9334BCE4B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8961C7-3F52-4908-BA1D-EE6B50734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0DAE0-FDB1-4C88-B414-A361A75E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6BC8188-576C-2E49-87FF-45653B55CBFD}"/>
              </a:ext>
            </a:extLst>
          </p:cNvPr>
          <p:cNvSpPr txBox="1">
            <a:spLocks/>
          </p:cNvSpPr>
          <p:nvPr/>
        </p:nvSpPr>
        <p:spPr>
          <a:xfrm>
            <a:off x="127279" y="1060704"/>
            <a:ext cx="6030270" cy="7982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500" dirty="0"/>
              <a:t>Use case - Customer Orders Items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0FE7CF40-B61C-8040-B978-05C1B2CFD984}"/>
              </a:ext>
            </a:extLst>
          </p:cNvPr>
          <p:cNvSpPr txBox="1">
            <a:spLocks/>
          </p:cNvSpPr>
          <p:nvPr/>
        </p:nvSpPr>
        <p:spPr>
          <a:xfrm>
            <a:off x="187651" y="1947160"/>
            <a:ext cx="5249981" cy="45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Brief Description </a:t>
            </a:r>
          </a:p>
          <a:p>
            <a:pPr lvl="1"/>
            <a:r>
              <a:rPr lang="en-US" sz="1600" dirty="0"/>
              <a:t>This use case allows the customer to order items.</a:t>
            </a:r>
          </a:p>
          <a:p>
            <a:r>
              <a:rPr lang="en-US" dirty="0"/>
              <a:t>Actors </a:t>
            </a:r>
          </a:p>
          <a:p>
            <a:pPr lvl="1"/>
            <a:r>
              <a:rPr lang="en-US" sz="1600" dirty="0"/>
              <a:t>Customer 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sz="1600" dirty="0"/>
              <a:t>Customer is at the home page</a:t>
            </a:r>
          </a:p>
          <a:p>
            <a:r>
              <a:rPr lang="en-US" dirty="0"/>
              <a:t>Postconditions</a:t>
            </a:r>
          </a:p>
          <a:p>
            <a:pPr lvl="1"/>
            <a:r>
              <a:rPr lang="en-US" sz="1600" dirty="0"/>
              <a:t>System updates inventory in database</a:t>
            </a:r>
          </a:p>
          <a:p>
            <a:r>
              <a:rPr lang="en-US" dirty="0"/>
              <a:t>Business Rules</a:t>
            </a:r>
            <a:endParaRPr lang="en-US" sz="1600" dirty="0"/>
          </a:p>
          <a:p>
            <a:pPr lvl="1"/>
            <a:r>
              <a:rPr lang="en-US" sz="1600" dirty="0"/>
              <a:t>User address and Credit card must be valid</a:t>
            </a:r>
          </a:p>
          <a:p>
            <a:pPr lvl="1"/>
            <a:r>
              <a:rPr lang="en-US" sz="1600" dirty="0"/>
              <a:t>Ordered items size and amount must exist in inventory</a:t>
            </a:r>
          </a:p>
          <a:p>
            <a:r>
              <a:rPr lang="en-US" dirty="0"/>
              <a:t>Nonfunctional requirements - None</a:t>
            </a:r>
          </a:p>
          <a:p>
            <a:pPr marL="274320" lvl="1" indent="0">
              <a:buNone/>
            </a:pP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E5344D-94E0-344B-BA6A-8A8CC7C5FE46}"/>
              </a:ext>
            </a:extLst>
          </p:cNvPr>
          <p:cNvSpPr txBox="1">
            <a:spLocks/>
          </p:cNvSpPr>
          <p:nvPr/>
        </p:nvSpPr>
        <p:spPr>
          <a:xfrm>
            <a:off x="3421280" y="88246"/>
            <a:ext cx="6730277" cy="9724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/>
              <a:t>Use-case description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E031CD-F424-F74B-B9E5-071D3C89ED3B}"/>
              </a:ext>
            </a:extLst>
          </p:cNvPr>
          <p:cNvSpPr txBox="1">
            <a:spLocks/>
          </p:cNvSpPr>
          <p:nvPr/>
        </p:nvSpPr>
        <p:spPr>
          <a:xfrm>
            <a:off x="7650796" y="1060704"/>
            <a:ext cx="3047955" cy="7982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500" dirty="0"/>
              <a:t>Flow of Events</a:t>
            </a:r>
          </a:p>
        </p:txBody>
      </p:sp>
    </p:spTree>
    <p:extLst>
      <p:ext uri="{BB962C8B-B14F-4D97-AF65-F5344CB8AC3E}">
        <p14:creationId xmlns:p14="http://schemas.microsoft.com/office/powerpoint/2010/main" val="40630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3201-0666-F94B-A965-393B1B0A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Key Abstractions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C29958-1245-6445-8AED-B9ACF4F9D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129867"/>
              </p:ext>
            </p:extLst>
          </p:nvPr>
        </p:nvGraphicFramePr>
        <p:xfrm>
          <a:off x="1670304" y="2482636"/>
          <a:ext cx="8631936" cy="357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5968">
                  <a:extLst>
                    <a:ext uri="{9D8B030D-6E8A-4147-A177-3AD203B41FA5}">
                      <a16:colId xmlns:a16="http://schemas.microsoft.com/office/drawing/2014/main" val="1542296530"/>
                    </a:ext>
                  </a:extLst>
                </a:gridCol>
                <a:gridCol w="4315968">
                  <a:extLst>
                    <a:ext uri="{9D8B030D-6E8A-4147-A177-3AD203B41FA5}">
                      <a16:colId xmlns:a16="http://schemas.microsoft.com/office/drawing/2014/main" val="2388966834"/>
                    </a:ext>
                  </a:extLst>
                </a:gridCol>
              </a:tblGrid>
              <a:tr h="715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25141"/>
                  </a:ext>
                </a:extLst>
              </a:tr>
              <a:tr h="715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6237"/>
                  </a:ext>
                </a:extLst>
              </a:tr>
              <a:tr h="715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37468"/>
                  </a:ext>
                </a:extLst>
              </a:tr>
              <a:tr h="715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88140"/>
                  </a:ext>
                </a:extLst>
              </a:tr>
              <a:tr h="715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E-Commerce Database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39946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48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84731-2495-4C5E-84D7-045E260A3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DA4DC5-9C94-4C6C-A12F-2E0C8D69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B35DA-40F8-CB49-AAB2-803949680564}"/>
              </a:ext>
            </a:extLst>
          </p:cNvPr>
          <p:cNvSpPr txBox="1"/>
          <p:nvPr/>
        </p:nvSpPr>
        <p:spPr>
          <a:xfrm>
            <a:off x="1051560" y="4355692"/>
            <a:ext cx="9085940" cy="147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24" name="Picture 23" descr="Diagram, schematic&#10;&#10;Description automatically generated">
            <a:extLst>
              <a:ext uri="{FF2B5EF4-FFF2-40B4-BE49-F238E27FC236}">
                <a16:creationId xmlns:a16="http://schemas.microsoft.com/office/drawing/2014/main" id="{575C903E-A557-9D47-B621-F3CC1FCED5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1" b="24986"/>
          <a:stretch/>
        </p:blipFill>
        <p:spPr>
          <a:xfrm>
            <a:off x="635457" y="640080"/>
            <a:ext cx="10916463" cy="3316489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CB1E5C71-0EB0-4D54-8D8A-3F99A16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147C6D7-07CB-4821-9F9F-6D037481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748738-A09C-4DCD-A808-FA8B235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25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6D47FE1-4448-DF44-A532-0CAAE97A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5" y="101600"/>
            <a:ext cx="8043334" cy="6756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AB35DA-40F8-CB49-AAB2-803949680564}"/>
              </a:ext>
            </a:extLst>
          </p:cNvPr>
          <p:cNvSpPr txBox="1"/>
          <p:nvPr/>
        </p:nvSpPr>
        <p:spPr>
          <a:xfrm>
            <a:off x="8647966" y="1454404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6000" dirty="0">
                <a:solidFill>
                  <a:prstClr val="black"/>
                </a:solidFill>
              </a:rPr>
              <a:t>Order Class Diagram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8" name="Oval 8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9" name="Oval 9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5CE88-4F7A-524C-8B57-CA6FF6A5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470" y="1324248"/>
            <a:ext cx="3611586" cy="3717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System Layered Architecture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0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11" name="Oval 101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2" name="Oval 102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875B2D-8512-D94D-BB94-A0021FF81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944" y="0"/>
            <a:ext cx="6776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7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{ACC87FCD-3979-9743-9D31-254F900CA598}tf10001070</Template>
  <TotalTime>641</TotalTime>
  <Words>296</Words>
  <Application>Microsoft Macintosh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sports Jersey E-SHOPPER</vt:lpstr>
      <vt:lpstr>Problem Statement</vt:lpstr>
      <vt:lpstr>Use-case Diagram</vt:lpstr>
      <vt:lpstr>PowerPoint Presentation</vt:lpstr>
      <vt:lpstr>Key Abstractions</vt:lpstr>
      <vt:lpstr>PowerPoint Presentation</vt:lpstr>
      <vt:lpstr>PowerPoint Presentation</vt:lpstr>
      <vt:lpstr>System Layered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Muluken Deneke</dc:creator>
  <cp:lastModifiedBy>Muluken Deneke</cp:lastModifiedBy>
  <cp:revision>44</cp:revision>
  <cp:lastPrinted>2021-07-03T12:56:27Z</cp:lastPrinted>
  <dcterms:created xsi:type="dcterms:W3CDTF">2021-07-03T07:02:44Z</dcterms:created>
  <dcterms:modified xsi:type="dcterms:W3CDTF">2021-07-03T17:44:04Z</dcterms:modified>
</cp:coreProperties>
</file>