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sldIdLst>
    <p:sldId id="25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gan, Thomas" initials="HT" lastIdx="1" clrIdx="0">
    <p:extLst>
      <p:ext uri="{19B8F6BF-5375-455C-9EA6-DF929625EA0E}">
        <p15:presenceInfo xmlns:p15="http://schemas.microsoft.com/office/powerpoint/2012/main" userId="Hagan, Thomas" providerId="None"/>
      </p:ext>
    </p:extLst>
  </p:cmAuthor>
  <p:cmAuthor id="2" name="Leanne Montgomery" initials="LM" lastIdx="1" clrIdx="1">
    <p:extLst>
      <p:ext uri="{19B8F6BF-5375-455C-9EA6-DF929625EA0E}">
        <p15:presenceInfo xmlns:p15="http://schemas.microsoft.com/office/powerpoint/2012/main" userId="bfb90d5c776f9f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89"/>
    <p:restoredTop sz="94537"/>
  </p:normalViewPr>
  <p:slideViewPr>
    <p:cSldViewPr snapToGrid="0">
      <p:cViewPr varScale="1">
        <p:scale>
          <a:sx n="60" d="100"/>
          <a:sy n="60" d="100"/>
        </p:scale>
        <p:origin x="5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931B3-950C-0D4B-9FA6-D1DAE26790D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0F6F0-8966-C242-8911-560E5BF9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F39599-D638-9A4F-A1FA-DC3FBF8E21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09943" y="595589"/>
            <a:ext cx="6718300" cy="1033600"/>
          </a:xfrm>
        </p:spPr>
        <p:txBody>
          <a:bodyPr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Kit Title (ABRV)</a:t>
            </a:r>
          </a:p>
          <a:p>
            <a:pPr lvl="0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579D1B-AB6D-9149-BFF6-33EE8DD9C5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9" y="1628775"/>
            <a:ext cx="6718093" cy="790575"/>
          </a:xfrm>
        </p:spPr>
        <p:txBody>
          <a:bodyPr>
            <a:normAutofit/>
          </a:bodyPr>
          <a:lstStyle>
            <a:lvl1pPr marL="0" indent="0" algn="ctr">
              <a:buNone/>
              <a:defRPr sz="4000" i="1"/>
            </a:lvl1pPr>
          </a:lstStyle>
          <a:p>
            <a:pPr lvl="0"/>
            <a:r>
              <a:rPr lang="en-US"/>
              <a:t>Build Instructions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89064D-424B-7F44-B96F-04F09B0F44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" y="228600"/>
            <a:ext cx="4210050" cy="6438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398239B7-4854-8C47-B3A1-9B3C5CD95E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0" b="34331"/>
          <a:stretch/>
        </p:blipFill>
        <p:spPr>
          <a:xfrm>
            <a:off x="6229815" y="2952750"/>
            <a:ext cx="4278556" cy="13892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0BCAF4-1FC7-814A-8BDE-622C8004C3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8680" b="28239"/>
          <a:stretch/>
        </p:blipFill>
        <p:spPr>
          <a:xfrm>
            <a:off x="6616572" y="4771259"/>
            <a:ext cx="3247866" cy="786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5E29BF-74CD-364C-B3F3-A6DCBD4656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2512" b="13197"/>
          <a:stretch/>
        </p:blipFill>
        <p:spPr>
          <a:xfrm>
            <a:off x="6745160" y="5758142"/>
            <a:ext cx="2990691" cy="9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AD93EA-CD22-0D47-8145-372DA96E2204}"/>
              </a:ext>
            </a:extLst>
          </p:cNvPr>
          <p:cNvSpPr/>
          <p:nvPr userDrawn="1"/>
        </p:nvSpPr>
        <p:spPr>
          <a:xfrm>
            <a:off x="11422252" y="-1"/>
            <a:ext cx="769748" cy="7681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45ECA-8D15-DB4A-AF8F-AA62A305B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588" y="1046163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C2B3F92-6CDD-DD44-AC94-D20680B56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4489" y="1039280"/>
            <a:ext cx="6007100" cy="1892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1B25771-012D-A248-B4D9-B8C354DC5C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039280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DFC2AFC8-52D7-134C-BECF-BE2922AFA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2588" y="3539785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EE5CA26-BBA9-584E-A3FD-C426CE8C6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0585" y="3514256"/>
            <a:ext cx="6007100" cy="1892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E475B8BB-4ACE-1A4B-BA66-A88D19C161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9496" y="3514256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DC097D3-CFDF-3D4E-869C-F8BF108BF3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21305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 (cont’d)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7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AD93EA-CD22-0D47-8145-372DA96E2204}"/>
              </a:ext>
            </a:extLst>
          </p:cNvPr>
          <p:cNvSpPr/>
          <p:nvPr userDrawn="1"/>
        </p:nvSpPr>
        <p:spPr>
          <a:xfrm>
            <a:off x="11422252" y="-1"/>
            <a:ext cx="769748" cy="7681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45ECA-8D15-DB4A-AF8F-AA62A305B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588" y="1046163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C2B3F92-6CDD-DD44-AC94-D20680B56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4489" y="1039280"/>
            <a:ext cx="6007100" cy="1892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1B25771-012D-A248-B4D9-B8C354DC5C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039280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DC097D3-CFDF-3D4E-869C-F8BF108BF3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21305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 (cont’d)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29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EE5CA26-BBA9-584E-A3FD-C426CE8C6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588" y="2337046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E475B8BB-4ACE-1A4B-BA66-A88D19C161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14798" y="1845001"/>
            <a:ext cx="3200400" cy="41307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998CD7C2-83C8-1D46-ACB2-F7F4528769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6481011" cy="850897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1E9C8-54F3-9D48-8C70-7BC040FA9B59}"/>
              </a:ext>
            </a:extLst>
          </p:cNvPr>
          <p:cNvSpPr txBox="1"/>
          <p:nvPr userDrawn="1"/>
        </p:nvSpPr>
        <p:spPr>
          <a:xfrm>
            <a:off x="572588" y="1260226"/>
            <a:ext cx="321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Materials needed: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BE5B0-8F81-C24D-93C4-FF700FF1DE35}"/>
              </a:ext>
            </a:extLst>
          </p:cNvPr>
          <p:cNvSpPr/>
          <p:nvPr userDrawn="1"/>
        </p:nvSpPr>
        <p:spPr>
          <a:xfrm>
            <a:off x="11422252" y="-1"/>
            <a:ext cx="769748" cy="768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85488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AD93EA-CD22-0D47-8145-372DA96E2204}"/>
              </a:ext>
            </a:extLst>
          </p:cNvPr>
          <p:cNvSpPr/>
          <p:nvPr userDrawn="1"/>
        </p:nvSpPr>
        <p:spPr>
          <a:xfrm>
            <a:off x="11422252" y="-1"/>
            <a:ext cx="769748" cy="768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45ECA-8D15-DB4A-AF8F-AA62A305B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588" y="1046163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C2B3F92-6CDD-DD44-AC94-D20680B56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4489" y="1039280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1B25771-012D-A248-B4D9-B8C354DC5C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039280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DC097D3-CFDF-3D4E-869C-F8BF108BF3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21305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AD93EA-CD22-0D47-8145-372DA96E2204}"/>
              </a:ext>
            </a:extLst>
          </p:cNvPr>
          <p:cNvSpPr/>
          <p:nvPr userDrawn="1"/>
        </p:nvSpPr>
        <p:spPr>
          <a:xfrm>
            <a:off x="11422252" y="-1"/>
            <a:ext cx="769748" cy="768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45ECA-8D15-DB4A-AF8F-AA62A305B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588" y="1046163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C2B3F92-6CDD-DD44-AC94-D20680B56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4489" y="1039280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1B25771-012D-A248-B4D9-B8C354DC5C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039280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DFC2AFC8-52D7-134C-BECF-BE2922AFA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2588" y="3539785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EE5CA26-BBA9-584E-A3FD-C426CE8C6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0585" y="3514256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E475B8BB-4ACE-1A4B-BA66-A88D19C161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9496" y="3514256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DC097D3-CFDF-3D4E-869C-F8BF108BF3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21305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6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AD93EA-CD22-0D47-8145-372DA96E2204}"/>
              </a:ext>
            </a:extLst>
          </p:cNvPr>
          <p:cNvSpPr/>
          <p:nvPr userDrawn="1"/>
        </p:nvSpPr>
        <p:spPr>
          <a:xfrm>
            <a:off x="11422252" y="-1"/>
            <a:ext cx="769748" cy="768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45ECA-8D15-DB4A-AF8F-AA62A305B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588" y="1046163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C2B3F92-6CDD-DD44-AC94-D20680B56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4489" y="1039280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1B25771-012D-A248-B4D9-B8C354DC5C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039280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DC097D3-CFDF-3D4E-869C-F8BF108BF3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21305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3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828F-7815-F342-849A-90072EBF0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3E809-1D61-8341-BCF2-2F97C637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57D9-3B97-A448-AAC6-A911F102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70B8-1B2F-2C4A-B9E9-4CD9D597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7DFA-BD1D-2548-9FC2-615C6F58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C8E4-2207-2641-8CF5-A74A7C2C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BB49-1B95-3F4B-B525-3357BB6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EDB0-8D07-A04F-BE72-10B4D137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1A89-5AA6-4E40-B32C-975C6523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7834-193F-404B-AC5D-EED04AC9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3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F0EB-032A-7742-BDD6-115EA3F2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8D744-F4DF-6F44-B62A-385940C9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E4A7-7E11-074E-B133-3F8F47BF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A484-FB98-B745-9CCF-98196A04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3AA3-F3A3-5F44-B708-F272585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2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BEE6-F109-214A-BCEF-ABC4CDD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22F8-B980-D046-97C1-589D8523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380C1-73F2-9B49-8311-6DEF5C0F8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E964-46D3-C342-B9EF-D43EA8C6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A9E09-C4C0-064C-BD1F-2F123666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F084B-C452-A04A-8E11-FDBEB665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51389C-1A25-044F-A71A-604C5347FA62}"/>
              </a:ext>
            </a:extLst>
          </p:cNvPr>
          <p:cNvSpPr/>
          <p:nvPr userDrawn="1"/>
        </p:nvSpPr>
        <p:spPr>
          <a:xfrm>
            <a:off x="-1" y="-4935"/>
            <a:ext cx="2296633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0">
                <a:ln w="3175">
                  <a:noFill/>
                </a:ln>
                <a:effectLst>
                  <a:glow>
                    <a:schemeClr val="bg1"/>
                  </a:glow>
                </a:effectLst>
              </a:rPr>
              <a:t>     Hardware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886E47F8-CCE2-6F40-BC69-4D4A6B50E9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03810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829ED3-38E6-B048-BB64-2DC0CE6BBFCB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7608EBB-8F8B-5E4B-BD61-8EBC50D055D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725" y="850899"/>
            <a:ext cx="6315075" cy="583983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01D399-14CE-F44D-8606-4E361CC388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18030" y="850899"/>
            <a:ext cx="5533292" cy="58398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Parts list here</a:t>
            </a:r>
          </a:p>
        </p:txBody>
      </p:sp>
    </p:spTree>
    <p:extLst>
      <p:ext uri="{BB962C8B-B14F-4D97-AF65-F5344CB8AC3E}">
        <p14:creationId xmlns:p14="http://schemas.microsoft.com/office/powerpoint/2010/main" val="385037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9273-CBD3-A041-9DF3-67B21FF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01E3A-AA38-4B47-A3E8-8D786F54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47F6-2B53-F645-95EB-B0E686DB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F7C12-BA86-0040-82F0-2767FF8DE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F577D-0888-6E4B-92A8-A102D79F4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25EEF-3078-674E-AEF1-434F1049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25FA7-D5A8-564C-AB17-F5D74335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6E7CC-CF0F-6B4E-9B88-9EB7F6BD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7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FDAC-8DDF-5B4E-8D23-07F74A0E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0814C-F44D-E44A-ACBF-478BC82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51A8B-5A6E-C740-A012-82D64A3D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2214-EE38-644B-8569-BE15BB03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8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5D68-3C92-8D42-B82C-29937FBE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B5660-B65D-3D45-AE3C-276672E0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B4DC8-877A-E34B-8979-736E1F3A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3C6F-A3CA-8842-8756-49321FE5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E11A-4EC8-D04C-BEBD-245537B4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E156-BC2E-2443-B9DC-1ED389D97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44598-0CE1-F643-BD7E-D5189BAD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0323C-7CB5-8B4C-BE95-136912BF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D41D-7C94-DE44-93EA-05B7EF54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4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4F72-7B56-8D41-B032-DA503356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3D525-EA6D-0F47-A486-1A16CF6D2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1514F-5B6D-0942-B35C-A8DC30E24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028C-C115-854B-B06D-35316877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F214-ACC0-3B45-8852-A3468DB2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783EC-4AE0-9D46-8A93-FECE90A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3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51BA-931A-654A-AA7A-89209081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00908-ADA6-E64F-8AE9-E9709E333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F07B-E8C9-C540-986C-83102240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1005-F726-A145-B2BB-8AAFDDD8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7279-CFC6-A84B-94E4-F5302498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70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3BE20-2367-B440-AEC5-47407DCCF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2AD4-0A2F-D74F-A8C3-4D14F3A6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B864-EA59-6040-9AB0-AB7983E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F66A-3180-C542-9ABA-FD626F72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B359-2841-A149-8722-33993552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90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EE5CA26-BBA9-584E-A3FD-C426CE8C6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588" y="2337046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E475B8BB-4ACE-1A4B-BA66-A88D19C161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14798" y="1845001"/>
            <a:ext cx="3200400" cy="41307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998CD7C2-83C8-1D46-ACB2-F7F4528769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6481011" cy="850897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1E9C8-54F3-9D48-8C70-7BC040FA9B59}"/>
              </a:ext>
            </a:extLst>
          </p:cNvPr>
          <p:cNvSpPr txBox="1"/>
          <p:nvPr userDrawn="1"/>
        </p:nvSpPr>
        <p:spPr>
          <a:xfrm>
            <a:off x="572588" y="1260226"/>
            <a:ext cx="321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Materials needed:</a:t>
            </a:r>
          </a:p>
        </p:txBody>
      </p:sp>
    </p:spTree>
    <p:extLst>
      <p:ext uri="{BB962C8B-B14F-4D97-AF65-F5344CB8AC3E}">
        <p14:creationId xmlns:p14="http://schemas.microsoft.com/office/powerpoint/2010/main" val="3485820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EE5CA26-BBA9-584E-A3FD-C426CE8C6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0102" y="1081553"/>
            <a:ext cx="11061292" cy="5565044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998CD7C2-83C8-1D46-ACB2-F7F4528769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6481011" cy="850897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1" i="0" baseline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6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51389C-1A25-044F-A71A-604C5347FA62}"/>
              </a:ext>
            </a:extLst>
          </p:cNvPr>
          <p:cNvSpPr/>
          <p:nvPr userDrawn="1"/>
        </p:nvSpPr>
        <p:spPr>
          <a:xfrm>
            <a:off x="-1" y="-4935"/>
            <a:ext cx="2296633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0">
                <a:ln w="3175">
                  <a:noFill/>
                </a:ln>
                <a:effectLst>
                  <a:glow>
                    <a:schemeClr val="bg1"/>
                  </a:glow>
                </a:effectLst>
              </a:rPr>
              <a:t>     Hardware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829ED3-38E6-B048-BB64-2DC0CE6BBFCB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7608EBB-8F8B-5E4B-BD61-8EBC50D055D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19200" y="2836984"/>
            <a:ext cx="2296633" cy="38537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1B785-2259-DE45-80FA-66F46AFBB4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9200" y="1817780"/>
            <a:ext cx="2296633" cy="1002384"/>
          </a:xfrm>
        </p:spPr>
        <p:txBody>
          <a:bodyPr anchor="b"/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0AEB7AE-ABC0-F945-9D0B-CABCA4E681D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59200" y="2836984"/>
            <a:ext cx="2296633" cy="3853743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CADB7FF-21F2-5446-88A5-BD327F217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53090" y="1817780"/>
            <a:ext cx="2302743" cy="1002384"/>
          </a:xfrm>
        </p:spPr>
        <p:txBody>
          <a:bodyPr anchor="b"/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265A460C-3179-B947-8D35-8C92AA9174E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299200" y="2836984"/>
            <a:ext cx="2296633" cy="385374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F1DF5F8-659D-A44F-83C9-6D833C4EB60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93090" y="1817780"/>
            <a:ext cx="2302743" cy="1002384"/>
          </a:xfrm>
        </p:spPr>
        <p:txBody>
          <a:bodyPr anchor="b"/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079B60B9-FA16-2545-935C-AD2E37AC51C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839200" y="2811584"/>
            <a:ext cx="2296633" cy="3879143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F481D70C-9E32-384F-9524-4399D8D98A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833090" y="1792380"/>
            <a:ext cx="2302743" cy="1002384"/>
          </a:xfrm>
        </p:spPr>
        <p:txBody>
          <a:bodyPr anchor="b"/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5820789-F824-5B4B-8AE1-DB41F6CF1D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03810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</a:t>
            </a:r>
          </a:p>
        </p:txBody>
      </p:sp>
    </p:spTree>
    <p:extLst>
      <p:ext uri="{BB962C8B-B14F-4D97-AF65-F5344CB8AC3E}">
        <p14:creationId xmlns:p14="http://schemas.microsoft.com/office/powerpoint/2010/main" val="293863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51389C-1A25-044F-A71A-604C5347FA62}"/>
              </a:ext>
            </a:extLst>
          </p:cNvPr>
          <p:cNvSpPr/>
          <p:nvPr userDrawn="1"/>
        </p:nvSpPr>
        <p:spPr>
          <a:xfrm>
            <a:off x="-1" y="-4935"/>
            <a:ext cx="2296633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0">
                <a:ln w="3175">
                  <a:noFill/>
                </a:ln>
                <a:effectLst>
                  <a:glow>
                    <a:schemeClr val="bg1"/>
                  </a:glow>
                </a:effectLst>
              </a:rPr>
              <a:t>     Hardware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829ED3-38E6-B048-BB64-2DC0CE6BBFCB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265A460C-3179-B947-8D35-8C92AA9174E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02600" y="2836984"/>
            <a:ext cx="2997200" cy="3853743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42C3DEB-92FF-EC43-85C9-246CBF7AB2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96490" y="1819214"/>
            <a:ext cx="446690" cy="492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P.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F1DF5F8-659D-A44F-83C9-6D833C4EB60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55038" y="1817780"/>
            <a:ext cx="2542384" cy="100238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901B01A7-EF9C-4C45-A784-D8123C5C0A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17218" y="2803768"/>
            <a:ext cx="2997200" cy="3853743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47032A4-6EBA-F648-B60F-96733CE42F2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1108" y="1785998"/>
            <a:ext cx="446690" cy="492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P.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8A5E5CF-B1F9-BA43-9109-A3E59F560B1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69656" y="1784564"/>
            <a:ext cx="2542384" cy="100238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1E14F989-44A1-BC47-B163-1FE4CA31C1C2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117600" y="2786184"/>
            <a:ext cx="2997200" cy="3853743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AC8CC29-4F6E-854B-B54D-4ACFE97A777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11490" y="1768414"/>
            <a:ext cx="446690" cy="492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P.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92F639A9-3FC1-D840-A378-BCEE3AB56D3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570038" y="1766980"/>
            <a:ext cx="2544762" cy="100238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518D1214-3985-6A4C-A30E-C855815AAC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03810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</a:t>
            </a:r>
          </a:p>
        </p:txBody>
      </p:sp>
    </p:spTree>
    <p:extLst>
      <p:ext uri="{BB962C8B-B14F-4D97-AF65-F5344CB8AC3E}">
        <p14:creationId xmlns:p14="http://schemas.microsoft.com/office/powerpoint/2010/main" val="126732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51389C-1A25-044F-A71A-604C5347FA62}"/>
              </a:ext>
            </a:extLst>
          </p:cNvPr>
          <p:cNvSpPr/>
          <p:nvPr userDrawn="1"/>
        </p:nvSpPr>
        <p:spPr>
          <a:xfrm>
            <a:off x="-1" y="-4935"/>
            <a:ext cx="2296633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0">
                <a:ln w="3175">
                  <a:noFill/>
                </a:ln>
                <a:effectLst>
                  <a:glow>
                    <a:schemeClr val="bg1"/>
                  </a:glow>
                </a:effectLst>
              </a:rPr>
              <a:t>     Hardware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829ED3-38E6-B048-BB64-2DC0CE6BBFCB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7608EBB-8F8B-5E4B-BD61-8EBC50D055D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" y="2836985"/>
            <a:ext cx="4900246" cy="385374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7">
            <a:extLst>
              <a:ext uri="{FF2B5EF4-FFF2-40B4-BE49-F238E27FC236}">
                <a16:creationId xmlns:a16="http://schemas.microsoft.com/office/drawing/2014/main" id="{A6F3E6E5-24BB-A949-9ADF-5919EA54473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82155" y="2836985"/>
            <a:ext cx="4900246" cy="385374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3E71C-BE94-EB42-B3AF-58A7C7FB17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3490" y="1819215"/>
            <a:ext cx="446690" cy="492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P.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1B785-2259-DE45-80FA-66F46AFBB4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62039" y="1817781"/>
            <a:ext cx="4447808" cy="100238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F2667F-FB73-B14B-8DB1-9F7BCA26F6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09228" y="1828031"/>
            <a:ext cx="446690" cy="492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Q.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82218A-09E2-4244-9F96-3F6C580FB03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65735" y="1827976"/>
            <a:ext cx="4422775" cy="9921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EA509640-3CAB-D64B-B46B-5E2E8BDA7B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03810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</a:t>
            </a:r>
          </a:p>
        </p:txBody>
      </p:sp>
    </p:spTree>
    <p:extLst>
      <p:ext uri="{BB962C8B-B14F-4D97-AF65-F5344CB8AC3E}">
        <p14:creationId xmlns:p14="http://schemas.microsoft.com/office/powerpoint/2010/main" val="135693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45ECA-8D15-DB4A-AF8F-AA62A305B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588" y="1046163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C2B3F92-6CDD-DD44-AC94-D20680B56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4489" y="1039280"/>
            <a:ext cx="6007100" cy="1892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1B25771-012D-A248-B4D9-B8C354DC5C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039280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DFC2AFC8-52D7-134C-BECF-BE2922AFA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2588" y="3539785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EE5CA26-BBA9-584E-A3FD-C426CE8C6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0585" y="3514256"/>
            <a:ext cx="6007100" cy="1892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E475B8BB-4ACE-1A4B-BA66-A88D19C161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9496" y="3514256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DC097D3-CFDF-3D4E-869C-F8BF108BF3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21305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 (cont’d)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9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EE5CA26-BBA9-584E-A3FD-C426CE8C6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588" y="2337046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E475B8BB-4ACE-1A4B-BA66-A88D19C161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14798" y="1845001"/>
            <a:ext cx="3200400" cy="41307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998CD7C2-83C8-1D46-ACB2-F7F4528769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6481011" cy="850897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1E9C8-54F3-9D48-8C70-7BC040FA9B59}"/>
              </a:ext>
            </a:extLst>
          </p:cNvPr>
          <p:cNvSpPr txBox="1"/>
          <p:nvPr userDrawn="1"/>
        </p:nvSpPr>
        <p:spPr>
          <a:xfrm>
            <a:off x="572588" y="1260226"/>
            <a:ext cx="321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Materials needed: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5EB27-7AB5-0A4A-B94F-DE29AA19A81E}"/>
              </a:ext>
            </a:extLst>
          </p:cNvPr>
          <p:cNvSpPr/>
          <p:nvPr userDrawn="1"/>
        </p:nvSpPr>
        <p:spPr>
          <a:xfrm>
            <a:off x="10651785" y="45"/>
            <a:ext cx="769748" cy="7681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05D56-035F-2149-88C4-09F38B18E29D}"/>
              </a:ext>
            </a:extLst>
          </p:cNvPr>
          <p:cNvSpPr/>
          <p:nvPr userDrawn="1"/>
        </p:nvSpPr>
        <p:spPr>
          <a:xfrm>
            <a:off x="11422252" y="-1"/>
            <a:ext cx="769748" cy="768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21096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AD93EA-CD22-0D47-8145-372DA96E2204}"/>
              </a:ext>
            </a:extLst>
          </p:cNvPr>
          <p:cNvSpPr/>
          <p:nvPr userDrawn="1"/>
        </p:nvSpPr>
        <p:spPr>
          <a:xfrm>
            <a:off x="10651785" y="45"/>
            <a:ext cx="769748" cy="7681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A45ECA-8D15-DB4A-AF8F-AA62A305B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2588" y="1046163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C2B3F92-6CDD-DD44-AC94-D20680B562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4489" y="1039280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1B25771-012D-A248-B4D9-B8C354DC5C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039280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DFC2AFC8-52D7-134C-BECF-BE2922AFA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2588" y="3539785"/>
            <a:ext cx="775995" cy="36512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10.10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EE5CA26-BBA9-584E-A3FD-C426CE8C6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0585" y="3514256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E475B8BB-4ACE-1A4B-BA66-A88D19C161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9496" y="3514256"/>
            <a:ext cx="3200400" cy="1892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DC097D3-CFDF-3D4E-869C-F8BF108BF3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21305" y="0"/>
            <a:ext cx="6481011" cy="76817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en-US"/>
              <a:t>What step this is (cont’d)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F760B-86C0-6C47-8950-CDF3425825AD}"/>
              </a:ext>
            </a:extLst>
          </p:cNvPr>
          <p:cNvSpPr/>
          <p:nvPr userDrawn="1"/>
        </p:nvSpPr>
        <p:spPr>
          <a:xfrm>
            <a:off x="11422252" y="-1"/>
            <a:ext cx="769748" cy="768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7411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EE5CA26-BBA9-584E-A3FD-C426CE8C6C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588" y="2337046"/>
            <a:ext cx="6007100" cy="1892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E475B8BB-4ACE-1A4B-BA66-A88D19C161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14798" y="1845001"/>
            <a:ext cx="3200400" cy="41307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0E57D5-D283-4642-A210-8181B8EF16AF}"/>
              </a:ext>
            </a:extLst>
          </p:cNvPr>
          <p:cNvSpPr/>
          <p:nvPr userDrawn="1"/>
        </p:nvSpPr>
        <p:spPr>
          <a:xfrm>
            <a:off x="0" y="-4935"/>
            <a:ext cx="2021305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>
              <a:ln w="3175">
                <a:noFill/>
              </a:ln>
              <a:effectLst>
                <a:glow>
                  <a:schemeClr val="bg1"/>
                </a:glow>
              </a:effectLs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773936-3230-444D-AFC8-5A4F551E296D}"/>
              </a:ext>
            </a:extLst>
          </p:cNvPr>
          <p:cNvCxnSpPr>
            <a:cxnSpLocks/>
          </p:cNvCxnSpPr>
          <p:nvPr userDrawn="1"/>
        </p:nvCxnSpPr>
        <p:spPr>
          <a:xfrm>
            <a:off x="0" y="768178"/>
            <a:ext cx="12191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998CD7C2-83C8-1D46-ACB2-F7F4528769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6481011" cy="850897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1E9C8-54F3-9D48-8C70-7BC040FA9B59}"/>
              </a:ext>
            </a:extLst>
          </p:cNvPr>
          <p:cNvSpPr txBox="1"/>
          <p:nvPr userDrawn="1"/>
        </p:nvSpPr>
        <p:spPr>
          <a:xfrm>
            <a:off x="572588" y="1260226"/>
            <a:ext cx="321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Materials needed: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2C6FC-5074-8D43-893F-2EDC0CC53565}"/>
              </a:ext>
            </a:extLst>
          </p:cNvPr>
          <p:cNvSpPr/>
          <p:nvPr userDrawn="1"/>
        </p:nvSpPr>
        <p:spPr>
          <a:xfrm>
            <a:off x="11422252" y="-1"/>
            <a:ext cx="769748" cy="7681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390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BC478-2E2F-0742-B416-DE899C48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26600" cy="416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C0E55-6409-4646-99D4-7C5747D6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852E-BEA1-A24E-AAC5-21569053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B038-17BB-AF4B-8FE2-582C0D642F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C646-CFA1-A743-9360-086DFF47A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7220-43EE-A745-BE34-424435B2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2A33-CECE-064C-BFAA-165BC9617E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34CAE-2DB7-F14C-BE48-C77AB8817A1E}"/>
              </a:ext>
            </a:extLst>
          </p:cNvPr>
          <p:cNvSpPr/>
          <p:nvPr userDrawn="1"/>
        </p:nvSpPr>
        <p:spPr>
          <a:xfrm>
            <a:off x="11353800" y="6084884"/>
            <a:ext cx="850557" cy="77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EA1ABC3-0439-4F4D-90FD-76F5588E5CF5}" type="slidenum">
              <a:rPr lang="en-US" sz="3200" b="0" smtClean="0">
                <a:ln w="3175">
                  <a:noFill/>
                </a:ln>
                <a:effectLst>
                  <a:glow>
                    <a:schemeClr val="bg1"/>
                  </a:glow>
                </a:effectLst>
              </a:rPr>
              <a:pPr algn="ctr"/>
              <a:t>‹#›</a:t>
            </a:fld>
            <a:r>
              <a:rPr lang="en-US" sz="3200" b="0">
                <a:ln w="3175">
                  <a:noFill/>
                </a:ln>
                <a:effectLst>
                  <a:glow>
                    <a:schemeClr val="bg1"/>
                  </a:glo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56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7" r:id="rId3"/>
    <p:sldLayoutId id="2147483669" r:id="rId4"/>
    <p:sldLayoutId id="2147483668" r:id="rId5"/>
    <p:sldLayoutId id="2147483675" r:id="rId6"/>
    <p:sldLayoutId id="2147483680" r:id="rId7"/>
    <p:sldLayoutId id="2147483670" r:id="rId8"/>
    <p:sldLayoutId id="2147483676" r:id="rId9"/>
    <p:sldLayoutId id="2147483661" r:id="rId10"/>
    <p:sldLayoutId id="2147483673" r:id="rId11"/>
    <p:sldLayoutId id="2147483677" r:id="rId12"/>
    <p:sldLayoutId id="2147483679" r:id="rId13"/>
    <p:sldLayoutId id="2147483666" r:id="rId14"/>
    <p:sldLayoutId id="2147483672" r:id="rId15"/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  <p:sldLayoutId id="2147483674" r:id="rId27"/>
    <p:sldLayoutId id="2147483681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rocket.info/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35076D-B63E-2045-B205-ABA832CB1E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8307" y="595589"/>
            <a:ext cx="5781572" cy="14878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Simulating Rocket Flight with </a:t>
            </a:r>
            <a:r>
              <a:rPr lang="en-US" dirty="0" err="1"/>
              <a:t>OpenRocket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58F44-3FDC-4E99-B277-F29EAF7C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63" y="776342"/>
            <a:ext cx="4086225" cy="344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0C83D-698A-41B6-9A57-64FEAFD9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4605"/>
            <a:ext cx="5622284" cy="16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59D3BD-214D-4DE0-B0CC-0B2395A9E1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One method of varying the rockets between teams is to have each team carry a different payload mass. </a:t>
            </a:r>
          </a:p>
          <a:p>
            <a:pPr>
              <a:spcBef>
                <a:spcPts val="1800"/>
              </a:spcBef>
            </a:pPr>
            <a:r>
              <a:rPr lang="en-US" dirty="0"/>
              <a:t>The heavier the payload, the lower the apogee.  This can be predicted using </a:t>
            </a:r>
            <a:r>
              <a:rPr lang="en-US" dirty="0" err="1"/>
              <a:t>OpenRocket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dirty="0"/>
              <a:t>We will launch rockets with different payload.  The payload for your rocket will be identified.  </a:t>
            </a:r>
          </a:p>
          <a:p>
            <a:pPr>
              <a:spcBef>
                <a:spcPts val="1800"/>
              </a:spcBef>
            </a:pPr>
            <a:r>
              <a:rPr lang="en-US" dirty="0"/>
              <a:t>Since our rockets are already very stable (i.e. the CG is well forward of the CP), we will add the mass to the back of the rocket.</a:t>
            </a:r>
          </a:p>
          <a:p>
            <a:pPr>
              <a:spcBef>
                <a:spcPts val="1800"/>
              </a:spcBef>
            </a:pPr>
            <a:r>
              <a:rPr lang="en-US" dirty="0"/>
              <a:t>Once your payload has been assigned, modify your </a:t>
            </a:r>
            <a:r>
              <a:rPr lang="en-US" dirty="0" err="1"/>
              <a:t>OpenRocket</a:t>
            </a:r>
            <a:r>
              <a:rPr lang="en-US" dirty="0"/>
              <a:t> file to assess the change in apogee for the payload.</a:t>
            </a:r>
          </a:p>
          <a:p>
            <a:pPr>
              <a:spcBef>
                <a:spcPts val="1800"/>
              </a:spcBef>
            </a:pPr>
            <a:r>
              <a:rPr lang="en-US" dirty="0"/>
              <a:t>Record your rocket’s apogee and velocity off the launch rail.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FEFE-8024-44F6-9801-CD3C2C3CB0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Rocket Payload Study</a:t>
            </a:r>
          </a:p>
        </p:txBody>
      </p:sp>
    </p:spTree>
    <p:extLst>
      <p:ext uri="{BB962C8B-B14F-4D97-AF65-F5344CB8AC3E}">
        <p14:creationId xmlns:p14="http://schemas.microsoft.com/office/powerpoint/2010/main" val="26334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18B41-CB73-4906-9A13-B5C606357D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The performance of the rockets you will launch can be accurately predicted using </a:t>
            </a:r>
            <a:r>
              <a:rPr lang="en-US" sz="2800" dirty="0" err="1"/>
              <a:t>OpenRocket</a:t>
            </a:r>
            <a:r>
              <a:rPr lang="en-US" sz="2800" dirty="0"/>
              <a:t>.</a:t>
            </a:r>
          </a:p>
          <a:p>
            <a:pPr>
              <a:spcBef>
                <a:spcPts val="1800"/>
              </a:spcBef>
            </a:pPr>
            <a:r>
              <a:rPr lang="en-US" dirty="0"/>
              <a:t>We will use </a:t>
            </a:r>
            <a:r>
              <a:rPr lang="en-US" dirty="0" err="1"/>
              <a:t>OpenRocket</a:t>
            </a:r>
            <a:r>
              <a:rPr lang="en-US" dirty="0"/>
              <a:t> to make predictions before your rocket launch.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The “core” of </a:t>
            </a:r>
            <a:r>
              <a:rPr lang="en-US" sz="2800" dirty="0" err="1"/>
              <a:t>OpenRocket</a:t>
            </a:r>
            <a:r>
              <a:rPr lang="en-US" sz="2800" dirty="0"/>
              <a:t> are models that can be replicated in Excel.</a:t>
            </a:r>
          </a:p>
          <a:p>
            <a:pPr>
              <a:spcBef>
                <a:spcPts val="1800"/>
              </a:spcBef>
            </a:pPr>
            <a:r>
              <a:rPr lang="en-US" dirty="0"/>
              <a:t>We will examine Excel performance estimates after your rocket launch.</a:t>
            </a:r>
          </a:p>
          <a:p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393D-0A72-4292-A904-925AA996B4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Background and Objective</a:t>
            </a:r>
          </a:p>
        </p:txBody>
      </p:sp>
    </p:spTree>
    <p:extLst>
      <p:ext uri="{BB962C8B-B14F-4D97-AF65-F5344CB8AC3E}">
        <p14:creationId xmlns:p14="http://schemas.microsoft.com/office/powerpoint/2010/main" val="379462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62CF6-FA47-4342-B8D2-8B94206DCB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OpenRocket</a:t>
            </a:r>
            <a:r>
              <a:rPr lang="en-US" dirty="0"/>
              <a:t> is a free, fully featured model rocket simulator that allows you to design and simulate your rockets before you build and flying them.” </a:t>
            </a:r>
            <a:r>
              <a:rPr lang="en-US" dirty="0">
                <a:hlinkClick r:id="rId2"/>
              </a:rPr>
              <a:t>https://openrocket.info/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use </a:t>
            </a:r>
            <a:r>
              <a:rPr lang="en-US" dirty="0" err="1"/>
              <a:t>OpenRocket</a:t>
            </a:r>
            <a:r>
              <a:rPr lang="en-US" dirty="0"/>
              <a:t> version 22.02 to predict the performance of your rocket.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F011-B934-4FF9-89DD-93E387F3BD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OpenRocket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7ECD0-BB81-4523-BE35-095711739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609850"/>
            <a:ext cx="4933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3CD09-6CE2-4C64-8BE2-EAE089B40B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0102" y="1081553"/>
            <a:ext cx="11061292" cy="492066"/>
          </a:xfrm>
        </p:spPr>
        <p:txBody>
          <a:bodyPr>
            <a:normAutofit/>
          </a:bodyPr>
          <a:lstStyle/>
          <a:p>
            <a:r>
              <a:rPr lang="en-US" dirty="0"/>
              <a:t>As an example of </a:t>
            </a:r>
            <a:r>
              <a:rPr lang="en-US" dirty="0" err="1"/>
              <a:t>OpenRocket</a:t>
            </a:r>
            <a:r>
              <a:rPr lang="en-US" dirty="0"/>
              <a:t>, we will build a simple rocket.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5D68-869B-4E88-AE1A-1D961C5EFD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9887160" cy="850897"/>
          </a:xfrm>
        </p:spPr>
        <p:txBody>
          <a:bodyPr>
            <a:normAutofit/>
          </a:bodyPr>
          <a:lstStyle/>
          <a:p>
            <a:r>
              <a:rPr lang="en-US" dirty="0" err="1"/>
              <a:t>OpenRocket</a:t>
            </a:r>
            <a:r>
              <a:rPr lang="en-US" dirty="0"/>
              <a:t> – Walk Through and Example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7C691-778F-4D7A-9685-6EA2CE2EF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"/>
          <a:stretch/>
        </p:blipFill>
        <p:spPr>
          <a:xfrm>
            <a:off x="1174897" y="1669312"/>
            <a:ext cx="9842205" cy="503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921267-A51C-4444-8541-141912419A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rocket you will be building and launching has more features and detail than the example rocket we just created.</a:t>
            </a:r>
          </a:p>
          <a:p>
            <a:pPr>
              <a:spcBef>
                <a:spcPts val="1800"/>
              </a:spcBef>
            </a:pPr>
            <a:r>
              <a:rPr lang="en-US" dirty="0"/>
              <a:t>You and your students will be provided the model for the rocket that you will be launching.</a:t>
            </a:r>
          </a:p>
          <a:p>
            <a:pPr>
              <a:spcBef>
                <a:spcPts val="1800"/>
              </a:spcBef>
            </a:pPr>
            <a:r>
              <a:rPr lang="en-US" dirty="0"/>
              <a:t>Using the rocket provided, you can predict the performance of the rocket.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DBEE5-5916-427E-A2B1-788BEB4F88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9419328" cy="850897"/>
          </a:xfrm>
        </p:spPr>
        <p:txBody>
          <a:bodyPr>
            <a:normAutofit/>
          </a:bodyPr>
          <a:lstStyle/>
          <a:p>
            <a:r>
              <a:rPr lang="en-US" dirty="0" err="1"/>
              <a:t>OpenRocket</a:t>
            </a:r>
            <a:r>
              <a:rPr lang="en-US" dirty="0"/>
              <a:t> – The Single Stage Rocket</a:t>
            </a:r>
          </a:p>
        </p:txBody>
      </p:sp>
    </p:spTree>
    <p:extLst>
      <p:ext uri="{BB962C8B-B14F-4D97-AF65-F5344CB8AC3E}">
        <p14:creationId xmlns:p14="http://schemas.microsoft.com/office/powerpoint/2010/main" val="192661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91FB-0960-4C17-A030-06FE9C77B3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8866435" cy="850897"/>
          </a:xfrm>
        </p:spPr>
        <p:txBody>
          <a:bodyPr>
            <a:normAutofit/>
          </a:bodyPr>
          <a:lstStyle/>
          <a:p>
            <a:r>
              <a:rPr lang="en-US" dirty="0"/>
              <a:t>Single Stage Rocket Design in </a:t>
            </a:r>
            <a:r>
              <a:rPr lang="en-US" dirty="0" err="1"/>
              <a:t>OpenRocket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49AFF-E0EE-412F-B4FC-6C01AA82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03" y="973293"/>
            <a:ext cx="10457690" cy="55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3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E71C-D2CE-4254-BC01-95A6E5F83E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91FB-0960-4C17-A030-06FE9C77B3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10057281" cy="850897"/>
          </a:xfrm>
        </p:spPr>
        <p:txBody>
          <a:bodyPr>
            <a:normAutofit/>
          </a:bodyPr>
          <a:lstStyle/>
          <a:p>
            <a:r>
              <a:rPr lang="en-US" dirty="0"/>
              <a:t>SSR Motor Selection in </a:t>
            </a:r>
            <a:r>
              <a:rPr lang="en-US" dirty="0" err="1"/>
              <a:t>OpenRocket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6DFB1-7742-414C-9183-B8D3D96B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6" y="858662"/>
            <a:ext cx="10946027" cy="58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6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E71C-D2CE-4254-BC01-95A6E5F83E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91FB-0960-4C17-A030-06FE9C77B3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8504928" cy="850897"/>
          </a:xfrm>
        </p:spPr>
        <p:txBody>
          <a:bodyPr>
            <a:normAutofit/>
          </a:bodyPr>
          <a:lstStyle/>
          <a:p>
            <a:r>
              <a:rPr lang="en-US" dirty="0"/>
              <a:t>SSR Flight Simulation in </a:t>
            </a:r>
            <a:r>
              <a:rPr lang="en-US" dirty="0" err="1"/>
              <a:t>OpenRocket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6937F-C1E4-4ADC-BF3E-710DCE86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1009326"/>
            <a:ext cx="10745972" cy="57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E71C-D2CE-4254-BC01-95A6E5F83E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91FB-0960-4C17-A030-06FE9C77B3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21305" y="7765"/>
            <a:ext cx="8441132" cy="850897"/>
          </a:xfrm>
        </p:spPr>
        <p:txBody>
          <a:bodyPr>
            <a:normAutofit/>
          </a:bodyPr>
          <a:lstStyle/>
          <a:p>
            <a:r>
              <a:rPr lang="en-US" dirty="0"/>
              <a:t>SSR Simulation Plots in </a:t>
            </a:r>
            <a:r>
              <a:rPr lang="en-US" dirty="0" err="1"/>
              <a:t>OpenRocket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CBB2B-3A4A-40EA-AB04-0CB7697F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858662"/>
            <a:ext cx="11061292" cy="57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9496AA1DD41F4994C306502AD8A4BD" ma:contentTypeVersion="17" ma:contentTypeDescription="Create a new document." ma:contentTypeScope="" ma:versionID="e53abbe2bf55b3cf23bdb0f8d44c6e01">
  <xsd:schema xmlns:xsd="http://www.w3.org/2001/XMLSchema" xmlns:xs="http://www.w3.org/2001/XMLSchema" xmlns:p="http://schemas.microsoft.com/office/2006/metadata/properties" xmlns:ns2="9ba4747e-4a7c-490e-b806-a32db629b1ce" xmlns:ns3="7c6dcb3a-39a8-4cc4-b311-777ad7716797" targetNamespace="http://schemas.microsoft.com/office/2006/metadata/properties" ma:root="true" ma:fieldsID="990d9d95f3dad1134ae41b32e902706c" ns2:_="" ns3:_="">
    <xsd:import namespace="9ba4747e-4a7c-490e-b806-a32db629b1ce"/>
    <xsd:import namespace="7c6dcb3a-39a8-4cc4-b311-777ad77167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DateandTim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a4747e-4a7c-490e-b806-a32db629b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DateandTime" ma:index="21" nillable="true" ma:displayName="Date and Time" ma:format="DateOnly" ma:internalName="DateandTime">
      <xsd:simpleType>
        <xsd:restriction base="dms:DateTim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8b6d8e8-37fb-4532-ae42-2c4983a41a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dcb3a-39a8-4cc4-b311-777ad771679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18f5c08e-3d9e-424a-80bd-d02e85300853}" ma:internalName="TaxCatchAll" ma:showField="CatchAllData" ma:web="7c6dcb3a-39a8-4cc4-b311-777ad77167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21758F-02DC-4438-9003-D7ED3FA57A13}">
  <ds:schemaRefs>
    <ds:schemaRef ds:uri="7c6dcb3a-39a8-4cc4-b311-777ad7716797"/>
    <ds:schemaRef ds:uri="9ba4747e-4a7c-490e-b806-a32db629b1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32088D-21BC-4AD9-AF4A-5A4DBB7267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330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Montgomery</dc:creator>
  <cp:lastModifiedBy>Denn, Michael</cp:lastModifiedBy>
  <cp:revision>15</cp:revision>
  <dcterms:created xsi:type="dcterms:W3CDTF">2022-03-28T18:46:38Z</dcterms:created>
  <dcterms:modified xsi:type="dcterms:W3CDTF">2023-06-07T20:30:23Z</dcterms:modified>
</cp:coreProperties>
</file>