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58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React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Node.js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6894" custScaleY="157625"/>
      <dgm:spPr>
        <a:blipFill dpi="0" rotWithShape="1">
          <a:blip xmlns:r="http://schemas.openxmlformats.org/officeDocument/2006/relationships" r:embed="rId1"/>
          <a:srcRect/>
          <a:stretch>
            <a:fillRect t="6686" b="6686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/>
      <dgm:spPr>
        <a:blipFill dpi="0" rotWithShape="1">
          <a:blip xmlns:r="http://schemas.openxmlformats.org/officeDocument/2006/relationships" r:embed="rId2"/>
          <a:srcRect/>
          <a:stretch>
            <a:fillRect t="12471" b="12471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hr-HR" dirty="0">
              <a:solidFill>
                <a:schemeClr val="accent6">
                  <a:lumMod val="40000"/>
                  <a:lumOff val="60000"/>
                </a:schemeClr>
              </a:solidFill>
            </a:rPr>
            <a:t>Authentication API</a:t>
          </a:r>
          <a:endParaRPr 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Autodesk Construction Cloud APIs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BIM 360 APIs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A151C33-A19C-4855-8C8A-A6A2E6FF250B}">
      <dgm:prSet/>
      <dgm:spPr/>
      <dgm:t>
        <a:bodyPr/>
        <a:lstStyle/>
        <a:p>
          <a:r>
            <a:rPr lang="hr-HR" dirty="0"/>
            <a:t>Data Exchange API</a:t>
          </a:r>
          <a:endParaRPr lang="en-US" dirty="0"/>
        </a:p>
      </dgm:t>
    </dgm:pt>
    <dgm:pt modelId="{D6886332-62CC-4A44-9D29-C6D29137FC1B}" type="parTrans" cxnId="{B2E17AB2-B543-475F-A5DF-E1FFE8D36CA8}">
      <dgm:prSet/>
      <dgm:spPr/>
      <dgm:t>
        <a:bodyPr/>
        <a:lstStyle/>
        <a:p>
          <a:endParaRPr lang="en-US"/>
        </a:p>
      </dgm:t>
    </dgm:pt>
    <dgm:pt modelId="{17ADCF67-25FD-4266-AF09-18BA54C1EF88}" type="sibTrans" cxnId="{B2E17AB2-B543-475F-A5DF-E1FFE8D36CA8}">
      <dgm:prSet/>
      <dgm:spPr/>
      <dgm:t>
        <a:bodyPr/>
        <a:lstStyle/>
        <a:p>
          <a:endParaRPr lang="en-US"/>
        </a:p>
      </dgm:t>
    </dgm:pt>
    <dgm:pt modelId="{95CBB8B9-7EFF-4943-A726-5164226282B1}">
      <dgm:prSet/>
      <dgm:spPr/>
      <dgm:t>
        <a:bodyPr/>
        <a:lstStyle/>
        <a:p>
          <a:r>
            <a:rPr lang="hr-HR" dirty="0"/>
            <a:t>Data Managment API</a:t>
          </a:r>
          <a:endParaRPr lang="en-US" dirty="0"/>
        </a:p>
      </dgm:t>
    </dgm:pt>
    <dgm:pt modelId="{ABFE94F1-7955-49A5-B79B-8E2B80776D33}" type="parTrans" cxnId="{C67000BA-B8D0-4B78-9BDF-AE5B1997BA58}">
      <dgm:prSet/>
      <dgm:spPr/>
      <dgm:t>
        <a:bodyPr/>
        <a:lstStyle/>
        <a:p>
          <a:endParaRPr lang="en-US"/>
        </a:p>
      </dgm:t>
    </dgm:pt>
    <dgm:pt modelId="{4A28AEAB-A589-45B5-853F-CFBBA6CC8293}" type="sibTrans" cxnId="{C67000BA-B8D0-4B78-9BDF-AE5B1997BA58}">
      <dgm:prSet/>
      <dgm:spPr/>
      <dgm:t>
        <a:bodyPr/>
        <a:lstStyle/>
        <a:p>
          <a:endParaRPr lang="en-US"/>
        </a:p>
      </dgm:t>
    </dgm:pt>
    <dgm:pt modelId="{DDFE2CD1-DC95-4455-970D-500ED1550FF2}">
      <dgm:prSet/>
      <dgm:spPr/>
      <dgm:t>
        <a:bodyPr/>
        <a:lstStyle/>
        <a:p>
          <a:r>
            <a:rPr lang="hr-HR" dirty="0"/>
            <a:t>Tandem Data API</a:t>
          </a:r>
          <a:endParaRPr lang="en-US" dirty="0"/>
        </a:p>
      </dgm:t>
    </dgm:pt>
    <dgm:pt modelId="{BC2653F7-D425-4FFD-ADF3-586621C46EA9}" type="parTrans" cxnId="{6A353D6D-FFD3-44FC-881D-D7105B221C2E}">
      <dgm:prSet/>
      <dgm:spPr/>
      <dgm:t>
        <a:bodyPr/>
        <a:lstStyle/>
        <a:p>
          <a:endParaRPr lang="en-US"/>
        </a:p>
      </dgm:t>
    </dgm:pt>
    <dgm:pt modelId="{81972B4F-6D8E-4349-8D31-3F0D6017022A}" type="sibTrans" cxnId="{6A353D6D-FFD3-44FC-881D-D7105B221C2E}">
      <dgm:prSet/>
      <dgm:spPr/>
      <dgm:t>
        <a:bodyPr/>
        <a:lstStyle/>
        <a:p>
          <a:endParaRPr lang="en-US"/>
        </a:p>
      </dgm:t>
    </dgm:pt>
    <dgm:pt modelId="{958ECBCD-AE9F-4B72-81A7-C26922AA069B}">
      <dgm:prSet/>
      <dgm:spPr/>
      <dgm:t>
        <a:bodyPr/>
        <a:lstStyle/>
        <a:p>
          <a:r>
            <a:rPr lang="hr-HR" dirty="0"/>
            <a:t>Flow Graph  Engine API</a:t>
          </a:r>
          <a:endParaRPr lang="en-US" dirty="0"/>
        </a:p>
      </dgm:t>
    </dgm:pt>
    <dgm:pt modelId="{8413BEBF-68BF-43D7-B7AE-1508E81A5709}" type="parTrans" cxnId="{514BF3B6-6AB5-4150-8D63-8FDB129CF372}">
      <dgm:prSet/>
      <dgm:spPr/>
      <dgm:t>
        <a:bodyPr/>
        <a:lstStyle/>
        <a:p>
          <a:endParaRPr lang="en-US"/>
        </a:p>
      </dgm:t>
    </dgm:pt>
    <dgm:pt modelId="{026AAFC0-BDA3-44DB-9129-FFDFB7DDBD2B}" type="sibTrans" cxnId="{514BF3B6-6AB5-4150-8D63-8FDB129CF372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>
        <a:solidFill>
          <a:schemeClr val="accent6"/>
        </a:solidFill>
      </dgm:spPr>
    </dgm:pt>
    <dgm:pt modelId="{8AEA9203-D9DC-4B46-AB11-767848E07183}" type="pres">
      <dgm:prSet presAssocID="{7A151C33-A19C-4855-8C8A-A6A2E6FF250B}" presName="text_2" presStyleLbl="node1" presStyleIdx="1" presStyleCnt="7">
        <dgm:presLayoutVars>
          <dgm:bulletEnabled val="1"/>
        </dgm:presLayoutVars>
      </dgm:prSet>
      <dgm:spPr/>
    </dgm:pt>
    <dgm:pt modelId="{D3E7FD44-B14F-49C8-8E74-CAD66284A83D}" type="pres">
      <dgm:prSet presAssocID="{7A151C33-A19C-4855-8C8A-A6A2E6FF250B}" presName="accent_2" presStyleCnt="0"/>
      <dgm:spPr/>
    </dgm:pt>
    <dgm:pt modelId="{69336F75-243F-43C8-90E2-4DF32BDCF9BC}" type="pres">
      <dgm:prSet presAssocID="{7A151C33-A19C-4855-8C8A-A6A2E6FF250B}" presName="accentRepeatNode" presStyleLbl="solidFgAcc1" presStyleIdx="1" presStyleCnt="7"/>
      <dgm:spPr/>
    </dgm:pt>
    <dgm:pt modelId="{B9D94F56-5070-41FC-82F2-113D258D8114}" type="pres">
      <dgm:prSet presAssocID="{95CBB8B9-7EFF-4943-A726-5164226282B1}" presName="text_3" presStyleLbl="node1" presStyleIdx="2" presStyleCnt="7">
        <dgm:presLayoutVars>
          <dgm:bulletEnabled val="1"/>
        </dgm:presLayoutVars>
      </dgm:prSet>
      <dgm:spPr/>
    </dgm:pt>
    <dgm:pt modelId="{3C3D2A22-44F7-454E-82F7-EA8ED3B47A88}" type="pres">
      <dgm:prSet presAssocID="{95CBB8B9-7EFF-4943-A726-5164226282B1}" presName="accent_3" presStyleCnt="0"/>
      <dgm:spPr/>
    </dgm:pt>
    <dgm:pt modelId="{5F7062E3-6F25-4A80-BBF9-93262512F243}" type="pres">
      <dgm:prSet presAssocID="{95CBB8B9-7EFF-4943-A726-5164226282B1}" presName="accentRepeatNode" presStyleLbl="solidFgAcc1" presStyleIdx="2" presStyleCnt="7"/>
      <dgm:spPr/>
    </dgm:pt>
    <dgm:pt modelId="{06D9F81A-0C94-4897-A6E2-F1EFB33F4E6D}" type="pres">
      <dgm:prSet presAssocID="{DDFE2CD1-DC95-4455-970D-500ED1550FF2}" presName="text_4" presStyleLbl="node1" presStyleIdx="3" presStyleCnt="7">
        <dgm:presLayoutVars>
          <dgm:bulletEnabled val="1"/>
        </dgm:presLayoutVars>
      </dgm:prSet>
      <dgm:spPr/>
    </dgm:pt>
    <dgm:pt modelId="{D0CCB7B1-C2DD-4ECF-AB88-2A0EAB98A7E0}" type="pres">
      <dgm:prSet presAssocID="{DDFE2CD1-DC95-4455-970D-500ED1550FF2}" presName="accent_4" presStyleCnt="0"/>
      <dgm:spPr/>
    </dgm:pt>
    <dgm:pt modelId="{46DF22F4-BB35-407E-BE18-0C02184EF67B}" type="pres">
      <dgm:prSet presAssocID="{DDFE2CD1-DC95-4455-970D-500ED1550FF2}" presName="accentRepeatNode" presStyleLbl="solidFgAcc1" presStyleIdx="3" presStyleCnt="7"/>
      <dgm:spPr/>
    </dgm:pt>
    <dgm:pt modelId="{C7B7806B-400F-4752-A47B-AE1DBC25DC73}" type="pres">
      <dgm:prSet presAssocID="{958ECBCD-AE9F-4B72-81A7-C26922AA069B}" presName="text_5" presStyleLbl="node1" presStyleIdx="4" presStyleCnt="7">
        <dgm:presLayoutVars>
          <dgm:bulletEnabled val="1"/>
        </dgm:presLayoutVars>
      </dgm:prSet>
      <dgm:spPr/>
    </dgm:pt>
    <dgm:pt modelId="{20C05207-837A-4DC3-866E-E2B108585D38}" type="pres">
      <dgm:prSet presAssocID="{958ECBCD-AE9F-4B72-81A7-C26922AA069B}" presName="accent_5" presStyleCnt="0"/>
      <dgm:spPr/>
    </dgm:pt>
    <dgm:pt modelId="{0BA7495D-93AA-4084-B156-2CE327956439}" type="pres">
      <dgm:prSet presAssocID="{958ECBCD-AE9F-4B72-81A7-C26922AA069B}" presName="accentRepeatNode" presStyleLbl="solidFgAcc1" presStyleIdx="4" presStyleCnt="7"/>
      <dgm:spPr/>
    </dgm:pt>
    <dgm:pt modelId="{5D970887-9459-4E4F-8788-4D4F44ED2F27}" type="pres">
      <dgm:prSet presAssocID="{0BEF68B8-1228-47BB-83B5-7B9CD1E3F84E}" presName="text_6" presStyleLbl="node1" presStyleIdx="5" presStyleCnt="7">
        <dgm:presLayoutVars>
          <dgm:bulletEnabled val="1"/>
        </dgm:presLayoutVars>
      </dgm:prSet>
      <dgm:spPr/>
    </dgm:pt>
    <dgm:pt modelId="{C751084D-C57E-48D9-AE3B-1A760908F0BE}" type="pres">
      <dgm:prSet presAssocID="{0BEF68B8-1228-47BB-83B5-7B9CD1E3F84E}" presName="accent_6" presStyleCnt="0"/>
      <dgm:spPr/>
    </dgm:pt>
    <dgm:pt modelId="{3F8116AC-FAC3-4E95-9865-93CCFEB191B9}" type="pres">
      <dgm:prSet presAssocID="{0BEF68B8-1228-47BB-83B5-7B9CD1E3F84E}" presName="accentRepeatNode" presStyleLbl="solidFgAcc1" presStyleIdx="5" presStyleCnt="7"/>
      <dgm:spPr/>
    </dgm:pt>
    <dgm:pt modelId="{ACAB2934-A28F-48F4-8E85-3D5BBD04F6D4}" type="pres">
      <dgm:prSet presAssocID="{5605D28D-2CE6-4513-8566-952984E21E14}" presName="text_7" presStyleLbl="node1" presStyleIdx="6" presStyleCnt="7">
        <dgm:presLayoutVars>
          <dgm:bulletEnabled val="1"/>
        </dgm:presLayoutVars>
      </dgm:prSet>
      <dgm:spPr/>
    </dgm:pt>
    <dgm:pt modelId="{C25862F3-0E5F-4F34-A2EE-6FF606ED7E83}" type="pres">
      <dgm:prSet presAssocID="{5605D28D-2CE6-4513-8566-952984E21E14}" presName="accent_7" presStyleCnt="0"/>
      <dgm:spPr/>
    </dgm:pt>
    <dgm:pt modelId="{A965097E-32F1-4AB8-8C4E-2814A7596B2F}" type="pres">
      <dgm:prSet presAssocID="{5605D28D-2CE6-4513-8566-952984E21E14}" presName="accentRepeatNode" presStyleLbl="solidFgAcc1" presStyleIdx="6" presStyleCnt="7"/>
      <dgm:spPr/>
    </dgm:pt>
  </dgm:ptLst>
  <dgm:cxnLst>
    <dgm:cxn modelId="{C009210C-5715-43D7-B42E-585849D9FE06}" type="presOf" srcId="{0BEF68B8-1228-47BB-83B5-7B9CD1E3F84E}" destId="{5D970887-9459-4E4F-8788-4D4F44ED2F27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CEE8881A-5A34-405A-9D39-A9CE06C7C18A}" type="presOf" srcId="{958ECBCD-AE9F-4B72-81A7-C26922AA069B}" destId="{C7B7806B-400F-4752-A47B-AE1DBC25DC73}" srcOrd="0" destOrd="0" presId="urn:microsoft.com/office/officeart/2008/layout/VerticalCurvedList"/>
    <dgm:cxn modelId="{E1FC501E-C9C3-458E-86E0-AF2BB8CC5527}" type="presOf" srcId="{DDFE2CD1-DC95-4455-970D-500ED1550FF2}" destId="{06D9F81A-0C94-4897-A6E2-F1EFB33F4E6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A353D6D-FFD3-44FC-881D-D7105B221C2E}" srcId="{7E5AA53B-3EEE-4DE4-BB81-9044890C2946}" destId="{DDFE2CD1-DC95-4455-970D-500ED1550FF2}" srcOrd="3" destOrd="0" parTransId="{BC2653F7-D425-4FFD-ADF3-586621C46EA9}" sibTransId="{81972B4F-6D8E-4349-8D31-3F0D6017022A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5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6" destOrd="0" parTransId="{EB15AB98-362B-4E70-A3DA-995FC3E8BA79}" sibTransId="{823D1971-2C4D-4EC5-A874-2F463DE37109}"/>
    <dgm:cxn modelId="{DCBFEB87-A2EC-4F3E-A918-76C222C4F714}" type="presOf" srcId="{5605D28D-2CE6-4513-8566-952984E21E14}" destId="{ACAB2934-A28F-48F4-8E85-3D5BBD04F6D4}" srcOrd="0" destOrd="0" presId="urn:microsoft.com/office/officeart/2008/layout/VerticalCurvedList"/>
    <dgm:cxn modelId="{C315DA8D-77B9-4E16-8A3E-F32B0A86624C}" type="presOf" srcId="{95CBB8B9-7EFF-4943-A726-5164226282B1}" destId="{B9D94F56-5070-41FC-82F2-113D258D811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B2E17AB2-B543-475F-A5DF-E1FFE8D36CA8}" srcId="{7E5AA53B-3EEE-4DE4-BB81-9044890C2946}" destId="{7A151C33-A19C-4855-8C8A-A6A2E6FF250B}" srcOrd="1" destOrd="0" parTransId="{D6886332-62CC-4A44-9D29-C6D29137FC1B}" sibTransId="{17ADCF67-25FD-4266-AF09-18BA54C1EF88}"/>
    <dgm:cxn modelId="{514BF3B6-6AB5-4150-8D63-8FDB129CF372}" srcId="{7E5AA53B-3EEE-4DE4-BB81-9044890C2946}" destId="{958ECBCD-AE9F-4B72-81A7-C26922AA069B}" srcOrd="4" destOrd="0" parTransId="{8413BEBF-68BF-43D7-B7AE-1508E81A5709}" sibTransId="{026AAFC0-BDA3-44DB-9129-FFDFB7DDBD2B}"/>
    <dgm:cxn modelId="{C67000BA-B8D0-4B78-9BDF-AE5B1997BA58}" srcId="{7E5AA53B-3EEE-4DE4-BB81-9044890C2946}" destId="{95CBB8B9-7EFF-4943-A726-5164226282B1}" srcOrd="2" destOrd="0" parTransId="{ABFE94F1-7955-49A5-B79B-8E2B80776D33}" sibTransId="{4A28AEAB-A589-45B5-853F-CFBBA6CC8293}"/>
    <dgm:cxn modelId="{B2DA94BC-4E18-4F29-9C9E-07178B5A311F}" type="presOf" srcId="{7A151C33-A19C-4855-8C8A-A6A2E6FF250B}" destId="{8AEA9203-D9DC-4B46-AB11-767848E0718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A6828A6F-DB32-47BD-817F-A65B1D23678C}" type="presParOf" srcId="{90561C55-3C6E-4D53-85E1-2C50BCDDA392}" destId="{8AEA9203-D9DC-4B46-AB11-767848E07183}" srcOrd="3" destOrd="0" presId="urn:microsoft.com/office/officeart/2008/layout/VerticalCurvedList"/>
    <dgm:cxn modelId="{BFBDBEE7-769D-497A-A76A-359580F90E94}" type="presParOf" srcId="{90561C55-3C6E-4D53-85E1-2C50BCDDA392}" destId="{D3E7FD44-B14F-49C8-8E74-CAD66284A83D}" srcOrd="4" destOrd="0" presId="urn:microsoft.com/office/officeart/2008/layout/VerticalCurvedList"/>
    <dgm:cxn modelId="{8BCAA652-6E43-4D18-B574-44352C4A5A9B}" type="presParOf" srcId="{D3E7FD44-B14F-49C8-8E74-CAD66284A83D}" destId="{69336F75-243F-43C8-90E2-4DF32BDCF9BC}" srcOrd="0" destOrd="0" presId="urn:microsoft.com/office/officeart/2008/layout/VerticalCurvedList"/>
    <dgm:cxn modelId="{79ABE408-DD00-4469-8689-CF2A97B5A64B}" type="presParOf" srcId="{90561C55-3C6E-4D53-85E1-2C50BCDDA392}" destId="{B9D94F56-5070-41FC-82F2-113D258D8114}" srcOrd="5" destOrd="0" presId="urn:microsoft.com/office/officeart/2008/layout/VerticalCurvedList"/>
    <dgm:cxn modelId="{5D98FC10-1787-4544-9F09-B72783A83DCA}" type="presParOf" srcId="{90561C55-3C6E-4D53-85E1-2C50BCDDA392}" destId="{3C3D2A22-44F7-454E-82F7-EA8ED3B47A88}" srcOrd="6" destOrd="0" presId="urn:microsoft.com/office/officeart/2008/layout/VerticalCurvedList"/>
    <dgm:cxn modelId="{5E0D42FB-1E9B-4EFE-954F-3542F6945D67}" type="presParOf" srcId="{3C3D2A22-44F7-454E-82F7-EA8ED3B47A88}" destId="{5F7062E3-6F25-4A80-BBF9-93262512F243}" srcOrd="0" destOrd="0" presId="urn:microsoft.com/office/officeart/2008/layout/VerticalCurvedList"/>
    <dgm:cxn modelId="{E49C4A9B-9868-4521-B9E2-E616DD80759C}" type="presParOf" srcId="{90561C55-3C6E-4D53-85E1-2C50BCDDA392}" destId="{06D9F81A-0C94-4897-A6E2-F1EFB33F4E6D}" srcOrd="7" destOrd="0" presId="urn:microsoft.com/office/officeart/2008/layout/VerticalCurvedList"/>
    <dgm:cxn modelId="{F047B55C-4010-41FD-84B5-B27CFD3CFC14}" type="presParOf" srcId="{90561C55-3C6E-4D53-85E1-2C50BCDDA392}" destId="{D0CCB7B1-C2DD-4ECF-AB88-2A0EAB98A7E0}" srcOrd="8" destOrd="0" presId="urn:microsoft.com/office/officeart/2008/layout/VerticalCurvedList"/>
    <dgm:cxn modelId="{BD862875-AFC6-4DA7-A909-6AE79E316C32}" type="presParOf" srcId="{D0CCB7B1-C2DD-4ECF-AB88-2A0EAB98A7E0}" destId="{46DF22F4-BB35-407E-BE18-0C02184EF67B}" srcOrd="0" destOrd="0" presId="urn:microsoft.com/office/officeart/2008/layout/VerticalCurvedList"/>
    <dgm:cxn modelId="{96F994C3-BF0E-40FF-85D2-841E22586F99}" type="presParOf" srcId="{90561C55-3C6E-4D53-85E1-2C50BCDDA392}" destId="{C7B7806B-400F-4752-A47B-AE1DBC25DC73}" srcOrd="9" destOrd="0" presId="urn:microsoft.com/office/officeart/2008/layout/VerticalCurvedList"/>
    <dgm:cxn modelId="{B4CFDD84-603B-441F-9F01-78F74A35071E}" type="presParOf" srcId="{90561C55-3C6E-4D53-85E1-2C50BCDDA392}" destId="{20C05207-837A-4DC3-866E-E2B108585D38}" srcOrd="10" destOrd="0" presId="urn:microsoft.com/office/officeart/2008/layout/VerticalCurvedList"/>
    <dgm:cxn modelId="{C3E9FB0A-F666-4303-AEE5-D490AB8F7A28}" type="presParOf" srcId="{20C05207-837A-4DC3-866E-E2B108585D38}" destId="{0BA7495D-93AA-4084-B156-2CE327956439}" srcOrd="0" destOrd="0" presId="urn:microsoft.com/office/officeart/2008/layout/VerticalCurvedList"/>
    <dgm:cxn modelId="{593CE86D-2AC4-4C6C-BD2E-FB8CE9A147D3}" type="presParOf" srcId="{90561C55-3C6E-4D53-85E1-2C50BCDDA392}" destId="{5D970887-9459-4E4F-8788-4D4F44ED2F27}" srcOrd="11" destOrd="0" presId="urn:microsoft.com/office/officeart/2008/layout/VerticalCurvedList"/>
    <dgm:cxn modelId="{11343612-B119-488D-A2D2-259409C45EC6}" type="presParOf" srcId="{90561C55-3C6E-4D53-85E1-2C50BCDDA392}" destId="{C751084D-C57E-48D9-AE3B-1A760908F0BE}" srcOrd="12" destOrd="0" presId="urn:microsoft.com/office/officeart/2008/layout/VerticalCurvedList"/>
    <dgm:cxn modelId="{66EFBDA6-4A9C-4774-A1D0-03F4F1FEF84F}" type="presParOf" srcId="{C751084D-C57E-48D9-AE3B-1A760908F0BE}" destId="{3F8116AC-FAC3-4E95-9865-93CCFEB191B9}" srcOrd="0" destOrd="0" presId="urn:microsoft.com/office/officeart/2008/layout/VerticalCurvedList"/>
    <dgm:cxn modelId="{E08FC0FC-DCD3-4208-BDBF-2F81F48432A4}" type="presParOf" srcId="{90561C55-3C6E-4D53-85E1-2C50BCDDA392}" destId="{ACAB2934-A28F-48F4-8E85-3D5BBD04F6D4}" srcOrd="13" destOrd="0" presId="urn:microsoft.com/office/officeart/2008/layout/VerticalCurvedList"/>
    <dgm:cxn modelId="{00DF4515-8B3A-4507-BF1D-9C000D5EA99A}" type="presParOf" srcId="{90561C55-3C6E-4D53-85E1-2C50BCDDA392}" destId="{C25862F3-0E5F-4F34-A2EE-6FF606ED7E83}" srcOrd="14" destOrd="0" presId="urn:microsoft.com/office/officeart/2008/layout/VerticalCurvedList"/>
    <dgm:cxn modelId="{3E23CE9B-3CA5-4573-95F6-502FBAA47148}" type="presParOf" srcId="{C25862F3-0E5F-4F34-A2EE-6FF606ED7E83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Data Visualization SDK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7A151C33-A19C-4855-8C8A-A6A2E6FF250B}">
      <dgm:prSet/>
      <dgm:spPr/>
      <dgm:t>
        <a:bodyPr/>
        <a:lstStyle/>
        <a:p>
          <a:r>
            <a:rPr lang="hr-HR" dirty="0">
              <a:solidFill>
                <a:schemeClr val="accent6">
                  <a:lumMod val="40000"/>
                  <a:lumOff val="60000"/>
                </a:schemeClr>
              </a:solidFill>
            </a:rPr>
            <a:t>Viewer SDK</a:t>
          </a:r>
          <a:endParaRPr 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D6886332-62CC-4A44-9D29-C6D29137FC1B}" type="parTrans" cxnId="{B2E17AB2-B543-475F-A5DF-E1FFE8D36CA8}">
      <dgm:prSet/>
      <dgm:spPr/>
    </dgm:pt>
    <dgm:pt modelId="{17ADCF67-25FD-4266-AF09-18BA54C1EF88}" type="sibTrans" cxnId="{B2E17AB2-B543-475F-A5DF-E1FFE8D36CA8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8AEA9203-D9DC-4B46-AB11-767848E07183}" type="pres">
      <dgm:prSet presAssocID="{7A151C33-A19C-4855-8C8A-A6A2E6FF250B}" presName="text_2" presStyleLbl="node1" presStyleIdx="1" presStyleCnt="2">
        <dgm:presLayoutVars>
          <dgm:bulletEnabled val="1"/>
        </dgm:presLayoutVars>
      </dgm:prSet>
      <dgm:spPr/>
    </dgm:pt>
    <dgm:pt modelId="{D3E7FD44-B14F-49C8-8E74-CAD66284A83D}" type="pres">
      <dgm:prSet presAssocID="{7A151C33-A19C-4855-8C8A-A6A2E6FF250B}" presName="accent_2" presStyleCnt="0"/>
      <dgm:spPr/>
    </dgm:pt>
    <dgm:pt modelId="{69336F75-243F-43C8-90E2-4DF32BDCF9BC}" type="pres">
      <dgm:prSet presAssocID="{7A151C33-A19C-4855-8C8A-A6A2E6FF250B}" presName="accentRepeatNode" presStyleLbl="solidFgAcc1" presStyleIdx="1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rgbClr val="00B050"/>
        </a:solidFill>
      </dgm:spPr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B2E17AB2-B543-475F-A5DF-E1FFE8D36CA8}" srcId="{7E5AA53B-3EEE-4DE4-BB81-9044890C2946}" destId="{7A151C33-A19C-4855-8C8A-A6A2E6FF250B}" srcOrd="1" destOrd="0" parTransId="{D6886332-62CC-4A44-9D29-C6D29137FC1B}" sibTransId="{17ADCF67-25FD-4266-AF09-18BA54C1EF88}"/>
    <dgm:cxn modelId="{B2DA94BC-4E18-4F29-9C9E-07178B5A311F}" type="presOf" srcId="{7A151C33-A19C-4855-8C8A-A6A2E6FF250B}" destId="{8AEA9203-D9DC-4B46-AB11-767848E0718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A6828A6F-DB32-47BD-817F-A65B1D23678C}" type="presParOf" srcId="{90561C55-3C6E-4D53-85E1-2C50BCDDA392}" destId="{8AEA9203-D9DC-4B46-AB11-767848E07183}" srcOrd="3" destOrd="0" presId="urn:microsoft.com/office/officeart/2008/layout/VerticalCurvedList"/>
    <dgm:cxn modelId="{BFBDBEE7-769D-497A-A76A-359580F90E94}" type="presParOf" srcId="{90561C55-3C6E-4D53-85E1-2C50BCDDA392}" destId="{D3E7FD44-B14F-49C8-8E74-CAD66284A83D}" srcOrd="4" destOrd="0" presId="urn:microsoft.com/office/officeart/2008/layout/VerticalCurvedList"/>
    <dgm:cxn modelId="{8BCAA652-6E43-4D18-B574-44352C4A5A9B}" type="presParOf" srcId="{D3E7FD44-B14F-49C8-8E74-CAD66284A83D}" destId="{69336F75-243F-43C8-90E2-4DF32BDCF9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90052" y="133425"/>
          <a:ext cx="3050019" cy="3064229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6686" b="6686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55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800" kern="1200" dirty="0"/>
            <a:t>React</a:t>
          </a:r>
          <a:endParaRPr lang="en-US" sz="4800" kern="1200" dirty="0"/>
        </a:p>
      </dsp:txBody>
      <dsp:txXfrm>
        <a:off x="755062" y="3107779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458947" y="133425"/>
          <a:ext cx="3064229" cy="3064229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12471" b="12471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831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800" kern="1200" dirty="0"/>
            <a:t>Node.js</a:t>
          </a:r>
          <a:endParaRPr lang="en-US" sz="4800" kern="1200" dirty="0"/>
        </a:p>
      </dsp:txBody>
      <dsp:txXfrm>
        <a:off x="5831062" y="310777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275942" y="-808396"/>
          <a:ext cx="6285378" cy="6285378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27501" y="212233"/>
          <a:ext cx="6464421" cy="42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77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>
              <a:solidFill>
                <a:schemeClr val="accent6">
                  <a:lumMod val="40000"/>
                  <a:lumOff val="60000"/>
                </a:schemeClr>
              </a:solidFill>
            </a:rPr>
            <a:t>Authentication API</a:t>
          </a:r>
          <a:endParaRPr lang="en-US" sz="21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327501" y="212233"/>
        <a:ext cx="6464421" cy="424281"/>
      </dsp:txXfrm>
    </dsp:sp>
    <dsp:sp modelId="{07CB3071-D555-47DA-A36A-69EB91531FD8}">
      <dsp:nvSpPr>
        <dsp:cNvPr id="0" name=""/>
        <dsp:cNvSpPr/>
      </dsp:nvSpPr>
      <dsp:spPr>
        <a:xfrm>
          <a:off x="62325" y="159198"/>
          <a:ext cx="530351" cy="530351"/>
        </a:xfrm>
        <a:prstGeom prst="ellipse">
          <a:avLst/>
        </a:prstGeom>
        <a:solidFill>
          <a:schemeClr val="accent6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9203-D9DC-4B46-AB11-767848E07183}">
      <dsp:nvSpPr>
        <dsp:cNvPr id="0" name=""/>
        <dsp:cNvSpPr/>
      </dsp:nvSpPr>
      <dsp:spPr>
        <a:xfrm>
          <a:off x="711725" y="849028"/>
          <a:ext cx="6080196" cy="42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77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Data Exchange API</a:t>
          </a:r>
          <a:endParaRPr lang="en-US" sz="2100" kern="1200" dirty="0"/>
        </a:p>
      </dsp:txBody>
      <dsp:txXfrm>
        <a:off x="711725" y="849028"/>
        <a:ext cx="6080196" cy="424281"/>
      </dsp:txXfrm>
    </dsp:sp>
    <dsp:sp modelId="{69336F75-243F-43C8-90E2-4DF32BDCF9BC}">
      <dsp:nvSpPr>
        <dsp:cNvPr id="0" name=""/>
        <dsp:cNvSpPr/>
      </dsp:nvSpPr>
      <dsp:spPr>
        <a:xfrm>
          <a:off x="446550" y="795993"/>
          <a:ext cx="530351" cy="53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94F56-5070-41FC-82F2-113D258D8114}">
      <dsp:nvSpPr>
        <dsp:cNvPr id="0" name=""/>
        <dsp:cNvSpPr/>
      </dsp:nvSpPr>
      <dsp:spPr>
        <a:xfrm>
          <a:off x="922278" y="1485357"/>
          <a:ext cx="5869643" cy="42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77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Data Managment API</a:t>
          </a:r>
          <a:endParaRPr lang="en-US" sz="2100" kern="1200" dirty="0"/>
        </a:p>
      </dsp:txBody>
      <dsp:txXfrm>
        <a:off x="922278" y="1485357"/>
        <a:ext cx="5869643" cy="424281"/>
      </dsp:txXfrm>
    </dsp:sp>
    <dsp:sp modelId="{5F7062E3-6F25-4A80-BBF9-93262512F243}">
      <dsp:nvSpPr>
        <dsp:cNvPr id="0" name=""/>
        <dsp:cNvSpPr/>
      </dsp:nvSpPr>
      <dsp:spPr>
        <a:xfrm>
          <a:off x="657103" y="1432321"/>
          <a:ext cx="530351" cy="53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9F81A-0C94-4897-A6E2-F1EFB33F4E6D}">
      <dsp:nvSpPr>
        <dsp:cNvPr id="0" name=""/>
        <dsp:cNvSpPr/>
      </dsp:nvSpPr>
      <dsp:spPr>
        <a:xfrm>
          <a:off x="989506" y="2122151"/>
          <a:ext cx="5802415" cy="42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77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Tandem Data API</a:t>
          </a:r>
          <a:endParaRPr lang="en-US" sz="2100" kern="1200" dirty="0"/>
        </a:p>
      </dsp:txBody>
      <dsp:txXfrm>
        <a:off x="989506" y="2122151"/>
        <a:ext cx="5802415" cy="424281"/>
      </dsp:txXfrm>
    </dsp:sp>
    <dsp:sp modelId="{46DF22F4-BB35-407E-BE18-0C02184EF67B}">
      <dsp:nvSpPr>
        <dsp:cNvPr id="0" name=""/>
        <dsp:cNvSpPr/>
      </dsp:nvSpPr>
      <dsp:spPr>
        <a:xfrm>
          <a:off x="724330" y="2069116"/>
          <a:ext cx="530351" cy="53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7806B-400F-4752-A47B-AE1DBC25DC73}">
      <dsp:nvSpPr>
        <dsp:cNvPr id="0" name=""/>
        <dsp:cNvSpPr/>
      </dsp:nvSpPr>
      <dsp:spPr>
        <a:xfrm>
          <a:off x="922278" y="2758946"/>
          <a:ext cx="5869643" cy="42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77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Flow Graph  Engine API</a:t>
          </a:r>
          <a:endParaRPr lang="en-US" sz="2100" kern="1200" dirty="0"/>
        </a:p>
      </dsp:txBody>
      <dsp:txXfrm>
        <a:off x="922278" y="2758946"/>
        <a:ext cx="5869643" cy="424281"/>
      </dsp:txXfrm>
    </dsp:sp>
    <dsp:sp modelId="{0BA7495D-93AA-4084-B156-2CE327956439}">
      <dsp:nvSpPr>
        <dsp:cNvPr id="0" name=""/>
        <dsp:cNvSpPr/>
      </dsp:nvSpPr>
      <dsp:spPr>
        <a:xfrm>
          <a:off x="657103" y="2705911"/>
          <a:ext cx="530351" cy="53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70887-9459-4E4F-8788-4D4F44ED2F27}">
      <dsp:nvSpPr>
        <dsp:cNvPr id="0" name=""/>
        <dsp:cNvSpPr/>
      </dsp:nvSpPr>
      <dsp:spPr>
        <a:xfrm>
          <a:off x="711725" y="3395275"/>
          <a:ext cx="6080196" cy="42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77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Autodesk Construction Cloud APIs</a:t>
          </a:r>
          <a:endParaRPr lang="en-US" sz="2100" kern="1200" dirty="0"/>
        </a:p>
      </dsp:txBody>
      <dsp:txXfrm>
        <a:off x="711725" y="3395275"/>
        <a:ext cx="6080196" cy="424281"/>
      </dsp:txXfrm>
    </dsp:sp>
    <dsp:sp modelId="{3F8116AC-FAC3-4E95-9865-93CCFEB191B9}">
      <dsp:nvSpPr>
        <dsp:cNvPr id="0" name=""/>
        <dsp:cNvSpPr/>
      </dsp:nvSpPr>
      <dsp:spPr>
        <a:xfrm>
          <a:off x="446550" y="3342240"/>
          <a:ext cx="530351" cy="53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B2934-A28F-48F4-8E85-3D5BBD04F6D4}">
      <dsp:nvSpPr>
        <dsp:cNvPr id="0" name=""/>
        <dsp:cNvSpPr/>
      </dsp:nvSpPr>
      <dsp:spPr>
        <a:xfrm>
          <a:off x="327501" y="4032070"/>
          <a:ext cx="6464421" cy="42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77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BIM 360 APIs</a:t>
          </a:r>
          <a:endParaRPr lang="en-US" sz="2100" kern="1200" dirty="0"/>
        </a:p>
      </dsp:txBody>
      <dsp:txXfrm>
        <a:off x="327501" y="4032070"/>
        <a:ext cx="6464421" cy="424281"/>
      </dsp:txXfrm>
    </dsp:sp>
    <dsp:sp modelId="{A965097E-32F1-4AB8-8C4E-2814A7596B2F}">
      <dsp:nvSpPr>
        <dsp:cNvPr id="0" name=""/>
        <dsp:cNvSpPr/>
      </dsp:nvSpPr>
      <dsp:spPr>
        <a:xfrm>
          <a:off x="62325" y="3979034"/>
          <a:ext cx="530351" cy="53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 dirty="0"/>
            <a:t>Data Visualization SDK</a:t>
          </a:r>
          <a:endParaRPr lang="en-US" sz="4400" kern="1200" dirty="0"/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9203-D9DC-4B46-AB11-767848E07183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 dirty="0">
              <a:solidFill>
                <a:schemeClr val="accent6">
                  <a:lumMod val="40000"/>
                  <a:lumOff val="60000"/>
                </a:schemeClr>
              </a:solidFill>
            </a:rPr>
            <a:t>Viewer SDK</a:t>
          </a:r>
          <a:endParaRPr lang="en-US" sz="44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655140" y="2036648"/>
        <a:ext cx="6180307" cy="1018145"/>
      </dsp:txXfrm>
    </dsp:sp>
    <dsp:sp modelId="{69336F75-243F-43C8-90E2-4DF32BDCF9BC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rgbClr val="00B050"/>
        </a:solidFill>
        <a:ln w="22225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3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s-codepen.autodesk.io/utils.j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s.autodesk.com/developer/documentat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149" y="5409315"/>
            <a:ext cx="10993549" cy="895244"/>
          </a:xfrm>
        </p:spPr>
        <p:txBody>
          <a:bodyPr>
            <a:noAutofit/>
          </a:bodyPr>
          <a:lstStyle/>
          <a:p>
            <a:r>
              <a:rPr lang="hr-HR" sz="5400" dirty="0">
                <a:solidFill>
                  <a:schemeClr val="bg1"/>
                </a:solidFill>
              </a:rPr>
              <a:t>Mogućnost integracije autocad-a sa web sučeljem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D43C8E5-04FB-4E44-DCF4-9CF97B8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9C870-2BA9-5CC2-1D1E-97159C77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35" y="601200"/>
            <a:ext cx="9396201" cy="420480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01E8764-E3D9-79A6-AE0C-0D1BE46F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0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CAF7411-EC1E-5734-F583-CEFADBE9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DAC09-9C95-A877-F7DA-CE39C7B9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4" y="601200"/>
            <a:ext cx="10645064" cy="4204800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A4C91B7-6C9E-9A2A-08E5-DF85000E0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7923B8-37C7-A749-3F85-E6F9783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747428"/>
            <a:ext cx="11950700" cy="5915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556D-49A9-1C33-2450-7EDC9A22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INTEGRACIJE: AUTHENTICATION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385-18B3-304E-2892-BF772E02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temeljni</a:t>
            </a:r>
            <a:r>
              <a:rPr lang="en-US" dirty="0"/>
              <a:t> API koji </a:t>
            </a:r>
            <a:r>
              <a:rPr lang="en-US" dirty="0" err="1"/>
              <a:t>kreira</a:t>
            </a:r>
            <a:r>
              <a:rPr lang="en-US" dirty="0"/>
              <a:t> token za </a:t>
            </a:r>
            <a:r>
              <a:rPr lang="en-US" dirty="0" err="1"/>
              <a:t>pristup</a:t>
            </a:r>
            <a:r>
              <a:rPr lang="en-US" dirty="0"/>
              <a:t> Autodesk </a:t>
            </a:r>
            <a:r>
              <a:rPr lang="en-US" dirty="0" err="1"/>
              <a:t>funkcionalnostima</a:t>
            </a:r>
            <a:endParaRPr lang="hr-HR" dirty="0"/>
          </a:p>
          <a:p>
            <a:r>
              <a:rPr lang="en-US" dirty="0" err="1"/>
              <a:t>koristi</a:t>
            </a:r>
            <a:r>
              <a:rPr lang="en-US" dirty="0"/>
              <a:t> OAuth2</a:t>
            </a:r>
            <a:endParaRPr lang="hr-HR" dirty="0"/>
          </a:p>
          <a:p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raznim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 bez </a:t>
            </a:r>
            <a:r>
              <a:rPr lang="en-US" dirty="0" err="1"/>
              <a:t>uporabe</a:t>
            </a:r>
            <a:r>
              <a:rPr lang="en-US" dirty="0"/>
              <a:t> </a:t>
            </a:r>
            <a:r>
              <a:rPr lang="en-US" dirty="0" err="1"/>
              <a:t>šifre</a:t>
            </a:r>
            <a:endParaRPr lang="hr-HR" dirty="0"/>
          </a:p>
          <a:p>
            <a:r>
              <a:rPr lang="en-US" dirty="0" err="1"/>
              <a:t>olakšava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programima</a:t>
            </a:r>
            <a:r>
              <a:rPr lang="en-US" dirty="0"/>
              <a:t> </a:t>
            </a:r>
            <a:r>
              <a:rPr lang="en-US" dirty="0" err="1"/>
              <a:t>treće</a:t>
            </a:r>
            <a:r>
              <a:rPr lang="en-US" dirty="0"/>
              <a:t> </a:t>
            </a:r>
            <a:r>
              <a:rPr lang="en-US" dirty="0" err="1"/>
              <a:t>stranke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04DFE-A69F-E94A-F8C3-A34E7BA61DCA}"/>
              </a:ext>
            </a:extLst>
          </p:cNvPr>
          <p:cNvSpPr txBox="1"/>
          <p:nvPr/>
        </p:nvSpPr>
        <p:spPr>
          <a:xfrm>
            <a:off x="568171" y="1029810"/>
            <a:ext cx="1203303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 </a:t>
            </a:r>
            <a:r>
              <a:rPr lang="en-US" sz="1600" dirty="0" err="1"/>
              <a:t>handleSubmit</a:t>
            </a:r>
            <a:r>
              <a:rPr lang="en-US" sz="1600" dirty="0"/>
              <a:t> = async (e) =&gt;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e.preventDefault</a:t>
            </a:r>
            <a:r>
              <a:rPr lang="en-US" sz="1600" dirty="0"/>
              <a:t>();</a:t>
            </a:r>
          </a:p>
          <a:p>
            <a:r>
              <a:rPr lang="en-US" sz="1600" dirty="0"/>
              <a:t>    const {</a:t>
            </a:r>
          </a:p>
          <a:p>
            <a:r>
              <a:rPr lang="en-US" sz="1600" dirty="0"/>
              <a:t>        verifier,</a:t>
            </a:r>
          </a:p>
          <a:p>
            <a:r>
              <a:rPr lang="en-US" sz="1600" dirty="0"/>
              <a:t>        challenge</a:t>
            </a:r>
          </a:p>
          <a:p>
            <a:r>
              <a:rPr lang="en-US" sz="1600" dirty="0"/>
              <a:t>    } = </a:t>
            </a:r>
            <a:r>
              <a:rPr lang="en-US" sz="1600" dirty="0" err="1"/>
              <a:t>generateChallengeAndVerifier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console.log(verifier);</a:t>
            </a:r>
          </a:p>
          <a:p>
            <a:r>
              <a:rPr lang="en-US" sz="1600" dirty="0"/>
              <a:t>    console.log(challenge);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localStorage.setItem</a:t>
            </a:r>
            <a:r>
              <a:rPr lang="en-US" sz="1600" dirty="0"/>
              <a:t>('</a:t>
            </a:r>
            <a:r>
              <a:rPr lang="en-US" sz="1600" dirty="0" err="1"/>
              <a:t>pkce_verifier</a:t>
            </a:r>
            <a:r>
              <a:rPr lang="en-US" sz="1600" dirty="0"/>
              <a:t>', verifier);</a:t>
            </a:r>
          </a:p>
          <a:p>
            <a:endParaRPr lang="en-US" sz="1600" dirty="0"/>
          </a:p>
          <a:p>
            <a:r>
              <a:rPr lang="en-US" sz="1600" dirty="0"/>
              <a:t>    const </a:t>
            </a:r>
            <a:r>
              <a:rPr lang="en-US" sz="1600" dirty="0" err="1"/>
              <a:t>redirectUri</a:t>
            </a:r>
            <a:r>
              <a:rPr lang="en-US" sz="1600" dirty="0"/>
              <a:t> = </a:t>
            </a:r>
            <a:r>
              <a:rPr lang="en-US" sz="1600" dirty="0" err="1"/>
              <a:t>encodeURIComponent</a:t>
            </a:r>
            <a:r>
              <a:rPr lang="en-US" sz="1600" dirty="0"/>
              <a:t>(</a:t>
            </a:r>
            <a:r>
              <a:rPr lang="en-US" sz="1600" dirty="0" err="1"/>
              <a:t>process.env.REACT_APP_CALLBACK_URI</a:t>
            </a:r>
            <a:r>
              <a:rPr lang="en-US" sz="1600" dirty="0"/>
              <a:t>);</a:t>
            </a:r>
          </a:p>
          <a:p>
            <a:r>
              <a:rPr lang="en-US" sz="1600" dirty="0"/>
              <a:t>    const </a:t>
            </a:r>
            <a:r>
              <a:rPr lang="en-US" sz="1600" dirty="0" err="1"/>
              <a:t>clientId</a:t>
            </a:r>
            <a:r>
              <a:rPr lang="en-US" sz="1600" dirty="0"/>
              <a:t> = </a:t>
            </a:r>
            <a:r>
              <a:rPr lang="en-US" sz="1600" dirty="0" err="1"/>
              <a:t>process.env.REACT_APP_CLIENT_ID</a:t>
            </a:r>
            <a:r>
              <a:rPr lang="en-US" sz="1600" dirty="0"/>
              <a:t>;</a:t>
            </a:r>
          </a:p>
          <a:p>
            <a:r>
              <a:rPr lang="en-US" sz="1600" dirty="0"/>
              <a:t>    const scope = </a:t>
            </a:r>
            <a:r>
              <a:rPr lang="en-US" sz="1600" dirty="0" err="1"/>
              <a:t>encodeURIComponent</a:t>
            </a:r>
            <a:r>
              <a:rPr lang="en-US" sz="1600" dirty="0"/>
              <a:t>('</a:t>
            </a:r>
            <a:r>
              <a:rPr lang="en-US" sz="1600" dirty="0" err="1"/>
              <a:t>data:read</a:t>
            </a:r>
            <a:r>
              <a:rPr lang="en-US" sz="1600" dirty="0"/>
              <a:t> </a:t>
            </a:r>
            <a:r>
              <a:rPr lang="en-US" sz="1600" dirty="0" err="1"/>
              <a:t>data:write</a:t>
            </a:r>
            <a:r>
              <a:rPr lang="en-US" sz="1600" dirty="0"/>
              <a:t> </a:t>
            </a:r>
            <a:r>
              <a:rPr lang="en-US" sz="1600" dirty="0" err="1"/>
              <a:t>data:create</a:t>
            </a:r>
            <a:r>
              <a:rPr lang="en-US" sz="1600" dirty="0"/>
              <a:t> </a:t>
            </a:r>
            <a:r>
              <a:rPr lang="en-US" sz="1600" dirty="0" err="1"/>
              <a:t>data:search</a:t>
            </a:r>
            <a:r>
              <a:rPr lang="en-US" sz="1600" dirty="0"/>
              <a:t> </a:t>
            </a:r>
            <a:r>
              <a:rPr lang="en-US" sz="1600" dirty="0" err="1"/>
              <a:t>bucket:create</a:t>
            </a:r>
            <a:r>
              <a:rPr lang="en-US" sz="1600" dirty="0"/>
              <a:t> </a:t>
            </a:r>
            <a:r>
              <a:rPr lang="en-US" sz="1600" dirty="0" err="1"/>
              <a:t>bucket:read</a:t>
            </a:r>
            <a:r>
              <a:rPr lang="en-US" sz="1600" dirty="0"/>
              <a:t> </a:t>
            </a:r>
            <a:r>
              <a:rPr lang="en-US" sz="1600" dirty="0" err="1"/>
              <a:t>bucket:update</a:t>
            </a:r>
            <a:r>
              <a:rPr lang="en-US" sz="1600" dirty="0"/>
              <a:t> </a:t>
            </a:r>
            <a:r>
              <a:rPr lang="en-US" sz="1600" dirty="0" err="1"/>
              <a:t>bucket:delete</a:t>
            </a:r>
            <a:r>
              <a:rPr lang="en-US" sz="1600" dirty="0"/>
              <a:t>');</a:t>
            </a:r>
          </a:p>
          <a:p>
            <a:r>
              <a:rPr lang="en-US" sz="1600" dirty="0"/>
              <a:t>    const nonce = '1232132';</a:t>
            </a:r>
          </a:p>
          <a:p>
            <a:r>
              <a:rPr lang="en-US" sz="1600" dirty="0"/>
              <a:t>    const state = '12321321’;</a:t>
            </a:r>
            <a:endParaRPr lang="hr-HR" sz="1600" dirty="0"/>
          </a:p>
          <a:p>
            <a:endParaRPr lang="en-US" sz="1600" dirty="0"/>
          </a:p>
          <a:p>
            <a:r>
              <a:rPr lang="en-US" sz="1600" dirty="0"/>
              <a:t>    const </a:t>
            </a:r>
            <a:r>
              <a:rPr lang="en-US" sz="1600" dirty="0" err="1"/>
              <a:t>authRedirectUrl</a:t>
            </a:r>
            <a:r>
              <a:rPr lang="en-US" sz="1600" dirty="0"/>
              <a:t> = `${</a:t>
            </a:r>
            <a:r>
              <a:rPr lang="en-US" sz="1600" dirty="0" err="1"/>
              <a:t>authUrl</a:t>
            </a:r>
            <a:r>
              <a:rPr lang="en-US" sz="1600" dirty="0"/>
              <a:t>}?</a:t>
            </a:r>
            <a:r>
              <a:rPr lang="en-US" sz="1600" dirty="0" err="1"/>
              <a:t>response_type</a:t>
            </a:r>
            <a:r>
              <a:rPr lang="en-US" sz="1600" dirty="0"/>
              <a:t>=</a:t>
            </a:r>
            <a:r>
              <a:rPr lang="en-US" sz="1600" dirty="0" err="1"/>
              <a:t>code&amp;client_id</a:t>
            </a:r>
            <a:r>
              <a:rPr lang="en-US" sz="1600" dirty="0"/>
              <a:t>=${</a:t>
            </a:r>
            <a:r>
              <a:rPr lang="en-US" sz="1600" dirty="0" err="1"/>
              <a:t>clientId</a:t>
            </a:r>
            <a:r>
              <a:rPr lang="en-US" sz="1600" dirty="0"/>
              <a:t>}&amp;</a:t>
            </a:r>
            <a:r>
              <a:rPr lang="en-US" sz="1600" dirty="0" err="1"/>
              <a:t>redirect_uri</a:t>
            </a:r>
            <a:r>
              <a:rPr lang="en-US" sz="1600" dirty="0"/>
              <a:t>=${</a:t>
            </a:r>
            <a:r>
              <a:rPr lang="en-US" sz="1600" dirty="0" err="1"/>
              <a:t>redirectUri</a:t>
            </a:r>
            <a:r>
              <a:rPr lang="en-US" sz="1600" dirty="0"/>
              <a:t>}&amp;</a:t>
            </a:r>
            <a:endParaRPr lang="hr-HR" sz="1600" dirty="0"/>
          </a:p>
          <a:p>
            <a:r>
              <a:rPr lang="en-US" sz="1600" dirty="0"/>
              <a:t>scope=${scope}&amp;nonce=${nonce}&amp;prompt=</a:t>
            </a:r>
            <a:r>
              <a:rPr lang="en-US" sz="1600" dirty="0" err="1"/>
              <a:t>login&amp;state</a:t>
            </a:r>
            <a:r>
              <a:rPr lang="en-US" sz="1600" dirty="0"/>
              <a:t>=${state}&amp;</a:t>
            </a:r>
            <a:r>
              <a:rPr lang="en-US" sz="1600" dirty="0" err="1"/>
              <a:t>code_challenge</a:t>
            </a:r>
            <a:r>
              <a:rPr lang="en-US" sz="1600" dirty="0"/>
              <a:t>=${challenge}&amp;</a:t>
            </a:r>
            <a:r>
              <a:rPr lang="en-US" sz="1600" dirty="0" err="1"/>
              <a:t>code_challenge_method</a:t>
            </a:r>
            <a:r>
              <a:rPr lang="en-US" sz="1600" dirty="0"/>
              <a:t>=S256`;</a:t>
            </a:r>
            <a:endParaRPr lang="hr-HR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window.location.href</a:t>
            </a:r>
            <a:r>
              <a:rPr lang="en-US" sz="1600" dirty="0"/>
              <a:t> = </a:t>
            </a:r>
            <a:r>
              <a:rPr lang="en-US" sz="1600" dirty="0" err="1"/>
              <a:t>authRedirectUrl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B66A7-04CA-F538-4B4E-CB41AB94FA81}"/>
              </a:ext>
            </a:extLst>
          </p:cNvPr>
          <p:cNvSpPr txBox="1"/>
          <p:nvPr/>
        </p:nvSpPr>
        <p:spPr>
          <a:xfrm>
            <a:off x="5948038" y="1606858"/>
            <a:ext cx="534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dirty="0"/>
              <a:t>LOGIN KOMPONENTA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629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9D926-3051-B139-8015-2075BF73DD93}"/>
              </a:ext>
            </a:extLst>
          </p:cNvPr>
          <p:cNvSpPr txBox="1"/>
          <p:nvPr/>
        </p:nvSpPr>
        <p:spPr>
          <a:xfrm>
            <a:off x="259054" y="2166150"/>
            <a:ext cx="932819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const response = await fetch('https://developer.api.autodesk.com/authentication/v2/token',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method: 'POST',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headers: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    'Content-Type': 'application/x-www-form-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urlencoded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    'accept': 'application/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body: new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URLSearchParams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grant_type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'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authorization_code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client_id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process.env.REACT_APP_CLIENT_ID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code_verifier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codeVerifier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    code: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authorizationCode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redirect_uri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process.env.REACT_APP_CALLBACK_URI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}),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534EC-ACF2-889A-0266-9F715F03B39B}"/>
              </a:ext>
            </a:extLst>
          </p:cNvPr>
          <p:cNvSpPr txBox="1"/>
          <p:nvPr/>
        </p:nvSpPr>
        <p:spPr>
          <a:xfrm>
            <a:off x="3789535" y="1198486"/>
            <a:ext cx="461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dirty="0"/>
              <a:t>HVATANJE TOKENA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63121-F983-FDE1-4A4A-27E3A619A7FD}"/>
              </a:ext>
            </a:extLst>
          </p:cNvPr>
          <p:cNvSpPr txBox="1"/>
          <p:nvPr/>
        </p:nvSpPr>
        <p:spPr>
          <a:xfrm>
            <a:off x="5688929" y="5059250"/>
            <a:ext cx="6244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const </a:t>
            </a:r>
            <a:r>
              <a:rPr lang="en-US" sz="1600" dirty="0" err="1">
                <a:latin typeface="Consolas" panose="020B0609020204030204" pitchFamily="49" charset="0"/>
              </a:rPr>
              <a:t>handleSetToken</a:t>
            </a:r>
            <a:r>
              <a:rPr lang="en-US" sz="1600" dirty="0">
                <a:latin typeface="Consolas" panose="020B0609020204030204" pitchFamily="49" charset="0"/>
              </a:rPr>
              <a:t> = (token, time)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setToken</a:t>
            </a:r>
            <a:r>
              <a:rPr lang="en-US" sz="1600" dirty="0">
                <a:latin typeface="Consolas" panose="020B0609020204030204" pitchFamily="49" charset="0"/>
              </a:rPr>
              <a:t>(token);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localStorage.setItem</a:t>
            </a:r>
            <a:r>
              <a:rPr lang="en-US" sz="1600" dirty="0">
                <a:latin typeface="Consolas" panose="020B0609020204030204" pitchFamily="49" charset="0"/>
              </a:rPr>
              <a:t>('token', token);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localStorage.setItem</a:t>
            </a:r>
            <a:r>
              <a:rPr lang="en-US" sz="1600" dirty="0">
                <a:latin typeface="Consolas" panose="020B0609020204030204" pitchFamily="49" charset="0"/>
              </a:rPr>
              <a:t>('time', time);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console.log('Token set to local storage:', token);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000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47B47-17CF-FF3B-5016-5F736AEA7C95}"/>
              </a:ext>
            </a:extLst>
          </p:cNvPr>
          <p:cNvSpPr txBox="1"/>
          <p:nvPr/>
        </p:nvSpPr>
        <p:spPr>
          <a:xfrm>
            <a:off x="3870665" y="914400"/>
            <a:ext cx="4633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dirty="0"/>
              <a:t>UPORABA TOKENA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ACE4D-04BC-3179-64A7-F2E29646986F}"/>
              </a:ext>
            </a:extLst>
          </p:cNvPr>
          <p:cNvSpPr txBox="1"/>
          <p:nvPr/>
        </p:nvSpPr>
        <p:spPr>
          <a:xfrm>
            <a:off x="941033" y="2228295"/>
            <a:ext cx="8156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userInfoResponse</a:t>
            </a:r>
            <a:r>
              <a:rPr lang="en-US" dirty="0"/>
              <a:t> = await fetch('https://api.userprofile.autodesk.com/</a:t>
            </a:r>
            <a:r>
              <a:rPr lang="en-US" dirty="0" err="1"/>
              <a:t>userinfo</a:t>
            </a:r>
            <a:r>
              <a:rPr lang="en-US" dirty="0"/>
              <a:t>', {</a:t>
            </a:r>
          </a:p>
          <a:p>
            <a:r>
              <a:rPr lang="en-US" dirty="0"/>
              <a:t>    headers: {</a:t>
            </a:r>
          </a:p>
          <a:p>
            <a:r>
              <a:rPr lang="en-US" dirty="0"/>
              <a:t>        'Authorization': `Bearer ${</a:t>
            </a:r>
            <a:r>
              <a:rPr lang="hr-HR" dirty="0"/>
              <a:t>localStorage.getItem(‘token’)</a:t>
            </a:r>
            <a:r>
              <a:rPr lang="en-US" dirty="0"/>
              <a:t>}`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4700C-23D8-3302-0207-AFFFAE8B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3705623"/>
            <a:ext cx="854511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5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556D-49A9-1C33-2450-7EDC9A22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INTEGRACIJE: VIEWER SDK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385-18B3-304E-2892-BF772E0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49" y="902112"/>
            <a:ext cx="11029615" cy="3678303"/>
          </a:xfrm>
        </p:spPr>
        <p:txBody>
          <a:bodyPr/>
          <a:lstStyle/>
          <a:p>
            <a:r>
              <a:rPr lang="hr-HR" dirty="0"/>
              <a:t>SDK za prikazivanje 2D i 3D modela proizvedenih u Autodesk aplikacijama</a:t>
            </a:r>
          </a:p>
          <a:p>
            <a:r>
              <a:rPr lang="hr-HR" dirty="0"/>
              <a:t>Primjer: biblioteka utilis.js</a:t>
            </a:r>
          </a:p>
          <a:p>
            <a:pPr lvl="1"/>
            <a:r>
              <a:rPr lang="en-US" dirty="0">
                <a:hlinkClick r:id="rId2"/>
              </a:rPr>
              <a:t>https://aps-codepen.autodesk.io/utils.js</a:t>
            </a:r>
            <a:endParaRPr lang="hr-HR" dirty="0"/>
          </a:p>
          <a:p>
            <a:pPr lvl="1"/>
            <a:r>
              <a:rPr lang="hr-HR" dirty="0"/>
              <a:t>Koristi poziv prema API-ju na lokaciji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https://aps-codepen.autodesk.io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42FC3-1679-49B4-2AFF-4867C11D84CE}"/>
              </a:ext>
            </a:extLst>
          </p:cNvPr>
          <p:cNvSpPr txBox="1"/>
          <p:nvPr/>
        </p:nvSpPr>
        <p:spPr>
          <a:xfrm>
            <a:off x="439149" y="3755255"/>
            <a:ext cx="1117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hr-HR" dirty="0"/>
              <a:t>ČUDNO?! – biblioteka šalje poseban poziv za poseban token koji nema veze s autorizacijskim tokenom kako bi pristupio URN-u za učitavanje alata od SDK s udaljenog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2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7FE8-30A6-CF62-BEA4-2C33C1FA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B529C-9AEC-0545-CC7B-8A63587AB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PREDNOSTI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2DDCA-5B76-898B-856B-F08D903D0F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Visoko povećanje mogućnosti preglednika u vizualizaciji Autodesk artefakata</a:t>
            </a:r>
          </a:p>
          <a:p>
            <a:r>
              <a:rPr lang="hr-HR" dirty="0"/>
              <a:t>Dostupnost dokumenata i artefakata na različitim platforamam jer se web može pokrenuti na više platformi</a:t>
            </a:r>
          </a:p>
          <a:p>
            <a:r>
              <a:rPr lang="hr-HR" dirty="0"/>
              <a:t>Suradnja u stvarnom vremenu </a:t>
            </a:r>
          </a:p>
          <a:p>
            <a:r>
              <a:rPr lang="hr-HR" dirty="0"/>
              <a:t>Skalabilnost temeljena na oblaku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EF3A6-4E6D-C639-6A91-420EFC180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MANE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27A87-A71D-51DF-5B89-1C882D1A18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Pad performansi zbog korištenja preglednika</a:t>
            </a:r>
          </a:p>
          <a:p>
            <a:r>
              <a:rPr lang="hr-HR" dirty="0"/>
              <a:t>Sigurnost podataka zbog korištenja Cloud-a i čestih poziva prema Cloud-u za podatke</a:t>
            </a:r>
          </a:p>
          <a:p>
            <a:r>
              <a:rPr lang="hr-HR" dirty="0"/>
              <a:t>Kompatibilnost preglednika .- WebGL</a:t>
            </a:r>
          </a:p>
          <a:p>
            <a:r>
              <a:rPr lang="hr-HR" dirty="0"/>
              <a:t>Pretplatničke naknade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9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HVALA NA PAŽNJI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2"/>
                </a:solidFill>
              </a:rPr>
              <a:t>MATEJ DESANIĆ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EFF"/>
                </a:solidFill>
              </a:rPr>
              <a:t>TEHNIČKI ZAHTJEVI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6377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OKRUŽENJE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2A4DE7-2919-7E70-ACC8-F8778EDA27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888" y="2768798"/>
            <a:ext cx="3491455" cy="261994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9CFD8E-F01D-9548-D6D5-9BA3FD2A1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17489" y="2261878"/>
            <a:ext cx="3633787" cy="363378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49B8D3-3052-2553-8307-7E3CAAA54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883" y="2073989"/>
            <a:ext cx="3821676" cy="3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451B-4D3C-092D-57E4-EE86F4B3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hr-HR" dirty="0"/>
              <a:t>DOSTUPNI API OD AUTOCAD-a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73E4-81EE-85E4-7776-BC43B67CE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https://aps.autodesk.com/developer/documentation</a:t>
            </a:r>
            <a:endParaRPr lang="hr-HR" dirty="0"/>
          </a:p>
          <a:p>
            <a:r>
              <a:rPr lang="hr-HR" dirty="0"/>
              <a:t>Mogućnost integracija unutar .NET-a, React-a, GraphQL-a, Python</a:t>
            </a:r>
          </a:p>
          <a:p>
            <a:r>
              <a:rPr lang="hr-HR" dirty="0"/>
              <a:t>Jednostavno istraživanje dostupnih API-ja za integraciju sa web sučeljem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1BC34-2E80-93D6-6F53-3D71A7B4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7" y="2892268"/>
            <a:ext cx="5422392" cy="2304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17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8" y="60576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hr-HR" dirty="0"/>
              <a:t>API za integraciju s web-OM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97056"/>
              </p:ext>
            </p:extLst>
          </p:nvPr>
        </p:nvGraphicFramePr>
        <p:xfrm>
          <a:off x="719571" y="1571348"/>
          <a:ext cx="6854248" cy="466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hr-HR" dirty="0"/>
              <a:t>SDK ZA INTEGRACIJU S WEB-OM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7125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139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35D-3D29-08CF-0EB1-B513C593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DOSTUPNOST I KVALITETA DOKUMENTACIJE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582F5-E6A5-E72C-76AF-B448D93FB351}"/>
              </a:ext>
            </a:extLst>
          </p:cNvPr>
          <p:cNvSpPr txBox="1"/>
          <p:nvPr/>
        </p:nvSpPr>
        <p:spPr>
          <a:xfrm>
            <a:off x="575894" y="2237173"/>
            <a:ext cx="10999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hr-HR" dirty="0"/>
              <a:t>UVJET: registrirani korisnik na Autodesk portalu + kreirana Autodesk aplikacija za dobijanje </a:t>
            </a:r>
            <a:r>
              <a:rPr lang="hr-HR" i="1" dirty="0"/>
              <a:t>client_secret </a:t>
            </a:r>
            <a:r>
              <a:rPr lang="hr-HR" dirty="0"/>
              <a:t>i</a:t>
            </a:r>
            <a:r>
              <a:rPr lang="hr-HR" i="1" dirty="0"/>
              <a:t> client_id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hr-HR" dirty="0"/>
              <a:t>Potrebni za poziv prema autorizacijskom serveru prije nego što se pozove API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14C2-589E-5E0B-23EF-FB13233EE2E4}"/>
              </a:ext>
            </a:extLst>
          </p:cNvPr>
          <p:cNvSpPr txBox="1"/>
          <p:nvPr/>
        </p:nvSpPr>
        <p:spPr>
          <a:xfrm>
            <a:off x="575894" y="3429000"/>
            <a:ext cx="6967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hr-HR" dirty="0"/>
              <a:t>Tutoriali + Code Samples + osnovni koncepti i terminologija + blogovi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hr-HR" dirty="0"/>
              <a:t>primjer: Authentication API 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https://aps.autodesk.com/developer/overview/authentication-api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61D35-FDF1-7EAA-2E89-D8E15C13B077}"/>
              </a:ext>
            </a:extLst>
          </p:cNvPr>
          <p:cNvSpPr txBox="1"/>
          <p:nvPr/>
        </p:nvSpPr>
        <p:spPr>
          <a:xfrm>
            <a:off x="575894" y="4900474"/>
            <a:ext cx="105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hr-HR" dirty="0"/>
              <a:t>Za tradicionalne i single page web aplikacije postoje različiti API-ji ovisno o tome koliko osigurani moraju biti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375FA8C-5658-4743-25C9-BB1D43D8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F1974-9B17-B18C-98B7-6BBD5FE5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4" y="601200"/>
            <a:ext cx="11212803" cy="420480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5B78921-70B4-3B7D-0597-2D0DF804C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2154EC-D711-9867-946F-37DF0A2F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0EBA4-D122-2801-0F73-1B10106A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5" y="601200"/>
            <a:ext cx="11138541" cy="420480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4E36A2-FCB7-A978-36B0-382FF41EE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5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74</TotalTime>
  <Words>734</Words>
  <Application>Microsoft Office PowerPoint</Application>
  <PresentationFormat>Widescreen</PresentationFormat>
  <Paragraphs>106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Gill Sans MT</vt:lpstr>
      <vt:lpstr>Wingdings</vt:lpstr>
      <vt:lpstr>Wingdings 2</vt:lpstr>
      <vt:lpstr>Custom</vt:lpstr>
      <vt:lpstr>Mogućnost integracije autocad-a sa web sučeljem</vt:lpstr>
      <vt:lpstr>TEHNIČKI ZAHTJEVI</vt:lpstr>
      <vt:lpstr>OKRUŽENJE</vt:lpstr>
      <vt:lpstr>DOSTUPNI API OD AUTOCAD-a</vt:lpstr>
      <vt:lpstr>API za integraciju s web-OM</vt:lpstr>
      <vt:lpstr>SDK ZA INTEGRACIJU S WEB-OM</vt:lpstr>
      <vt:lpstr>DOSTUPNOST I KVALITETA DOKUMENTACIJE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PRIMJER INTEGRACIJE: AUTHENTICATION API</vt:lpstr>
      <vt:lpstr>PowerPoint Presentation</vt:lpstr>
      <vt:lpstr>PowerPoint Presentation</vt:lpstr>
      <vt:lpstr>PowerPoint Presentation</vt:lpstr>
      <vt:lpstr>PRIMJER INTEGRACIJE: VIEWER SDK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Mogućnost integracije autocad-a sa web sučeljem</dc:title>
  <dc:creator>Matej Desanić</dc:creator>
  <cp:lastModifiedBy>Matej Desanić</cp:lastModifiedBy>
  <cp:revision>1</cp:revision>
  <dcterms:created xsi:type="dcterms:W3CDTF">2024-07-11T10:37:14Z</dcterms:created>
  <dcterms:modified xsi:type="dcterms:W3CDTF">2024-07-11T11:51:33Z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