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2313-208D-4F90-8E55-F29A01204B3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579-E31C-4780-BC0A-0436126E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2313-208D-4F90-8E55-F29A01204B3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579-E31C-4780-BC0A-0436126E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2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2313-208D-4F90-8E55-F29A01204B3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579-E31C-4780-BC0A-0436126E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2313-208D-4F90-8E55-F29A01204B3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579-E31C-4780-BC0A-0436126E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2313-208D-4F90-8E55-F29A01204B3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579-E31C-4780-BC0A-0436126E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2313-208D-4F90-8E55-F29A01204B3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579-E31C-4780-BC0A-0436126E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2313-208D-4F90-8E55-F29A01204B3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579-E31C-4780-BC0A-0436126E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2313-208D-4F90-8E55-F29A01204B3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579-E31C-4780-BC0A-0436126E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2313-208D-4F90-8E55-F29A01204B3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579-E31C-4780-BC0A-0436126E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2313-208D-4F90-8E55-F29A01204B3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579-E31C-4780-BC0A-0436126E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9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2313-208D-4F90-8E55-F29A01204B3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579-E31C-4780-BC0A-0436126E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F2313-208D-4F90-8E55-F29A01204B3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4579-E31C-4780-BC0A-0436126E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CPE 301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#4 – The LED &amp; GPIO Lab</a:t>
            </a:r>
          </a:p>
        </p:txBody>
      </p:sp>
    </p:spTree>
    <p:extLst>
      <p:ext uri="{BB962C8B-B14F-4D97-AF65-F5344CB8AC3E}">
        <p14:creationId xmlns:p14="http://schemas.microsoft.com/office/powerpoint/2010/main" val="22745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RULES FOR THE REST OF THE SEMESTER</a:t>
            </a:r>
          </a:p>
          <a:p>
            <a:pPr marL="0" indent="0">
              <a:buNone/>
            </a:pPr>
            <a:r>
              <a:rPr lang="en-US" dirty="0"/>
              <a:t>After this lab -&gt; </a:t>
            </a:r>
            <a:r>
              <a:rPr lang="en-US" b="1" dirty="0"/>
              <a:t>NO ARDUINO LIBRARY </a:t>
            </a:r>
            <a:r>
              <a:rPr lang="en-US" sz="1800" b="1" u="sng" dirty="0"/>
              <a:t>(unless specifically stated)</a:t>
            </a:r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Labs</a:t>
            </a:r>
          </a:p>
          <a:p>
            <a:pPr lvl="1"/>
            <a:r>
              <a:rPr lang="en-US" dirty="0"/>
              <a:t>Quizzes</a:t>
            </a:r>
          </a:p>
          <a:p>
            <a:pPr lvl="1"/>
            <a:r>
              <a:rPr lang="en-US" dirty="0"/>
              <a:t>Tests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i="1" dirty="0"/>
              <a:t>Still ok to use for debugging…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LEDs</a:t>
            </a:r>
          </a:p>
          <a:p>
            <a:r>
              <a:rPr lang="en-US" dirty="0"/>
              <a:t>Schematics &amp; Symbols</a:t>
            </a:r>
          </a:p>
          <a:p>
            <a:r>
              <a:rPr lang="en-US" dirty="0"/>
              <a:t>Arduino Pins, Ports, and Pinouts</a:t>
            </a:r>
          </a:p>
          <a:p>
            <a:r>
              <a:rPr lang="en-US" dirty="0"/>
              <a:t>Arduino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4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= I * R</a:t>
            </a:r>
          </a:p>
          <a:p>
            <a:r>
              <a:rPr lang="en-US" dirty="0"/>
              <a:t>Short Pin / Flat side = Cathode</a:t>
            </a:r>
          </a:p>
          <a:p>
            <a:r>
              <a:rPr lang="en-US" dirty="0"/>
              <a:t>Anode = ( + )</a:t>
            </a:r>
          </a:p>
          <a:p>
            <a:r>
              <a:rPr lang="en-US" dirty="0"/>
              <a:t>Cathode = ( - )</a:t>
            </a:r>
          </a:p>
          <a:p>
            <a:r>
              <a:rPr lang="en-US" dirty="0"/>
              <a:t>Positive potential difference from Anode to Cathode = LIGHT</a:t>
            </a:r>
          </a:p>
          <a:p>
            <a:r>
              <a:rPr lang="en-US" dirty="0"/>
              <a:t>Overcurrent = POP, then smoke</a:t>
            </a:r>
          </a:p>
        </p:txBody>
      </p:sp>
    </p:spTree>
    <p:extLst>
      <p:ext uri="{BB962C8B-B14F-4D97-AF65-F5344CB8AC3E}">
        <p14:creationId xmlns:p14="http://schemas.microsoft.com/office/powerpoint/2010/main" val="22686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 &amp;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  <a:p>
            <a:pPr lvl="1"/>
            <a:r>
              <a:rPr lang="en-US" dirty="0"/>
              <a:t>Hand-draw then scan or use CAD:</a:t>
            </a:r>
          </a:p>
          <a:p>
            <a:pPr lvl="2"/>
            <a:r>
              <a:rPr lang="en-US" dirty="0" err="1"/>
              <a:t>Circuitmaker</a:t>
            </a:r>
            <a:endParaRPr lang="en-US" dirty="0"/>
          </a:p>
          <a:p>
            <a:pPr lvl="3"/>
            <a:r>
              <a:rPr lang="en-US" dirty="0"/>
              <a:t>steep learning curve, but TONS of features</a:t>
            </a:r>
          </a:p>
          <a:p>
            <a:pPr lvl="3"/>
            <a:r>
              <a:rPr lang="en-US" dirty="0"/>
              <a:t>very similar to professional software (</a:t>
            </a:r>
            <a:r>
              <a:rPr lang="en-US" dirty="0" err="1"/>
              <a:t>Altium</a:t>
            </a:r>
            <a:r>
              <a:rPr lang="en-US" dirty="0"/>
              <a:t> Designer)</a:t>
            </a:r>
          </a:p>
          <a:p>
            <a:pPr lvl="2"/>
            <a:r>
              <a:rPr lang="en-US" dirty="0"/>
              <a:t>Circuit-diagram.org </a:t>
            </a:r>
          </a:p>
          <a:p>
            <a:pPr lvl="3"/>
            <a:r>
              <a:rPr lang="en-US" dirty="0"/>
              <a:t>super easy</a:t>
            </a:r>
          </a:p>
          <a:p>
            <a:pPr lvl="3"/>
            <a:r>
              <a:rPr lang="en-US" dirty="0"/>
              <a:t>in browser</a:t>
            </a:r>
          </a:p>
        </p:txBody>
      </p:sp>
    </p:spTree>
    <p:extLst>
      <p:ext uri="{BB962C8B-B14F-4D97-AF65-F5344CB8AC3E}">
        <p14:creationId xmlns:p14="http://schemas.microsoft.com/office/powerpoint/2010/main" val="40187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 &amp;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of Thumb</a:t>
            </a:r>
          </a:p>
          <a:p>
            <a:pPr lvl="1"/>
            <a:r>
              <a:rPr lang="en-US" dirty="0"/>
              <a:t>Labels, Labels, Labels</a:t>
            </a:r>
          </a:p>
          <a:p>
            <a:pPr lvl="1"/>
            <a:r>
              <a:rPr lang="en-US" dirty="0"/>
              <a:t>Put positive supply on top</a:t>
            </a:r>
          </a:p>
          <a:p>
            <a:pPr lvl="1"/>
            <a:r>
              <a:rPr lang="en-US" dirty="0"/>
              <a:t>Put ground on bottom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 &amp;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  <a:p>
            <a:pPr lvl="1"/>
            <a:r>
              <a:rPr lang="en-US" dirty="0"/>
              <a:t>LED</a:t>
            </a:r>
          </a:p>
          <a:p>
            <a:pPr lvl="1"/>
            <a:r>
              <a:rPr lang="en-US" dirty="0"/>
              <a:t>MOSFET</a:t>
            </a:r>
          </a:p>
          <a:p>
            <a:pPr lvl="1"/>
            <a:r>
              <a:rPr lang="en-US" dirty="0"/>
              <a:t>RESISTOR</a:t>
            </a:r>
          </a:p>
          <a:p>
            <a:pPr lvl="1"/>
            <a:r>
              <a:rPr lang="en-US" dirty="0"/>
              <a:t>VCC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r>
              <a:rPr lang="en-US" dirty="0"/>
              <a:t>Button</a:t>
            </a:r>
          </a:p>
          <a:p>
            <a:endParaRPr lang="en-US" dirty="0"/>
          </a:p>
        </p:txBody>
      </p:sp>
      <p:pic>
        <p:nvPicPr>
          <p:cNvPr id="4098" name="Picture 2" descr="https://openclipart.org/image/2400px/svg_to_png/8190/vermeil-IEC-LED-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342" y="1635919"/>
            <a:ext cx="1071307" cy="5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d/dd/Mosfet_N-Ch_Sedra.svg/2000px-Mosfet_N-Ch_Sedr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28" y="1862050"/>
            <a:ext cx="1198304" cy="119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.wikimedia.org/wikipedia/commons/thumb/e/ee/Resistor_symbol_America.svg/2000px-Resistor_symbol_America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57" y="3118064"/>
            <a:ext cx="1870075" cy="70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upload.wikimedia.org/wikipedia/commons/thumb/9/91/Earth_Ground.svg/2000px-Earth_Ground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60" y="3954279"/>
            <a:ext cx="529855" cy="80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fabacademy.org/archives/2015/doc/images/Electronics_Design/Vcc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45" y="3379971"/>
            <a:ext cx="434933" cy="75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www.musicfromouterspace.com/analogsynth_new/ELECTRONICS/switch_images/spst_pb_symbo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386" y="4569527"/>
            <a:ext cx="1238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6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Pins, Ports, and Pinouts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is a </a:t>
            </a:r>
            <a:r>
              <a:rPr lang="en-US" b="1" dirty="0"/>
              <a:t>Development Platform</a:t>
            </a:r>
          </a:p>
          <a:p>
            <a:pPr lvl="1"/>
            <a:r>
              <a:rPr lang="en-US" dirty="0"/>
              <a:t>Easy to use </a:t>
            </a:r>
          </a:p>
          <a:p>
            <a:pPr lvl="2"/>
            <a:r>
              <a:rPr lang="en-US" dirty="0"/>
              <a:t>simplifies the more complex aspects of programming microcontrollers</a:t>
            </a:r>
          </a:p>
          <a:p>
            <a:pPr lvl="1"/>
            <a:r>
              <a:rPr lang="en-US" dirty="0"/>
              <a:t>IDE &amp; Libraries </a:t>
            </a:r>
          </a:p>
          <a:p>
            <a:pPr lvl="2"/>
            <a:r>
              <a:rPr lang="en-US" dirty="0"/>
              <a:t>Simple IDE with integrated USB uploader</a:t>
            </a:r>
          </a:p>
          <a:p>
            <a:pPr lvl="2"/>
            <a:r>
              <a:rPr lang="en-US" dirty="0"/>
              <a:t>Abstracted libraries</a:t>
            </a:r>
          </a:p>
          <a:p>
            <a:r>
              <a:rPr lang="en-US" dirty="0"/>
              <a:t>Atmel 2560 is a </a:t>
            </a:r>
            <a:r>
              <a:rPr lang="en-US" b="1" dirty="0"/>
              <a:t>Microcontroller</a:t>
            </a:r>
            <a:r>
              <a:rPr lang="en-US" dirty="0"/>
              <a:t> which Arduino uses in the Mega </a:t>
            </a:r>
            <a:endParaRPr lang="en-US" b="1" dirty="0"/>
          </a:p>
          <a:p>
            <a:pPr lvl="1"/>
            <a:r>
              <a:rPr lang="en-US" dirty="0"/>
              <a:t>8 bit commercial microcontroller</a:t>
            </a:r>
          </a:p>
          <a:p>
            <a:pPr lvl="1"/>
            <a:r>
              <a:rPr lang="en-US" dirty="0"/>
              <a:t>Very simple architecture</a:t>
            </a:r>
          </a:p>
          <a:p>
            <a:pPr lvl="1"/>
            <a:r>
              <a:rPr lang="en-US" dirty="0"/>
              <a:t>Simple Memory Mapped I/O</a:t>
            </a:r>
          </a:p>
        </p:txBody>
      </p:sp>
    </p:spTree>
    <p:extLst>
      <p:ext uri="{BB962C8B-B14F-4D97-AF65-F5344CB8AC3E}">
        <p14:creationId xmlns:p14="http://schemas.microsoft.com/office/powerpoint/2010/main" val="420670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Pins, Ports, and Pinouts</a:t>
            </a:r>
          </a:p>
        </p:txBody>
      </p:sp>
      <p:pic>
        <p:nvPicPr>
          <p:cNvPr id="5122" name="Picture 2" descr="http://3.bp.blogspot.com/-5bIrGV8-TfE/VKSNL21TULI/AAAAAAAAAAk/UC4vz6oc-Wg/s1600/ARDUINO.Mega.Pinout.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27" y="1216024"/>
            <a:ext cx="7468859" cy="531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114" y="1690688"/>
            <a:ext cx="3779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I/O Pin: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Arduino Pin # (1-54, A0-A15)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Port Name/Number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have many different </a:t>
            </a:r>
            <a:r>
              <a:rPr lang="en-US" dirty="0" err="1"/>
              <a:t>funcitons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Arduino Pin #s: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Labeled on the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 with Arduino Library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Uniform Across all Arduino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Atmel 2560 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Specific to the microcontroller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 direct access to hardware = ultimate control</a:t>
            </a:r>
          </a:p>
        </p:txBody>
      </p:sp>
    </p:spTree>
    <p:extLst>
      <p:ext uri="{BB962C8B-B14F-4D97-AF65-F5344CB8AC3E}">
        <p14:creationId xmlns:p14="http://schemas.microsoft.com/office/powerpoint/2010/main" val="390064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4" y="1404711"/>
            <a:ext cx="11484429" cy="5242832"/>
          </a:xfrm>
        </p:spPr>
        <p:txBody>
          <a:bodyPr>
            <a:normAutofit/>
          </a:bodyPr>
          <a:lstStyle/>
          <a:p>
            <a:r>
              <a:rPr lang="en-US" dirty="0"/>
              <a:t>Basic Functions: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81540"/>
              </p:ext>
            </p:extLst>
          </p:nvPr>
        </p:nvGraphicFramePr>
        <p:xfrm>
          <a:off x="624111" y="1967895"/>
          <a:ext cx="11117947" cy="451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53">
                  <a:extLst>
                    <a:ext uri="{9D8B030D-6E8A-4147-A177-3AD203B41FA5}">
                      <a16:colId xmlns:a16="http://schemas.microsoft.com/office/drawing/2014/main" val="1582803098"/>
                    </a:ext>
                  </a:extLst>
                </a:gridCol>
                <a:gridCol w="1831191">
                  <a:extLst>
                    <a:ext uri="{9D8B030D-6E8A-4147-A177-3AD203B41FA5}">
                      <a16:colId xmlns:a16="http://schemas.microsoft.com/office/drawing/2014/main" val="662738282"/>
                    </a:ext>
                  </a:extLst>
                </a:gridCol>
                <a:gridCol w="3515232">
                  <a:extLst>
                    <a:ext uri="{9D8B030D-6E8A-4147-A177-3AD203B41FA5}">
                      <a16:colId xmlns:a16="http://schemas.microsoft.com/office/drawing/2014/main" val="2017894070"/>
                    </a:ext>
                  </a:extLst>
                </a:gridCol>
                <a:gridCol w="5330071">
                  <a:extLst>
                    <a:ext uri="{9D8B030D-6E8A-4147-A177-3AD203B41FA5}">
                      <a16:colId xmlns:a16="http://schemas.microsoft.com/office/drawing/2014/main" val="987537167"/>
                    </a:ext>
                  </a:extLst>
                </a:gridCol>
              </a:tblGrid>
              <a:tr h="527514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06173"/>
                  </a:ext>
                </a:extLst>
              </a:tr>
              <a:tr h="9231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pinMode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up pin for input or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Pin #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INPUT/OUTPUT/INPUT_PULLUP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57545"/>
                  </a:ext>
                </a:extLst>
              </a:tr>
              <a:tr h="9231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digitalWrite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state of output</a:t>
                      </a:r>
                      <a:r>
                        <a:rPr lang="en-US" baseline="0" dirty="0"/>
                        <a:t>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Pin #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HIGH/LOW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10580"/>
                  </a:ext>
                </a:extLst>
              </a:tr>
              <a:tr h="88371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digitalRead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state of input</a:t>
                      </a:r>
                      <a:r>
                        <a:rPr lang="en-US" baseline="0" dirty="0"/>
                        <a:t>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Pin</a:t>
                      </a:r>
                      <a:r>
                        <a:rPr lang="en-US" baseline="0" dirty="0"/>
                        <a:t> 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58017"/>
                  </a:ext>
                </a:extLst>
              </a:tr>
              <a:tr h="126245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Waits a number of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# of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9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18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342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CPE 301</vt:lpstr>
      <vt:lpstr>Contents:</vt:lpstr>
      <vt:lpstr>LEDs</vt:lpstr>
      <vt:lpstr>Schematics &amp; Symbols</vt:lpstr>
      <vt:lpstr>Schematics &amp; Symbols</vt:lpstr>
      <vt:lpstr>Schematics &amp; Symbols</vt:lpstr>
      <vt:lpstr>Arduino Pins, Ports, and Pinouts</vt:lpstr>
      <vt:lpstr>Arduino Pins, Ports, and Pinouts</vt:lpstr>
      <vt:lpstr>Arduino Library</vt:lpstr>
      <vt:lpstr>Arduino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</dc:title>
  <dc:creator>Frank</dc:creator>
  <cp:lastModifiedBy>Frank Mascarich</cp:lastModifiedBy>
  <cp:revision>36</cp:revision>
  <dcterms:created xsi:type="dcterms:W3CDTF">2016-09-10T02:31:37Z</dcterms:created>
  <dcterms:modified xsi:type="dcterms:W3CDTF">2018-10-01T20:49:04Z</dcterms:modified>
</cp:coreProperties>
</file>