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689" r:id="rId2"/>
    <p:sldId id="68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8" r:id="rId83"/>
    <p:sldId id="339"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05" d="100"/>
          <a:sy n="105" d="100"/>
        </p:scale>
        <p:origin x="156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steban Ochoa Toasa" userId="4179fe2b-0a00-4fef-8668-7865b0747bef" providerId="ADAL" clId="{29CB8E32-1BF5-4669-8183-2B4AA2394DB6}"/>
    <pc:docChg chg="custSel addSld delSld modSld">
      <pc:chgData name="Andres Esteban Ochoa Toasa" userId="4179fe2b-0a00-4fef-8668-7865b0747bef" providerId="ADAL" clId="{29CB8E32-1BF5-4669-8183-2B4AA2394DB6}" dt="2020-10-29T07:14:47.869" v="131" actId="20577"/>
      <pc:docMkLst>
        <pc:docMk/>
      </pc:docMkLst>
      <pc:sldChg chg="del">
        <pc:chgData name="Andres Esteban Ochoa Toasa" userId="4179fe2b-0a00-4fef-8668-7865b0747bef" providerId="ADAL" clId="{29CB8E32-1BF5-4669-8183-2B4AA2394DB6}" dt="2020-10-29T07:13:47.469" v="1" actId="47"/>
        <pc:sldMkLst>
          <pc:docMk/>
          <pc:sldMk cId="0" sldId="256"/>
        </pc:sldMkLst>
      </pc:sldChg>
      <pc:sldChg chg="modSp add mod">
        <pc:chgData name="Andres Esteban Ochoa Toasa" userId="4179fe2b-0a00-4fef-8668-7865b0747bef" providerId="ADAL" clId="{29CB8E32-1BF5-4669-8183-2B4AA2394DB6}" dt="2020-10-29T07:14:47.869" v="131" actId="20577"/>
        <pc:sldMkLst>
          <pc:docMk/>
          <pc:sldMk cId="3996500883" sldId="687"/>
        </pc:sldMkLst>
        <pc:spChg chg="mod">
          <ac:chgData name="Andres Esteban Ochoa Toasa" userId="4179fe2b-0a00-4fef-8668-7865b0747bef" providerId="ADAL" clId="{29CB8E32-1BF5-4669-8183-2B4AA2394DB6}" dt="2020-10-29T07:13:58.509" v="13" actId="20577"/>
          <ac:spMkLst>
            <pc:docMk/>
            <pc:sldMk cId="3996500883" sldId="687"/>
            <ac:spMk id="2" creationId="{00000000-0000-0000-0000-000000000000}"/>
          </ac:spMkLst>
        </pc:spChg>
        <pc:spChg chg="mod">
          <ac:chgData name="Andres Esteban Ochoa Toasa" userId="4179fe2b-0a00-4fef-8668-7865b0747bef" providerId="ADAL" clId="{29CB8E32-1BF5-4669-8183-2B4AA2394DB6}" dt="2020-10-29T07:14:40.871" v="116" actId="20577"/>
          <ac:spMkLst>
            <pc:docMk/>
            <pc:sldMk cId="3996500883" sldId="687"/>
            <ac:spMk id="3" creationId="{00000000-0000-0000-0000-000000000000}"/>
          </ac:spMkLst>
        </pc:spChg>
        <pc:spChg chg="mod">
          <ac:chgData name="Andres Esteban Ochoa Toasa" userId="4179fe2b-0a00-4fef-8668-7865b0747bef" providerId="ADAL" clId="{29CB8E32-1BF5-4669-8183-2B4AA2394DB6}" dt="2020-10-29T07:14:47.869" v="131" actId="20577"/>
          <ac:spMkLst>
            <pc:docMk/>
            <pc:sldMk cId="3996500883" sldId="687"/>
            <ac:spMk id="5" creationId="{CECC4F56-3802-4658-87AE-AAD372A430F4}"/>
          </ac:spMkLst>
        </pc:spChg>
      </pc:sldChg>
      <pc:sldChg chg="modSp add mod">
        <pc:chgData name="Andres Esteban Ochoa Toasa" userId="4179fe2b-0a00-4fef-8668-7865b0747bef" providerId="ADAL" clId="{29CB8E32-1BF5-4669-8183-2B4AA2394DB6}" dt="2020-10-29T07:13:52.928" v="8" actId="5793"/>
        <pc:sldMkLst>
          <pc:docMk/>
          <pc:sldMk cId="1862710643" sldId="689"/>
        </pc:sldMkLst>
        <pc:spChg chg="mod">
          <ac:chgData name="Andres Esteban Ochoa Toasa" userId="4179fe2b-0a00-4fef-8668-7865b0747bef" providerId="ADAL" clId="{29CB8E32-1BF5-4669-8183-2B4AA2394DB6}" dt="2020-10-29T07:13:52.928" v="8" actId="5793"/>
          <ac:spMkLst>
            <pc:docMk/>
            <pc:sldMk cId="1862710643" sldId="689"/>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131957 Full Image Slide 16_9.jpg"/>
          <p:cNvPicPr>
            <a:picLocks noChangeAspect="1"/>
          </p:cNvPicPr>
          <p:nvPr/>
        </p:nvPicPr>
        <p:blipFill rotWithShape="1">
          <a:blip r:embed="rId2">
            <a:extLst>
              <a:ext uri="{28A0092B-C50C-407E-A947-70E740481C1C}">
                <a14:useLocalDpi xmlns:a14="http://schemas.microsoft.com/office/drawing/2010/main"/>
              </a:ext>
            </a:extLst>
          </a:blip>
          <a:srcRect l="12501" r="12529" b="-191"/>
          <a:stretch/>
        </p:blipFill>
        <p:spPr bwMode="auto">
          <a:xfrm>
            <a:off x="0" y="0"/>
            <a:ext cx="9137249" cy="687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8775" y="2083982"/>
            <a:ext cx="4049712" cy="445531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555004" y="2349646"/>
            <a:ext cx="3631096" cy="3935896"/>
          </a:xfrm>
          <a:prstGeom prst="rect">
            <a:avLst/>
          </a:prstGeom>
          <a:ln>
            <a:noFill/>
          </a:ln>
        </p:spPr>
        <p:txBody>
          <a:bodyPr lIns="0" tIns="0" rIns="0" bIns="0" anchor="t">
            <a:normAutofit/>
          </a:bodyPr>
          <a:lstStyle>
            <a:lvl1pPr algn="l" defTabSz="685800" rtl="0" eaLnBrk="1" latinLnBrk="0" hangingPunct="1">
              <a:lnSpc>
                <a:spcPct val="90000"/>
              </a:lnSpc>
              <a:spcBef>
                <a:spcPct val="0"/>
              </a:spcBef>
              <a:buNone/>
              <a:defRPr sz="2800" kern="1200">
                <a:solidFill>
                  <a:schemeClr val="bg1"/>
                </a:solidFill>
                <a:latin typeface="Arial" charset="0"/>
                <a:ea typeface="Arial" charset="0"/>
                <a:cs typeface="Arial" charset="0"/>
              </a:defRPr>
            </a:lvl1pPr>
          </a:lstStyle>
          <a:p>
            <a:r>
              <a:rPr lang="en-US" dirty="0"/>
              <a:t>Community Rapid Assessment – Kenya 1st Round </a:t>
            </a:r>
          </a:p>
          <a:p>
            <a:br>
              <a:rPr lang="en-US" dirty="0"/>
            </a:br>
            <a:r>
              <a:rPr lang="en-US" sz="2000" dirty="0"/>
              <a:t>Full Visualizations</a:t>
            </a:r>
          </a:p>
          <a:p>
            <a:endParaRPr lang="en-US" sz="2000" dirty="0"/>
          </a:p>
          <a:p>
            <a:endParaRPr lang="en-US" sz="2000" dirty="0"/>
          </a:p>
          <a:p>
            <a:endParaRPr lang="en-US" sz="2000" dirty="0"/>
          </a:p>
          <a:p>
            <a:endParaRPr lang="en-US" sz="2000" dirty="0"/>
          </a:p>
          <a:p>
            <a:r>
              <a:rPr lang="en-US" dirty="0"/>
              <a:t>UNICEF EO ILU</a:t>
            </a:r>
          </a:p>
          <a:p>
            <a:endParaRPr lang="en-US" dirty="0"/>
          </a:p>
        </p:txBody>
      </p:sp>
      <p:sp>
        <p:nvSpPr>
          <p:cNvPr id="10" name="TextBox 9"/>
          <p:cNvSpPr txBox="1"/>
          <p:nvPr/>
        </p:nvSpPr>
        <p:spPr>
          <a:xfrm>
            <a:off x="358775" y="-958513"/>
            <a:ext cx="8426450" cy="400110"/>
          </a:xfrm>
          <a:prstGeom prst="rect">
            <a:avLst/>
          </a:prstGeom>
          <a:noFill/>
        </p:spPr>
        <p:txBody>
          <a:bodyPr wrap="square" rtlCol="0">
            <a:spAutoFit/>
          </a:bodyPr>
          <a:lstStyle/>
          <a:p>
            <a:r>
              <a:rPr lang="en-US" sz="2000" b="1"/>
              <a:t>CONTENT SLIDE </a:t>
            </a:r>
            <a:r>
              <a:rPr lang="en-US" sz="2000"/>
              <a:t>– Full image</a:t>
            </a:r>
          </a:p>
        </p:txBody>
      </p:sp>
      <p:pic>
        <p:nvPicPr>
          <p:cNvPr id="11" name="Picture 10">
            <a:extLst>
              <a:ext uri="{FF2B5EF4-FFF2-40B4-BE49-F238E27FC236}">
                <a16:creationId xmlns:a16="http://schemas.microsoft.com/office/drawing/2014/main" id="{F6F19097-FD38-4627-84EB-06FEDD9DB37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133" y="-1618"/>
            <a:ext cx="1578081" cy="1578081"/>
          </a:xfrm>
          <a:prstGeom prst="rect">
            <a:avLst/>
          </a:prstGeom>
        </p:spPr>
      </p:pic>
    </p:spTree>
    <p:extLst>
      <p:ext uri="{BB962C8B-B14F-4D97-AF65-F5344CB8AC3E}">
        <p14:creationId xmlns:p14="http://schemas.microsoft.com/office/powerpoint/2010/main" val="18627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Education - Not Available for Kenya</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Main concern of respondents related to their children during COVID-19 by Sex</a:t>
            </a:r>
          </a:p>
        </p:txBody>
      </p:sp>
      <p:pic>
        <p:nvPicPr>
          <p:cNvPr id="3" name="Picture 1" descr="CRA---Kenya-1st-Round_files/figure-pptx/unnamed-chunk-96-1.png"/>
          <p:cNvPicPr>
            <a:picLocks noGrp="1" noChangeAspect="1"/>
          </p:cNvPicPr>
          <p:nvPr/>
        </p:nvPicPr>
        <p:blipFill>
          <a:blip r:embed="rId2"/>
          <a:stretch>
            <a:fillRect/>
          </a:stretch>
        </p:blipFill>
        <p:spPr bwMode="auto">
          <a:xfrm>
            <a:off x="1993900" y="1600200"/>
            <a:ext cx="5168900" cy="4521200"/>
          </a:xfrm>
          <a:prstGeom prst="rect">
            <a:avLst/>
          </a:prstGeom>
          <a:noFill/>
          <a:ln w="9525">
            <a:noFill/>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Main concern of respondents related to their children during COVID-19 by Age</a:t>
            </a:r>
          </a:p>
        </p:txBody>
      </p:sp>
      <p:pic>
        <p:nvPicPr>
          <p:cNvPr id="3" name="Picture 1" descr="CRA---Kenya-1st-Round_files/figure-pptx/unnamed-chunk-97-1.png"/>
          <p:cNvPicPr>
            <a:picLocks noGrp="1" noChangeAspect="1"/>
          </p:cNvPicPr>
          <p:nvPr/>
        </p:nvPicPr>
        <p:blipFill>
          <a:blip r:embed="rId2"/>
          <a:stretch>
            <a:fillRect/>
          </a:stretch>
        </p:blipFill>
        <p:spPr bwMode="auto">
          <a:xfrm>
            <a:off x="1993900" y="1600200"/>
            <a:ext cx="5168900" cy="4521200"/>
          </a:xfrm>
          <a:prstGeom prst="rect">
            <a:avLst/>
          </a:prstGeom>
          <a:noFill/>
          <a:ln w="9525">
            <a:noFill/>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Main concern of respondents related to their children during COVID-19 by Urban/Rural Setting</a:t>
            </a:r>
          </a:p>
        </p:txBody>
      </p:sp>
      <p:pic>
        <p:nvPicPr>
          <p:cNvPr id="3" name="Picture 1" descr="CRA---Kenya-1st-Round_files/figure-pptx/unnamed-chunk-98-1.png"/>
          <p:cNvPicPr>
            <a:picLocks noGrp="1" noChangeAspect="1"/>
          </p:cNvPicPr>
          <p:nvPr/>
        </p:nvPicPr>
        <p:blipFill>
          <a:blip r:embed="rId2"/>
          <a:stretch>
            <a:fillRect/>
          </a:stretch>
        </p:blipFill>
        <p:spPr bwMode="auto">
          <a:xfrm>
            <a:off x="1993900" y="1600200"/>
            <a:ext cx="5168900" cy="4521200"/>
          </a:xfrm>
          <a:prstGeom prst="rect">
            <a:avLst/>
          </a:prstGeom>
          <a:noFill/>
          <a:ln w="9525">
            <a:noFill/>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Main concern of respondents related to their children during COVID-19 by Province</a:t>
            </a:r>
          </a:p>
        </p:txBody>
      </p:sp>
      <p:pic>
        <p:nvPicPr>
          <p:cNvPr id="3" name="Picture 1" descr="CRA---Kenya-1st-Round_files/figure-pptx/unnamed-chunk-99-1.png"/>
          <p:cNvPicPr>
            <a:picLocks noGrp="1" noChangeAspect="1"/>
          </p:cNvPicPr>
          <p:nvPr/>
        </p:nvPicPr>
        <p:blipFill>
          <a:blip r:embed="rId2"/>
          <a:stretch>
            <a:fillRect/>
          </a:stretch>
        </p:blipFill>
        <p:spPr bwMode="auto">
          <a:xfrm>
            <a:off x="1993900" y="1600200"/>
            <a:ext cx="5168900" cy="4521200"/>
          </a:xfrm>
          <a:prstGeom prst="rect">
            <a:avLst/>
          </a:prstGeom>
          <a:noFill/>
          <a:ln w="9525">
            <a:noFill/>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200" dirty="0"/>
              <a:t>Main concern of respondents related to their children during COVID-19 by Sex and Urban/Rural Setting</a:t>
            </a:r>
          </a:p>
        </p:txBody>
      </p:sp>
      <p:pic>
        <p:nvPicPr>
          <p:cNvPr id="3" name="Picture 1" descr="CRA---Kenya-1st-Round_files/figure-pptx/unnamed-chunk-100-1.png"/>
          <p:cNvPicPr>
            <a:picLocks noGrp="1" noChangeAspect="1"/>
          </p:cNvPicPr>
          <p:nvPr/>
        </p:nvPicPr>
        <p:blipFill>
          <a:blip r:embed="rId2"/>
          <a:stretch>
            <a:fillRect/>
          </a:stretch>
        </p:blipFill>
        <p:spPr bwMode="auto">
          <a:xfrm>
            <a:off x="1993900" y="1600200"/>
            <a:ext cx="5168900" cy="4521200"/>
          </a:xfrm>
          <a:prstGeom prst="rect">
            <a:avLst/>
          </a:prstGeom>
          <a:noFill/>
          <a:ln w="9525">
            <a:noFill/>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Heard about violence against children</a:t>
            </a:r>
          </a:p>
        </p:txBody>
      </p:sp>
      <p:pic>
        <p:nvPicPr>
          <p:cNvPr id="3" name="Picture 1" descr="CRA---Kenya-1st-Round_files/figure-pptx/unnamed-chunk-10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Heard about violence against children by Sex</a:t>
            </a:r>
          </a:p>
        </p:txBody>
      </p:sp>
      <p:pic>
        <p:nvPicPr>
          <p:cNvPr id="3" name="Picture 1" descr="CRA---Kenya-1st-Round_files/figure-pptx/unnamed-chunk-10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Heard about violence against children by Age</a:t>
            </a:r>
          </a:p>
        </p:txBody>
      </p:sp>
      <p:pic>
        <p:nvPicPr>
          <p:cNvPr id="3" name="Picture 1" descr="CRA---Kenya-1st-Round_files/figure-pptx/unnamed-chunk-10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Heard about violence against children by Urban/Rural Setting</a:t>
            </a:r>
          </a:p>
        </p:txBody>
      </p:sp>
      <p:pic>
        <p:nvPicPr>
          <p:cNvPr id="3" name="Picture 1" descr="CRA---Kenya-1st-Round_files/figure-pptx/unnamed-chunk-10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Heard about violence against children by Province</a:t>
            </a:r>
          </a:p>
        </p:txBody>
      </p:sp>
      <p:pic>
        <p:nvPicPr>
          <p:cNvPr id="3" name="Picture 1" descr="CRA---Kenya-1st-Round_files/figure-pptx/unnamed-chunk-10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Urban/Rural Setting Distribution</a:t>
            </a:r>
          </a:p>
        </p:txBody>
      </p:sp>
      <p:pic>
        <p:nvPicPr>
          <p:cNvPr id="3" name="Picture 1" descr="CRA---Kenya-1st-Round_files/figure-pptx/unnamed-chunk-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Heard about violence against children by sex and Urban/Rural Setting</a:t>
            </a:r>
          </a:p>
        </p:txBody>
      </p:sp>
      <p:pic>
        <p:nvPicPr>
          <p:cNvPr id="3" name="Picture 1" descr="CRA---Kenya-1st-Round_files/figure-pptx/unnamed-chunk-10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Urban/Rural Setting by Province</a:t>
            </a:r>
          </a:p>
        </p:txBody>
      </p:sp>
      <p:pic>
        <p:nvPicPr>
          <p:cNvPr id="3" name="Picture 1" descr="CRA---Kenya-1st-Round_files/figure-pptx/unnamed-chunk-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Urban/Rural Setting By Sex and Province</a:t>
            </a:r>
          </a:p>
        </p:txBody>
      </p:sp>
      <p:pic>
        <p:nvPicPr>
          <p:cNvPr id="3" name="Picture 1" descr="CRA---Kenya-1st-Round_files/figure-pptx/unnamed-chunk-1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COVID-19 Protective Measures Practice</a:t>
            </a:r>
          </a:p>
        </p:txBody>
      </p:sp>
      <p:pic>
        <p:nvPicPr>
          <p:cNvPr id="3" name="Picture 1" descr="CRA---Kenya-1st-Round_files/figure-pptx/unnamed-chunk-1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Protective Practices by Sex</a:t>
            </a:r>
          </a:p>
        </p:txBody>
      </p:sp>
      <p:pic>
        <p:nvPicPr>
          <p:cNvPr id="3" name="Picture 1" descr="CRA---Kenya-1st-Round_files/figure-pptx/unnamed-chunk-1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Protective Practices by Age</a:t>
            </a:r>
          </a:p>
        </p:txBody>
      </p:sp>
      <p:pic>
        <p:nvPicPr>
          <p:cNvPr id="3" name="Picture 1" descr="CRA---Kenya-1st-Round_files/figure-pptx/unnamed-chunk-1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Protective Practices by Urban/Rural Setting</a:t>
            </a:r>
          </a:p>
        </p:txBody>
      </p:sp>
      <p:pic>
        <p:nvPicPr>
          <p:cNvPr id="3" name="Picture 1" descr="CRA---Kenya-1st-Round_files/figure-pptx/unnamed-chunk-1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Protective Practices by Province</a:t>
            </a:r>
          </a:p>
        </p:txBody>
      </p:sp>
      <p:pic>
        <p:nvPicPr>
          <p:cNvPr id="3" name="Picture 1" descr="CRA---Kenya-1st-Round_files/figure-pptx/unnamed-chunk-1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Protective Practices by Sex and Urban/Rural Setting</a:t>
            </a:r>
          </a:p>
        </p:txBody>
      </p:sp>
      <p:pic>
        <p:nvPicPr>
          <p:cNvPr id="3" name="Picture 1" descr="CRA---Kenya-1st-Round_files/figure-pptx/unnamed-chunk-1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lang="en-US" sz="2800" dirty="0"/>
              <a:t>Community Rapid Assessment - Kenya 1st Round </a:t>
            </a:r>
            <a:br>
              <a:rPr lang="en-US" sz="2800" dirty="0"/>
            </a:br>
            <a:r>
              <a:rPr lang="en-US" sz="2800" dirty="0"/>
              <a:t>Full Visualizations</a:t>
            </a:r>
          </a:p>
        </p:txBody>
      </p:sp>
      <p:sp>
        <p:nvSpPr>
          <p:cNvPr id="3" name="Subtitle 2"/>
          <p:cNvSpPr>
            <a:spLocks noGrp="1"/>
          </p:cNvSpPr>
          <p:nvPr>
            <p:ph idx="1"/>
          </p:nvPr>
        </p:nvSpPr>
        <p:spPr/>
        <p:txBody>
          <a:bodyPr>
            <a:normAutofit fontScale="85000" lnSpcReduction="20000"/>
          </a:bodyPr>
          <a:lstStyle/>
          <a:p>
            <a:pPr marL="0" indent="0">
              <a:buNone/>
            </a:pPr>
            <a:r>
              <a:rPr lang="en-US" dirty="0"/>
              <a:t>Deliverable Note</a:t>
            </a:r>
          </a:p>
          <a:p>
            <a:r>
              <a:rPr lang="en-US" sz="2400" dirty="0"/>
              <a:t>This deliverable includes all available visualizations for the first round of the CRA study in Kenya.</a:t>
            </a:r>
          </a:p>
          <a:p>
            <a:r>
              <a:rPr lang="en-US" sz="2400" dirty="0"/>
              <a:t>It is included on this PPT all national distributions of the questions, as well as demographics crossings on Sex, Setting, Age, and Region. </a:t>
            </a:r>
          </a:p>
          <a:p>
            <a:r>
              <a:rPr lang="en-US" sz="2400" dirty="0"/>
              <a:t>The data here presented is unweighted and its purpose is to make available visualizations for the country office to use as necessary on other documents. Weighted data will be used for later products as more data points are gathered from next rounds.</a:t>
            </a:r>
          </a:p>
          <a:p>
            <a:r>
              <a:rPr lang="en-US" sz="2400" dirty="0"/>
              <a:t>This deliverable accompanies a shorter PPT with highlights to note for the round. </a:t>
            </a:r>
          </a:p>
          <a:p>
            <a:r>
              <a:rPr lang="en-US" sz="2400" dirty="0"/>
              <a:t>To facilitate visualization and printing out of the output from the original script each visualization occupies one slide. If needed, the visualization can be directly modified by COs from the script accompanying the deliverable.</a:t>
            </a:r>
          </a:p>
        </p:txBody>
      </p:sp>
      <p:sp>
        <p:nvSpPr>
          <p:cNvPr id="5" name="Date Placeholder 3">
            <a:extLst>
              <a:ext uri="{FF2B5EF4-FFF2-40B4-BE49-F238E27FC236}">
                <a16:creationId xmlns:a16="http://schemas.microsoft.com/office/drawing/2014/main" id="{CECC4F56-3802-4658-87AE-AAD372A430F4}"/>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Kenya – 1</a:t>
            </a:r>
            <a:r>
              <a:rPr lang="en-US" baseline="30000" dirty="0">
                <a:solidFill>
                  <a:schemeClr val="tx1"/>
                </a:solidFill>
              </a:rPr>
              <a:t>st</a:t>
            </a:r>
            <a:r>
              <a:rPr lang="en-US" dirty="0">
                <a:solidFill>
                  <a:schemeClr val="tx1"/>
                </a:solidFill>
              </a:rPr>
              <a:t> Round Preliminary Findings</a:t>
            </a:r>
          </a:p>
        </p:txBody>
      </p:sp>
      <p:sp>
        <p:nvSpPr>
          <p:cNvPr id="6" name="Date Placeholder 3">
            <a:extLst>
              <a:ext uri="{FF2B5EF4-FFF2-40B4-BE49-F238E27FC236}">
                <a16:creationId xmlns:a16="http://schemas.microsoft.com/office/drawing/2014/main" id="{B7559385-9F18-4A3E-AD9F-BED62A8BAFB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a:t>
            </a:fld>
            <a:endParaRPr lang="en-US"/>
          </a:p>
        </p:txBody>
      </p:sp>
      <p:sp>
        <p:nvSpPr>
          <p:cNvPr id="7" name="Date Placeholder 3">
            <a:extLst>
              <a:ext uri="{FF2B5EF4-FFF2-40B4-BE49-F238E27FC236}">
                <a16:creationId xmlns:a16="http://schemas.microsoft.com/office/drawing/2014/main" id="{B194EFFA-D9A1-4E24-9AEF-5458DC69B8CA}"/>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
        <p:nvSpPr>
          <p:cNvPr id="8" name="Date Placeholder 3">
            <a:extLst>
              <a:ext uri="{FF2B5EF4-FFF2-40B4-BE49-F238E27FC236}">
                <a16:creationId xmlns:a16="http://schemas.microsoft.com/office/drawing/2014/main" id="{17903C8D-C511-486B-BEBE-A03D840DCDE8}"/>
              </a:ext>
            </a:extLst>
          </p:cNvPr>
          <p:cNvSpPr txBox="1">
            <a:spLocks/>
          </p:cNvSpPr>
          <p:nvPr/>
        </p:nvSpPr>
        <p:spPr>
          <a:xfrm>
            <a:off x="359569" y="5751455"/>
            <a:ext cx="2057400" cy="165076"/>
          </a:xfrm>
          <a:prstGeom prst="rect">
            <a:avLst/>
          </a:prstGeom>
        </p:spPr>
        <p:txBody>
          <a:bodyPr vert="horz" lIns="0" tIns="0" rIns="0" bIns="0" rtlCol="0" anchor="ctr"/>
          <a:lstStyle>
            <a:defPPr>
              <a:defRPr lang="en-US"/>
            </a:defPPr>
            <a:lvl1pPr marL="0" algn="l" defTabSz="457200" rtl="0" eaLnBrk="1" latinLnBrk="0" hangingPunct="1">
              <a:defRPr sz="825" kern="1200">
                <a:solidFill>
                  <a:schemeClr val="bg1"/>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Title of presentation</a:t>
            </a:r>
            <a:endParaRPr lang="en-US" dirty="0"/>
          </a:p>
        </p:txBody>
      </p:sp>
      <p:sp>
        <p:nvSpPr>
          <p:cNvPr id="9" name="Date Placeholder 3">
            <a:extLst>
              <a:ext uri="{FF2B5EF4-FFF2-40B4-BE49-F238E27FC236}">
                <a16:creationId xmlns:a16="http://schemas.microsoft.com/office/drawing/2014/main" id="{27B720BE-5C41-4ABB-A238-272F9F58FC83}"/>
              </a:ext>
            </a:extLst>
          </p:cNvPr>
          <p:cNvSpPr txBox="1">
            <a:spLocks/>
          </p:cNvSpPr>
          <p:nvPr/>
        </p:nvSpPr>
        <p:spPr>
          <a:xfrm>
            <a:off x="4410075" y="5751455"/>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solidFill>
                  <a:schemeClr val="bg1"/>
                </a:solidFill>
              </a:rPr>
              <a:t>2</a:t>
            </a:fld>
            <a:endParaRPr lang="en-US">
              <a:solidFill>
                <a:schemeClr val="bg1"/>
              </a:solidFill>
            </a:endParaRPr>
          </a:p>
        </p:txBody>
      </p:sp>
      <p:sp>
        <p:nvSpPr>
          <p:cNvPr id="10" name="Date Placeholder 3">
            <a:extLst>
              <a:ext uri="{FF2B5EF4-FFF2-40B4-BE49-F238E27FC236}">
                <a16:creationId xmlns:a16="http://schemas.microsoft.com/office/drawing/2014/main" id="{1CCF51F1-0B73-4E18-985B-261C3840502A}"/>
              </a:ext>
            </a:extLst>
          </p:cNvPr>
          <p:cNvSpPr txBox="1">
            <a:spLocks/>
          </p:cNvSpPr>
          <p:nvPr/>
        </p:nvSpPr>
        <p:spPr>
          <a:xfrm>
            <a:off x="6727825" y="5751455"/>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solidFill>
                  <a:schemeClr val="bg1"/>
                </a:solidFill>
              </a:rPr>
              <a:t>UNICEF PFP – for every child</a:t>
            </a:r>
          </a:p>
        </p:txBody>
      </p:sp>
    </p:spTree>
    <p:extLst>
      <p:ext uri="{BB962C8B-B14F-4D97-AF65-F5344CB8AC3E}">
        <p14:creationId xmlns:p14="http://schemas.microsoft.com/office/powerpoint/2010/main" val="399650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Barriers to Protective Practices</a:t>
            </a:r>
          </a:p>
        </p:txBody>
      </p:sp>
      <p:pic>
        <p:nvPicPr>
          <p:cNvPr id="3" name="Picture 1" descr="CRA---Kenya-1st-Round_files/figure-pptx/unnamed-chunk-1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Barriers to Protective Practices by Sex</a:t>
            </a:r>
          </a:p>
        </p:txBody>
      </p:sp>
      <p:pic>
        <p:nvPicPr>
          <p:cNvPr id="3" name="Picture 1" descr="CRA---Kenya-1st-Round_files/figure-pptx/unnamed-chunk-1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Barriers to Protective Practices by Age</a:t>
            </a:r>
          </a:p>
        </p:txBody>
      </p:sp>
      <p:pic>
        <p:nvPicPr>
          <p:cNvPr id="3" name="Picture 1" descr="CRA---Kenya-1st-Round_files/figure-pptx/unnamed-chunk-1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Barriers to Protective Practices by Urban/Rural Setting</a:t>
            </a:r>
          </a:p>
        </p:txBody>
      </p:sp>
      <p:pic>
        <p:nvPicPr>
          <p:cNvPr id="3" name="Picture 1" descr="CRA---Kenya-1st-Round_files/figure-pptx/unnamed-chunk-2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Barriers to Protective Practices by Province</a:t>
            </a:r>
          </a:p>
        </p:txBody>
      </p:sp>
      <p:pic>
        <p:nvPicPr>
          <p:cNvPr id="3" name="Picture 1" descr="CRA---Kenya-1st-Round_files/figure-pptx/unnamed-chunk-2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Barriers to Protective Practices by Sex and Setting</a:t>
            </a:r>
          </a:p>
        </p:txBody>
      </p:sp>
      <p:pic>
        <p:nvPicPr>
          <p:cNvPr id="3" name="Picture 1" descr="CRA---Kenya-1st-Round_files/figure-pptx/unnamed-chunk-2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First Action I would do if with COVID-19</a:t>
            </a:r>
          </a:p>
        </p:txBody>
      </p:sp>
      <p:pic>
        <p:nvPicPr>
          <p:cNvPr id="3" name="Picture 1" descr="CRA---Kenya-1st-Round_files/figure-pptx/unnamed-chunk-2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First Action I would do if with COVID-19 by Sex</a:t>
            </a:r>
          </a:p>
        </p:txBody>
      </p:sp>
      <p:pic>
        <p:nvPicPr>
          <p:cNvPr id="3" name="Picture 1" descr="CRA---Kenya-1st-Round_files/figure-pptx/unnamed-chunk-2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First Action I would do if with COVID-19 by Age</a:t>
            </a:r>
          </a:p>
        </p:txBody>
      </p:sp>
      <p:pic>
        <p:nvPicPr>
          <p:cNvPr id="3" name="Picture 1" descr="CRA---Kenya-1st-Round_files/figure-pptx/unnamed-chunk-2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First Action I would do if with COVID-19 by Urban/Rural Setting</a:t>
            </a:r>
          </a:p>
        </p:txBody>
      </p:sp>
      <p:pic>
        <p:nvPicPr>
          <p:cNvPr id="3" name="Picture 1" descr="CRA---Kenya-1st-Round_files/figure-pptx/unnamed-chunk-2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Respondents Demographics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First Action I would do if with COVID-19 by Province</a:t>
            </a:r>
          </a:p>
        </p:txBody>
      </p:sp>
      <p:pic>
        <p:nvPicPr>
          <p:cNvPr id="3" name="Picture 1" descr="CRA---Kenya-1st-Round_files/figure-pptx/unnamed-chunk-2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First Action I would do if with COVID-19 by Sex and Urba/Rural Setting</a:t>
            </a:r>
          </a:p>
        </p:txBody>
      </p:sp>
      <p:pic>
        <p:nvPicPr>
          <p:cNvPr id="3" name="Picture 1" descr="CRA---Kenya-1st-Round_files/figure-pptx/unnamed-chunk-2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HIV+ folks find it difficult to find ART drugs</a:t>
            </a:r>
          </a:p>
        </p:txBody>
      </p:sp>
      <p:pic>
        <p:nvPicPr>
          <p:cNvPr id="3" name="Picture 1" descr="CRA---Kenya-1st-Round_files/figure-pptx/unnamed-chunk-2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HIV+ folks find it difficult to find ART drugs by Sex</a:t>
            </a:r>
          </a:p>
        </p:txBody>
      </p:sp>
      <p:pic>
        <p:nvPicPr>
          <p:cNvPr id="3" name="Picture 1" descr="CRA---Kenya-1st-Round_files/figure-pptx/unnamed-chunk-3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HIV+ folks find it difficult to find ART drugs by Age</a:t>
            </a:r>
          </a:p>
        </p:txBody>
      </p:sp>
      <p:pic>
        <p:nvPicPr>
          <p:cNvPr id="3" name="Picture 1" descr="CRA---Kenya-1st-Round_files/figure-pptx/unnamed-chunk-3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HIV+ folks find it difficult to find ART drugs by Urban/Rural Setting</a:t>
            </a:r>
          </a:p>
        </p:txBody>
      </p:sp>
      <p:pic>
        <p:nvPicPr>
          <p:cNvPr id="3" name="Picture 1" descr="CRA---Kenya-1st-Round_files/figure-pptx/unnamed-chunk-3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HIV+ folks find it difficult to find ART drugs by Province</a:t>
            </a:r>
          </a:p>
        </p:txBody>
      </p:sp>
      <p:pic>
        <p:nvPicPr>
          <p:cNvPr id="3" name="Picture 1" descr="CRA---Kenya-1st-Round_files/figure-pptx/unnamed-chunk-3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4000" dirty="0"/>
              <a:t>HIV+ folks find it difficult to find ART drugs by Sex and Urban/Rural Setting</a:t>
            </a:r>
          </a:p>
        </p:txBody>
      </p:sp>
      <p:pic>
        <p:nvPicPr>
          <p:cNvPr id="3" name="Picture 1" descr="CRA---Kenya-1st-Round_files/figure-pptx/unnamed-chunk-3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4000" dirty="0"/>
              <a:t>Trusted Community Groups for COVID-19 Community-Based Action</a:t>
            </a:r>
          </a:p>
        </p:txBody>
      </p:sp>
      <p:pic>
        <p:nvPicPr>
          <p:cNvPr id="3" name="Picture 1" descr="CRA---Kenya-1st-Round_files/figure-pptx/unnamed-chunk-3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4000" dirty="0"/>
              <a:t>Trusted Community Groups for COVID-19 Community-Based Action by Sex</a:t>
            </a:r>
          </a:p>
        </p:txBody>
      </p:sp>
      <p:pic>
        <p:nvPicPr>
          <p:cNvPr id="3" name="Picture 1" descr="CRA---Kenya-1st-Round_files/figure-pptx/unnamed-chunk-3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Map of Respondents Across Provinces</a:t>
            </a:r>
          </a:p>
        </p:txBody>
      </p:sp>
      <p:sp>
        <p:nvSpPr>
          <p:cNvPr id="3" name="Content Placeholder 2"/>
          <p:cNvSpPr>
            <a:spLocks noGrp="1"/>
          </p:cNvSpPr>
          <p:nvPr>
            <p:ph idx="1"/>
          </p:nvPr>
        </p:nvSpPr>
        <p:spPr/>
        <p:txBody>
          <a:bodyPr/>
          <a:lstStyle/>
          <a:p>
            <a:pPr marL="0" lvl="0" indent="0">
              <a:buNone/>
            </a:pPr>
            <a:r>
              <a:t>The map used provinces as telephone number prefixes were associated with provinces. The current county administration is maintained but overlayed by each provinces having a similar color corresponding to the density of respondents on what would had been the provinces.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4000" dirty="0"/>
              <a:t>Trusted Community Groups for COVID-19 Community-Based Action by Age</a:t>
            </a:r>
          </a:p>
        </p:txBody>
      </p:sp>
      <p:pic>
        <p:nvPicPr>
          <p:cNvPr id="3" name="Picture 1" descr="CRA---Kenya-1st-Round_files/figure-pptx/unnamed-chunk-3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Trusted Community Groups for COVID-19 Community-Based Action by Urban/Rural Setting</a:t>
            </a:r>
          </a:p>
        </p:txBody>
      </p:sp>
      <p:pic>
        <p:nvPicPr>
          <p:cNvPr id="3" name="Picture 1" descr="CRA---Kenya-1st-Round_files/figure-pptx/unnamed-chunk-3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Trusted Community Groups for COVID-19 Community-Based Action by Province</a:t>
            </a:r>
          </a:p>
        </p:txBody>
      </p:sp>
      <p:pic>
        <p:nvPicPr>
          <p:cNvPr id="3" name="Picture 1" descr="CRA---Kenya-1st-Round_files/figure-pptx/unnamed-chunk-3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Trusted Community Groups for COVID-19 Community-Based Action by Sex and Setting</a:t>
            </a:r>
          </a:p>
        </p:txBody>
      </p:sp>
      <p:pic>
        <p:nvPicPr>
          <p:cNvPr id="3" name="Picture 1" descr="CRA---Kenya-1st-Round_files/figure-pptx/unnamed-chunk-4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Confidence about providing for family during COVID-19</a:t>
            </a:r>
          </a:p>
        </p:txBody>
      </p:sp>
      <p:pic>
        <p:nvPicPr>
          <p:cNvPr id="3" name="Picture 1" descr="CRA---Kenya-1st-Round_files/figure-pptx/unnamed-chunk-4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Confidence about providing for family during COVID-19 by Sex</a:t>
            </a:r>
          </a:p>
        </p:txBody>
      </p:sp>
      <p:pic>
        <p:nvPicPr>
          <p:cNvPr id="3" name="Picture 1" descr="CRA---Kenya-1st-Round_files/figure-pptx/unnamed-chunk-4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Confidence about providing for family during COVID-19 by Age</a:t>
            </a:r>
          </a:p>
        </p:txBody>
      </p:sp>
      <p:pic>
        <p:nvPicPr>
          <p:cNvPr id="3" name="Picture 1" descr="CRA---Kenya-1st-Round_files/figure-pptx/unnamed-chunk-4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Confidence about providing for family during COVID-19 by Urban/Rural Setting</a:t>
            </a:r>
          </a:p>
        </p:txBody>
      </p:sp>
      <p:pic>
        <p:nvPicPr>
          <p:cNvPr id="3" name="Picture 1" descr="CRA---Kenya-1st-Round_files/figure-pptx/unnamed-chunk-4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4000" dirty="0"/>
              <a:t>Confidence about providing for family during COVID-19 by Province</a:t>
            </a:r>
          </a:p>
        </p:txBody>
      </p:sp>
      <p:pic>
        <p:nvPicPr>
          <p:cNvPr id="3" name="Picture 1" descr="CRA---Kenya-1st-Round_files/figure-pptx/unnamed-chunk-4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Confidence about providing for family during COVID-19 by Sex and Urban/Rural Setting</a:t>
            </a:r>
          </a:p>
        </p:txBody>
      </p:sp>
      <p:pic>
        <p:nvPicPr>
          <p:cNvPr id="3" name="Picture 1" descr="CRA---Kenya-1st-Round_files/figure-pptx/unnamed-chunk-4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A---Kenya-1st-Round_files/figure-pptx/unnamed-chunk-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Community Groups’ Trust</a:t>
            </a:r>
          </a:p>
        </p:txBody>
      </p:sp>
      <p:pic>
        <p:nvPicPr>
          <p:cNvPr id="3" name="Picture 1" descr="CRA---Kenya-1st-Round_files/figure-pptx/unnamed-chunk-4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Community Groups’ Trust by Sex</a:t>
            </a:r>
          </a:p>
        </p:txBody>
      </p:sp>
      <p:pic>
        <p:nvPicPr>
          <p:cNvPr id="3" name="Picture 1" descr="CRA---Kenya-1st-Round_files/figure-pptx/unnamed-chunk-4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Community Groups’ Trust by Age</a:t>
            </a:r>
          </a:p>
        </p:txBody>
      </p:sp>
      <p:pic>
        <p:nvPicPr>
          <p:cNvPr id="3" name="Picture 1" descr="CRA---Kenya-1st-Round_files/figure-pptx/unnamed-chunk-4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Community Groups’ Trust by Urban/Rural Setting</a:t>
            </a:r>
          </a:p>
        </p:txBody>
      </p:sp>
      <p:pic>
        <p:nvPicPr>
          <p:cNvPr id="3" name="Picture 1" descr="CRA---Kenya-1st-Round_files/figure-pptx/unnamed-chunk-5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Community Groups’ Trust by Province</a:t>
            </a:r>
          </a:p>
        </p:txBody>
      </p:sp>
      <p:pic>
        <p:nvPicPr>
          <p:cNvPr id="3" name="Picture 1" descr="CRA---Kenya-1st-Round_files/figure-pptx/unnamed-chunk-5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Community Groups’ Trust by Sex and Urban/Rural Setting</a:t>
            </a:r>
          </a:p>
        </p:txBody>
      </p:sp>
      <p:pic>
        <p:nvPicPr>
          <p:cNvPr id="3" name="Picture 1" descr="CRA---Kenya-1st-Round_files/figure-pptx/unnamed-chunk-5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Trust Local Health Care Providers To Take Care Of My Family</a:t>
            </a:r>
          </a:p>
        </p:txBody>
      </p:sp>
      <p:pic>
        <p:nvPicPr>
          <p:cNvPr id="3" name="Picture 1" descr="CRA---Kenya-1st-Round_files/figure-pptx/unnamed-chunk-5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Trust Local Health Care Providers To Take Care Of My Family by Sex</a:t>
            </a:r>
          </a:p>
        </p:txBody>
      </p:sp>
      <p:pic>
        <p:nvPicPr>
          <p:cNvPr id="3" name="Picture 1" descr="CRA---Kenya-1st-Round_files/figure-pptx/unnamed-chunk-5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Trust Local Health Care Providers To Take Care Of My Family by Age</a:t>
            </a:r>
          </a:p>
        </p:txBody>
      </p:sp>
      <p:pic>
        <p:nvPicPr>
          <p:cNvPr id="3" name="Picture 1" descr="CRA---Kenya-1st-Round_files/figure-pptx/unnamed-chunk-5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Trust Local Health Care Providers To Take Care Of My Family by Urban/Rural Setting</a:t>
            </a:r>
          </a:p>
        </p:txBody>
      </p:sp>
      <p:pic>
        <p:nvPicPr>
          <p:cNvPr id="3" name="Picture 1" descr="CRA---Kenya-1st-Round_files/figure-pptx/unnamed-chunk-5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Sex Distribution</a:t>
            </a:r>
          </a:p>
        </p:txBody>
      </p:sp>
      <p:pic>
        <p:nvPicPr>
          <p:cNvPr id="3" name="Picture 1" descr="CRA---Kenya-1st-Round_files/figure-pptx/unnamed-chunk-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4000" dirty="0"/>
              <a:t>Trust Local Health Care Providers To Take Care Of My Family by Province</a:t>
            </a:r>
          </a:p>
        </p:txBody>
      </p:sp>
      <p:pic>
        <p:nvPicPr>
          <p:cNvPr id="3" name="Picture 1" descr="CRA---Kenya-1st-Round_files/figure-pptx/unnamed-chunk-5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Trust Local Health Care Providers To Take Care Of My Family by Sex and Urban/Rural Setting</a:t>
            </a:r>
          </a:p>
        </p:txBody>
      </p:sp>
      <p:pic>
        <p:nvPicPr>
          <p:cNvPr id="3" name="Picture 1" descr="CRA---Kenya-1st-Round_files/figure-pptx/unnamed-chunk-5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Seeking essential health services during COVID-19, as advised by healthcare provider</a:t>
            </a:r>
          </a:p>
        </p:txBody>
      </p:sp>
      <p:pic>
        <p:nvPicPr>
          <p:cNvPr id="3" name="Picture 1" descr="CRA---Kenya-1st-Round_files/figure-pptx/unnamed-chunk-5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Seeking essential health services during COVID-19, as advised by healthcare provider, by Sex</a:t>
            </a:r>
          </a:p>
        </p:txBody>
      </p:sp>
      <p:pic>
        <p:nvPicPr>
          <p:cNvPr id="3" name="Picture 1" descr="CRA---Kenya-1st-Round_files/figure-pptx/unnamed-chunk-6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Seeking essential health services during COVID-19, as advised by healthcare provider, by Age</a:t>
            </a:r>
          </a:p>
        </p:txBody>
      </p:sp>
      <p:pic>
        <p:nvPicPr>
          <p:cNvPr id="3" name="Picture 1" descr="CRA---Kenya-1st-Round_files/figure-pptx/unnamed-chunk-6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Seeking essential health services during COVID-19, as advised by healthcare provider, by Urban/Rural Setting</a:t>
            </a:r>
          </a:p>
        </p:txBody>
      </p:sp>
      <p:pic>
        <p:nvPicPr>
          <p:cNvPr id="3" name="Picture 1" descr="CRA---Kenya-1st-Round_files/figure-pptx/unnamed-chunk-6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Seeking essential health services during COVID-19, as advised by healthcare provider, by Province</a:t>
            </a:r>
          </a:p>
        </p:txBody>
      </p:sp>
      <p:pic>
        <p:nvPicPr>
          <p:cNvPr id="3" name="Picture 1" descr="CRA---Kenya-1st-Round_files/figure-pptx/unnamed-chunk-63-1.png"/>
          <p:cNvPicPr>
            <a:picLocks noGrp="1" noChangeAspect="1"/>
          </p:cNvPicPr>
          <p:nvPr/>
        </p:nvPicPr>
        <p:blipFill>
          <a:blip r:embed="rId2"/>
          <a:stretch>
            <a:fillRect/>
          </a:stretch>
        </p:blipFill>
        <p:spPr bwMode="auto">
          <a:xfrm>
            <a:off x="1993900" y="1600200"/>
            <a:ext cx="5168900" cy="4521200"/>
          </a:xfrm>
          <a:prstGeom prst="rect">
            <a:avLst/>
          </a:prstGeom>
          <a:noFill/>
          <a:ln w="9525">
            <a:noFill/>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Seeking essential health services during COVID-19, as advised by healthcare provider, by Sex and Urban/Rural Setting</a:t>
            </a:r>
          </a:p>
        </p:txBody>
      </p:sp>
      <p:pic>
        <p:nvPicPr>
          <p:cNvPr id="3" name="Picture 1" descr="CRA---Kenya-1st-Round_files/figure-pptx/unnamed-chunk-6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Main Barrier To See Healthcare Provider</a:t>
            </a:r>
          </a:p>
        </p:txBody>
      </p:sp>
      <p:pic>
        <p:nvPicPr>
          <p:cNvPr id="3" name="Picture 1" descr="CRA---Kenya-1st-Round_files/figure-pptx/unnamed-chunk-6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Main Barrier To See Healthcare Provider by Sex</a:t>
            </a:r>
          </a:p>
        </p:txBody>
      </p:sp>
      <p:pic>
        <p:nvPicPr>
          <p:cNvPr id="3" name="Picture 1" descr="CRA---Kenya-1st-Round_files/figure-pptx/unnamed-chunk-6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Sex Distribution by Province</a:t>
            </a:r>
          </a:p>
        </p:txBody>
      </p:sp>
      <p:pic>
        <p:nvPicPr>
          <p:cNvPr id="3" name="Picture 1" descr="CRA---Kenya-1st-Round_files/figure-pptx/unnamed-chunk-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Main Barrier To See Healthcare Provider by Age</a:t>
            </a:r>
          </a:p>
        </p:txBody>
      </p:sp>
      <p:pic>
        <p:nvPicPr>
          <p:cNvPr id="3" name="Picture 1" descr="CRA---Kenya-1st-Round_files/figure-pptx/unnamed-chunk-6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Main Barrier To See Healthcare Provider by Urban/Rural Setting</a:t>
            </a:r>
          </a:p>
        </p:txBody>
      </p:sp>
      <p:pic>
        <p:nvPicPr>
          <p:cNvPr id="3" name="Picture 1" descr="CRA---Kenya-1st-Round_files/figure-pptx/unnamed-chunk-6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Main Barrier To See Healthcare Provider by Province</a:t>
            </a:r>
          </a:p>
        </p:txBody>
      </p:sp>
      <p:pic>
        <p:nvPicPr>
          <p:cNvPr id="3" name="Picture 1" descr="CRA---Kenya-1st-Round_files/figure-pptx/unnamed-chunk-6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Main Barrier To See Healthcare Provider by Sex and Urban/Rural Setting</a:t>
            </a:r>
          </a:p>
        </p:txBody>
      </p:sp>
      <p:pic>
        <p:nvPicPr>
          <p:cNvPr id="3" name="Picture 1" descr="CRA---Kenya-1st-Round_files/figure-pptx/unnamed-chunk-7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COVID-19 Most Concerned Social Consequences</a:t>
            </a:r>
          </a:p>
        </p:txBody>
      </p:sp>
      <p:pic>
        <p:nvPicPr>
          <p:cNvPr id="3" name="Picture 1" descr="CRA---Kenya-1st-Round_files/figure-pptx/unnamed-chunk-7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COVID-19 Most Concerned Social Consequences by Sex</a:t>
            </a:r>
          </a:p>
        </p:txBody>
      </p:sp>
      <p:pic>
        <p:nvPicPr>
          <p:cNvPr id="3" name="Picture 1" descr="CRA---Kenya-1st-Round_files/figure-pptx/unnamed-chunk-7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COVID-19 Most Concerned Social Consequences by Age</a:t>
            </a:r>
          </a:p>
        </p:txBody>
      </p:sp>
      <p:pic>
        <p:nvPicPr>
          <p:cNvPr id="3" name="Picture 1" descr="CRA---Kenya-1st-Round_files/figure-pptx/unnamed-chunk-7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4000" dirty="0"/>
              <a:t>COVID-19 Most Concerned Social Consequences by Urban/Rural Setting</a:t>
            </a:r>
          </a:p>
        </p:txBody>
      </p:sp>
      <p:pic>
        <p:nvPicPr>
          <p:cNvPr id="3" name="Picture 1" descr="CRA---Kenya-1st-Round_files/figure-pptx/unnamed-chunk-7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COVID-19 Most Concerned Social Consequences by Province</a:t>
            </a:r>
          </a:p>
        </p:txBody>
      </p:sp>
      <p:pic>
        <p:nvPicPr>
          <p:cNvPr id="3" name="Picture 1" descr="CRA---Kenya-1st-Round_files/figure-pptx/unnamed-chunk-7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200" dirty="0"/>
              <a:t>COVID-19 Most Concerned Social Consequences by Sex and Urban/Rural Setting</a:t>
            </a:r>
          </a:p>
        </p:txBody>
      </p:sp>
      <p:pic>
        <p:nvPicPr>
          <p:cNvPr id="3" name="Picture 1" descr="CRA---Kenya-1st-Round_files/figure-pptx/unnamed-chunk-7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Distribution</a:t>
            </a:r>
          </a:p>
        </p:txBody>
      </p:sp>
      <p:pic>
        <p:nvPicPr>
          <p:cNvPr id="3" name="Picture 1" descr="CRA---Kenya-1st-Round_files/figure-pptx/unnamed-chunk-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Children Focused Questions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Respondents with Children on Sample</a:t>
            </a:r>
          </a:p>
        </p:txBody>
      </p:sp>
      <p:pic>
        <p:nvPicPr>
          <p:cNvPr id="3" name="Picture 1" descr="CRA---Kenya-1st-Round_files/figure-pptx/unnamed-chunk-7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A---Kenya-1st-Round_files/figure-pptx/unnamed-chunk-7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
        <p:nvSpPr>
          <p:cNvPr id="3" name="Title 1">
            <a:extLst>
              <a:ext uri="{FF2B5EF4-FFF2-40B4-BE49-F238E27FC236}">
                <a16:creationId xmlns:a16="http://schemas.microsoft.com/office/drawing/2014/main" id="{A6C5B94A-1F9F-4D07-BB21-9DA30AFF1537}"/>
              </a:ext>
            </a:extLst>
          </p:cNvPr>
          <p:cNvSpPr>
            <a:spLocks noGrp="1"/>
          </p:cNvSpPr>
          <p:nvPr>
            <p:ph type="title"/>
          </p:nvPr>
        </p:nvSpPr>
        <p:spPr>
          <a:xfrm>
            <a:off x="457200" y="274638"/>
            <a:ext cx="8229600" cy="1143000"/>
          </a:xfrm>
        </p:spPr>
        <p:txBody>
          <a:bodyPr>
            <a:normAutofit fontScale="90000"/>
          </a:bodyPr>
          <a:lstStyle/>
          <a:p>
            <a:pPr marL="0" lvl="0" indent="0">
              <a:buNone/>
            </a:pPr>
            <a:r>
              <a:rPr lang="en-US" dirty="0"/>
              <a:t>Respondents with Children on Sample by Sex</a:t>
            </a:r>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Respondents with Children on Sample by Age</a:t>
            </a:r>
          </a:p>
        </p:txBody>
      </p:sp>
      <p:pic>
        <p:nvPicPr>
          <p:cNvPr id="3" name="Picture 1" descr="CRA---Kenya-1st-Round_files/figure-pptx/unnamed-chunk-7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A---Kenya-1st-Round_files/figure-pptx/unnamed-chunk-8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
        <p:nvSpPr>
          <p:cNvPr id="12" name="TextBox 11">
            <a:extLst>
              <a:ext uri="{FF2B5EF4-FFF2-40B4-BE49-F238E27FC236}">
                <a16:creationId xmlns:a16="http://schemas.microsoft.com/office/drawing/2014/main" id="{6FB6B1EE-D02D-4068-A44E-D230E984DCB0}"/>
              </a:ext>
            </a:extLst>
          </p:cNvPr>
          <p:cNvSpPr txBox="1"/>
          <p:nvPr/>
        </p:nvSpPr>
        <p:spPr>
          <a:xfrm>
            <a:off x="723013" y="0"/>
            <a:ext cx="8016949" cy="1323439"/>
          </a:xfrm>
          <a:prstGeom prst="rect">
            <a:avLst/>
          </a:prstGeom>
          <a:noFill/>
        </p:spPr>
        <p:txBody>
          <a:bodyPr wrap="square">
            <a:spAutoFit/>
          </a:bodyPr>
          <a:lstStyle/>
          <a:p>
            <a:pPr marL="0" lvl="0" indent="0" algn="ctr">
              <a:buNone/>
            </a:pPr>
            <a:r>
              <a:rPr lang="en-US" sz="4000" dirty="0"/>
              <a:t>Respondents with Children on Sample by Urban/Rural Setting</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Respondents with Children on Sample by Province</a:t>
            </a:r>
          </a:p>
        </p:txBody>
      </p:sp>
      <p:pic>
        <p:nvPicPr>
          <p:cNvPr id="3" name="Picture 1" descr="CRA---Kenya-1st-Round_files/figure-pptx/unnamed-chunk-8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Respondents with Children on Sample by Urban/Rural Setting</a:t>
            </a:r>
          </a:p>
        </p:txBody>
      </p:sp>
      <p:pic>
        <p:nvPicPr>
          <p:cNvPr id="3" name="Picture 1" descr="CRA---Kenya-1st-Round_files/figure-pptx/unnamed-chunk-8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Children Attending Distance Learning</a:t>
            </a:r>
          </a:p>
        </p:txBody>
      </p:sp>
      <p:pic>
        <p:nvPicPr>
          <p:cNvPr id="3" name="Picture 1" descr="CRA---Kenya-1st-Round_files/figure-pptx/unnamed-chunk-8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Children Attending Distance Learning by Respondents’ Sex</a:t>
            </a:r>
          </a:p>
        </p:txBody>
      </p:sp>
      <p:pic>
        <p:nvPicPr>
          <p:cNvPr id="3" name="Picture 1" descr="CRA---Kenya-1st-Round_files/figure-pptx/unnamed-chunk-8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Children Attending Distance Learning by Respondents’ Age</a:t>
            </a:r>
          </a:p>
        </p:txBody>
      </p:sp>
      <p:pic>
        <p:nvPicPr>
          <p:cNvPr id="3" name="Picture 1" descr="CRA---Kenya-1st-Round_files/figure-pptx/unnamed-chunk-85-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Distribution by Sex</a:t>
            </a:r>
          </a:p>
        </p:txBody>
      </p:sp>
      <p:pic>
        <p:nvPicPr>
          <p:cNvPr id="3" name="Picture 1" descr="CRA---Kenya-1st-Round_files/figure-pptx/unnamed-chunk-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Children Attending Distance Learning by Respondents’ Urban/Rural Setting</a:t>
            </a:r>
          </a:p>
        </p:txBody>
      </p:sp>
      <p:pic>
        <p:nvPicPr>
          <p:cNvPr id="3" name="Picture 1" descr="CRA---Kenya-1st-Round_files/figure-pptx/unnamed-chunk-86-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Children Attending Distance Learning by Respondents’ Province</a:t>
            </a:r>
          </a:p>
        </p:txBody>
      </p:sp>
      <p:pic>
        <p:nvPicPr>
          <p:cNvPr id="3" name="Picture 1" descr="CRA---Kenya-1st-Round_files/figure-pptx/unnamed-chunk-87-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Children Attending Distance Learning by Respondents’ Sex and Urban/Rural Setting</a:t>
            </a:r>
          </a:p>
        </p:txBody>
      </p:sp>
      <p:pic>
        <p:nvPicPr>
          <p:cNvPr id="3" name="Picture 1" descr="CRA---Kenya-1st-Round_files/figure-pptx/unnamed-chunk-88-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Respondents willingness to send children back to school when re-open</a:t>
            </a:r>
          </a:p>
        </p:txBody>
      </p:sp>
      <p:pic>
        <p:nvPicPr>
          <p:cNvPr id="3" name="Picture 1" descr="CRA---Kenya-1st-Round_files/figure-pptx/unnamed-chunk-89-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Respondents willingness to send children back to school when re-open by Sex</a:t>
            </a:r>
          </a:p>
        </p:txBody>
      </p:sp>
      <p:pic>
        <p:nvPicPr>
          <p:cNvPr id="3" name="Picture 1" descr="CRA---Kenya-1st-Round_files/figure-pptx/unnamed-chunk-90-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Respondents willingness to send children back to school when re-open by Age</a:t>
            </a:r>
          </a:p>
        </p:txBody>
      </p:sp>
      <p:pic>
        <p:nvPicPr>
          <p:cNvPr id="3" name="Picture 1" descr="CRA---Kenya-1st-Round_files/figure-pptx/unnamed-chunk-91-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Respondents willingness to send children back to school when re-open by Urban/Rural Setting</a:t>
            </a:r>
          </a:p>
        </p:txBody>
      </p:sp>
      <p:pic>
        <p:nvPicPr>
          <p:cNvPr id="3" name="Picture 1" descr="CRA---Kenya-1st-Round_files/figure-pptx/unnamed-chunk-92-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600" dirty="0"/>
              <a:t>Respondents willingness to send children back to school when re-open by Province</a:t>
            </a:r>
          </a:p>
        </p:txBody>
      </p:sp>
      <p:pic>
        <p:nvPicPr>
          <p:cNvPr id="3" name="Picture 1" descr="CRA---Kenya-1st-Round_files/figure-pptx/unnamed-chunk-93-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3200" dirty="0"/>
              <a:t>Respondents willingness to send children back to school when re-open by Sex and Urban and Rural Setting</a:t>
            </a:r>
          </a:p>
        </p:txBody>
      </p:sp>
      <p:pic>
        <p:nvPicPr>
          <p:cNvPr id="3" name="Picture 1" descr="CRA---Kenya-1st-Round_files/figure-pptx/unnamed-chunk-94-1.png"/>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Main concern of respondents related to their children during COVID-19</a:t>
            </a:r>
          </a:p>
        </p:txBody>
      </p:sp>
      <p:pic>
        <p:nvPicPr>
          <p:cNvPr id="3" name="Picture 1" descr="CRA---Kenya-1st-Round_files/figure-pptx/unnamed-chunk-95-1.png"/>
          <p:cNvPicPr>
            <a:picLocks noGrp="1" noChangeAspect="1"/>
          </p:cNvPicPr>
          <p:nvPr/>
        </p:nvPicPr>
        <p:blipFill>
          <a:blip r:embed="rId2"/>
          <a:stretch>
            <a:fillRect/>
          </a:stretch>
        </p:blipFill>
        <p:spPr bwMode="auto">
          <a:xfrm>
            <a:off x="1993900" y="1600200"/>
            <a:ext cx="5168900" cy="45212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1239</Words>
  <Application>Microsoft Office PowerPoint</Application>
  <PresentationFormat>On-screen Show (4:3)</PresentationFormat>
  <Paragraphs>129</Paragraphs>
  <Slides>110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110</vt:i4>
      </vt:variant>
    </vt:vector>
  </HeadingPairs>
  <TitlesOfParts>
    <vt:vector size="113" baseType="lpstr">
      <vt:lpstr>Arial</vt:lpstr>
      <vt:lpstr>Calibri</vt:lpstr>
      <vt:lpstr>Office Theme</vt:lpstr>
      <vt:lpstr>PowerPoint Presentation</vt:lpstr>
      <vt:lpstr>Community Rapid Assessment - Kenya 1st Round  Full Visualizations</vt:lpstr>
      <vt:lpstr>Respondents Demographics</vt:lpstr>
      <vt:lpstr>Map of Respondents Across Provinces</vt:lpstr>
      <vt:lpstr>PowerPoint Presentation</vt:lpstr>
      <vt:lpstr>Sex Distribution</vt:lpstr>
      <vt:lpstr>Sex Distribution by Province</vt:lpstr>
      <vt:lpstr>Age Distribution</vt:lpstr>
      <vt:lpstr>Age Distribution by Sex</vt:lpstr>
      <vt:lpstr>Education - Not Available for Kenya</vt:lpstr>
      <vt:lpstr>Urban/Rural Setting Distribution</vt:lpstr>
      <vt:lpstr>Urban/Rural Setting by Province</vt:lpstr>
      <vt:lpstr>Urban/Rural Setting By Sex and Province</vt:lpstr>
      <vt:lpstr>COVID-19 Protective Measures Practice</vt:lpstr>
      <vt:lpstr>Protective Practices by Sex</vt:lpstr>
      <vt:lpstr>Protective Practices by Age</vt:lpstr>
      <vt:lpstr>Protective Practices by Urban/Rural Setting</vt:lpstr>
      <vt:lpstr>Protective Practices by Province</vt:lpstr>
      <vt:lpstr>Protective Practices by Sex and Urban/Rural Setting</vt:lpstr>
      <vt:lpstr>Barriers to Protective Practices</vt:lpstr>
      <vt:lpstr>Barriers to Protective Practices by Sex</vt:lpstr>
      <vt:lpstr>Barriers to Protective Practices by Age</vt:lpstr>
      <vt:lpstr>Barriers to Protective Practices by Urban/Rural Setting</vt:lpstr>
      <vt:lpstr>Barriers to Protective Practices by Province</vt:lpstr>
      <vt:lpstr>Barriers to Protective Practices by Sex and Setting</vt:lpstr>
      <vt:lpstr>First Action I would do if with COVID-19</vt:lpstr>
      <vt:lpstr>First Action I would do if with COVID-19 by Sex</vt:lpstr>
      <vt:lpstr>First Action I would do if with COVID-19 by Age</vt:lpstr>
      <vt:lpstr>First Action I would do if with COVID-19 by Urban/Rural Setting</vt:lpstr>
      <vt:lpstr>First Action I would do if with COVID-19 by Province</vt:lpstr>
      <vt:lpstr>First Action I would do if with COVID-19 by Sex and Urba/Rural Setting</vt:lpstr>
      <vt:lpstr>HIV+ folks find it difficult to find ART drugs</vt:lpstr>
      <vt:lpstr>HIV+ folks find it difficult to find ART drugs by Sex</vt:lpstr>
      <vt:lpstr>HIV+ folks find it difficult to find ART drugs by Age</vt:lpstr>
      <vt:lpstr>HIV+ folks find it difficult to find ART drugs by Urban/Rural Setting</vt:lpstr>
      <vt:lpstr>HIV+ folks find it difficult to find ART drugs by Province</vt:lpstr>
      <vt:lpstr>HIV+ folks find it difficult to find ART drugs by Sex and Urban/Rural Setting</vt:lpstr>
      <vt:lpstr>Trusted Community Groups for COVID-19 Community-Based Action</vt:lpstr>
      <vt:lpstr>Trusted Community Groups for COVID-19 Community-Based Action by Sex</vt:lpstr>
      <vt:lpstr>Trusted Community Groups for COVID-19 Community-Based Action by Age</vt:lpstr>
      <vt:lpstr>Trusted Community Groups for COVID-19 Community-Based Action by Urban/Rural Setting</vt:lpstr>
      <vt:lpstr>Trusted Community Groups for COVID-19 Community-Based Action by Province</vt:lpstr>
      <vt:lpstr>Trusted Community Groups for COVID-19 Community-Based Action by Sex and Setting</vt:lpstr>
      <vt:lpstr>Confidence about providing for family during COVID-19</vt:lpstr>
      <vt:lpstr>Confidence about providing for family during COVID-19 by Sex</vt:lpstr>
      <vt:lpstr>Confidence about providing for family during COVID-19 by Age</vt:lpstr>
      <vt:lpstr>Confidence about providing for family during COVID-19 by Urban/Rural Setting</vt:lpstr>
      <vt:lpstr>Confidence about providing for family during COVID-19 by Province</vt:lpstr>
      <vt:lpstr>Confidence about providing for family during COVID-19 by Sex and Urban/Rural Setting</vt:lpstr>
      <vt:lpstr>Community Groups’ Trust</vt:lpstr>
      <vt:lpstr>Community Groups’ Trust by Sex</vt:lpstr>
      <vt:lpstr>Community Groups’ Trust by Age</vt:lpstr>
      <vt:lpstr>Community Groups’ Trust by Urban/Rural Setting</vt:lpstr>
      <vt:lpstr>Community Groups’ Trust by Province</vt:lpstr>
      <vt:lpstr>Community Groups’ Trust by Sex and Urban/Rural Setting</vt:lpstr>
      <vt:lpstr>Trust Local Health Care Providers To Take Care Of My Family</vt:lpstr>
      <vt:lpstr>Trust Local Health Care Providers To Take Care Of My Family by Sex</vt:lpstr>
      <vt:lpstr>Trust Local Health Care Providers To Take Care Of My Family by Age</vt:lpstr>
      <vt:lpstr>Trust Local Health Care Providers To Take Care Of My Family by Urban/Rural Setting</vt:lpstr>
      <vt:lpstr>Trust Local Health Care Providers To Take Care Of My Family by Province</vt:lpstr>
      <vt:lpstr>Trust Local Health Care Providers To Take Care Of My Family by Sex and Urban/Rural Setting</vt:lpstr>
      <vt:lpstr>Seeking essential health services during COVID-19, as advised by healthcare provider</vt:lpstr>
      <vt:lpstr>Seeking essential health services during COVID-19, as advised by healthcare provider, by Sex</vt:lpstr>
      <vt:lpstr>Seeking essential health services during COVID-19, as advised by healthcare provider, by Age</vt:lpstr>
      <vt:lpstr>Seeking essential health services during COVID-19, as advised by healthcare provider, by Urban/Rural Setting</vt:lpstr>
      <vt:lpstr>Seeking essential health services during COVID-19, as advised by healthcare provider, by Province</vt:lpstr>
      <vt:lpstr>Seeking essential health services during COVID-19, as advised by healthcare provider, by Sex and Urban/Rural Setting</vt:lpstr>
      <vt:lpstr>Main Barrier To See Healthcare Provider</vt:lpstr>
      <vt:lpstr>Main Barrier To See Healthcare Provider by Sex</vt:lpstr>
      <vt:lpstr>Main Barrier To See Healthcare Provider by Age</vt:lpstr>
      <vt:lpstr>Main Barrier To See Healthcare Provider by Urban/Rural Setting</vt:lpstr>
      <vt:lpstr>Main Barrier To See Healthcare Provider by Province</vt:lpstr>
      <vt:lpstr>Main Barrier To See Healthcare Provider by Sex and Urban/Rural Setting</vt:lpstr>
      <vt:lpstr>COVID-19 Most Concerned Social Consequences</vt:lpstr>
      <vt:lpstr>COVID-19 Most Concerned Social Consequences by Sex</vt:lpstr>
      <vt:lpstr>COVID-19 Most Concerned Social Consequences by Age</vt:lpstr>
      <vt:lpstr>COVID-19 Most Concerned Social Consequences by Urban/Rural Setting</vt:lpstr>
      <vt:lpstr>COVID-19 Most Concerned Social Consequences by Province</vt:lpstr>
      <vt:lpstr>COVID-19 Most Concerned Social Consequences by Sex and Urban/Rural Setting</vt:lpstr>
      <vt:lpstr>Children Focused Questions</vt:lpstr>
      <vt:lpstr>Respondents with Children on Sample</vt:lpstr>
      <vt:lpstr>Respondents with Children on Sample by Sex</vt:lpstr>
      <vt:lpstr>Respondents with Children on Sample by Age</vt:lpstr>
      <vt:lpstr>PowerPoint Presentation</vt:lpstr>
      <vt:lpstr>Respondents with Children on Sample by Province</vt:lpstr>
      <vt:lpstr>Respondents with Children on Sample by Urban/Rural Setting</vt:lpstr>
      <vt:lpstr>Children Attending Distance Learning</vt:lpstr>
      <vt:lpstr>Children Attending Distance Learning by Respondents’ Sex</vt:lpstr>
      <vt:lpstr>Children Attending Distance Learning by Respondents’ Age</vt:lpstr>
      <vt:lpstr>Children Attending Distance Learning by Respondents’ Urban/Rural Setting</vt:lpstr>
      <vt:lpstr>Children Attending Distance Learning by Respondents’ Province</vt:lpstr>
      <vt:lpstr>Children Attending Distance Learning by Respondents’ Sex and Urban/Rural Setting</vt:lpstr>
      <vt:lpstr>Respondents willingness to send children back to school when re-open</vt:lpstr>
      <vt:lpstr>Respondents willingness to send children back to school when re-open by Sex</vt:lpstr>
      <vt:lpstr>Respondents willingness to send children back to school when re-open by Age</vt:lpstr>
      <vt:lpstr>Respondents willingness to send children back to school when re-open by Urban/Rural Setting</vt:lpstr>
      <vt:lpstr>Respondents willingness to send children back to school when re-open by Province</vt:lpstr>
      <vt:lpstr>Respondents willingness to send children back to school when re-open by Sex and Urban and Rural Setting</vt:lpstr>
      <vt:lpstr>Main concern of respondents related to their children during COVID-19</vt:lpstr>
      <vt:lpstr>Main concern of respondents related to their children during COVID-19 by Sex</vt:lpstr>
      <vt:lpstr>Main concern of respondents related to their children during COVID-19 by Age</vt:lpstr>
      <vt:lpstr>Main concern of respondents related to their children during COVID-19 by Urban/Rural Setting</vt:lpstr>
      <vt:lpstr>Main concern of respondents related to their children during COVID-19 by Province</vt:lpstr>
      <vt:lpstr>Main concern of respondents related to their children during COVID-19 by Sex and Urban/Rural Setting</vt:lpstr>
      <vt:lpstr>Heard about violence against children</vt:lpstr>
      <vt:lpstr>Heard about violence against children by Sex</vt:lpstr>
      <vt:lpstr>Heard about violence against children by Age</vt:lpstr>
      <vt:lpstr>Heard about violence against children by Urban/Rural Setting</vt:lpstr>
      <vt:lpstr>Heard about violence against children by Province</vt:lpstr>
      <vt:lpstr>Heard about violence against children by sex and Urban/Rural Setting</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Rapid Assessment - Kenya 1st Round</dc:title>
  <dc:creator>Andres Ochoa Toasa - UNICEF EO ILU</dc:creator>
  <cp:keywords/>
  <cp:lastModifiedBy>Andres Esteban Ochoa Toasa</cp:lastModifiedBy>
  <cp:revision>2</cp:revision>
  <dcterms:created xsi:type="dcterms:W3CDTF">2020-09-30T06:37:24Z</dcterms:created>
  <dcterms:modified xsi:type="dcterms:W3CDTF">2020-10-29T07:15:07Z</dcterms:modified>
</cp:coreProperties>
</file>