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689" r:id="rId2"/>
    <p:sldId id="687" r:id="rId3"/>
    <p:sldId id="261" r:id="rId4"/>
    <p:sldId id="262" r:id="rId5"/>
    <p:sldId id="690" r:id="rId6"/>
    <p:sldId id="691" r:id="rId7"/>
    <p:sldId id="692" r:id="rId8"/>
    <p:sldId id="693" r:id="rId9"/>
    <p:sldId id="696" r:id="rId10"/>
    <p:sldId id="695" r:id="rId11"/>
    <p:sldId id="69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05" d="100"/>
          <a:sy n="105" d="100"/>
        </p:scale>
        <p:origin x="333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I131957 Full Image Slide 16_9.jpg"/>
          <p:cNvPicPr>
            <a:picLocks noChangeAspect="1"/>
          </p:cNvPicPr>
          <p:nvPr/>
        </p:nvPicPr>
        <p:blipFill rotWithShape="1">
          <a:blip r:embed="rId2">
            <a:extLst>
              <a:ext uri="{28A0092B-C50C-407E-A947-70E740481C1C}">
                <a14:useLocalDpi xmlns:a14="http://schemas.microsoft.com/office/drawing/2010/main"/>
              </a:ext>
            </a:extLst>
          </a:blip>
          <a:srcRect l="12501" r="12529" b="-191"/>
          <a:stretch/>
        </p:blipFill>
        <p:spPr bwMode="auto">
          <a:xfrm>
            <a:off x="0" y="0"/>
            <a:ext cx="9137249" cy="6871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58775" y="2083982"/>
            <a:ext cx="4049712" cy="445531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555004" y="2349646"/>
            <a:ext cx="3631096" cy="3935896"/>
          </a:xfrm>
          <a:prstGeom prst="rect">
            <a:avLst/>
          </a:prstGeom>
          <a:ln>
            <a:noFill/>
          </a:ln>
        </p:spPr>
        <p:txBody>
          <a:bodyPr lIns="0" tIns="0" rIns="0" bIns="0" anchor="t">
            <a:normAutofit lnSpcReduction="10000"/>
          </a:bodyPr>
          <a:lstStyle>
            <a:lvl1pPr algn="l" defTabSz="685800" rtl="0" eaLnBrk="1" latinLnBrk="0" hangingPunct="1">
              <a:lnSpc>
                <a:spcPct val="90000"/>
              </a:lnSpc>
              <a:spcBef>
                <a:spcPct val="0"/>
              </a:spcBef>
              <a:buNone/>
              <a:defRPr sz="2800" kern="1200">
                <a:solidFill>
                  <a:schemeClr val="bg1"/>
                </a:solidFill>
                <a:latin typeface="Arial" charset="0"/>
                <a:ea typeface="Arial" charset="0"/>
                <a:cs typeface="Arial" charset="0"/>
              </a:defRPr>
            </a:lvl1pPr>
          </a:lstStyle>
          <a:p>
            <a:r>
              <a:rPr lang="en-US" dirty="0"/>
              <a:t>Community Rapid Assessment – 1</a:t>
            </a:r>
            <a:r>
              <a:rPr lang="en-US" baseline="30000" dirty="0"/>
              <a:t>st</a:t>
            </a:r>
            <a:r>
              <a:rPr lang="en-US" dirty="0"/>
              <a:t> Round Selected Visualizations on Trust and Health Care</a:t>
            </a:r>
          </a:p>
          <a:p>
            <a:br>
              <a:rPr lang="en-US" dirty="0"/>
            </a:br>
            <a:r>
              <a:rPr lang="en-US" sz="2000" dirty="0"/>
              <a:t>Trust Health Care, Access to Services, and Barriers to Healthcare</a:t>
            </a:r>
          </a:p>
          <a:p>
            <a:endParaRPr lang="en-US" sz="2000" dirty="0"/>
          </a:p>
          <a:p>
            <a:endParaRPr lang="en-US" sz="2000" dirty="0"/>
          </a:p>
          <a:p>
            <a:endParaRPr lang="en-US" sz="2000" dirty="0"/>
          </a:p>
          <a:p>
            <a:r>
              <a:rPr lang="en-US" dirty="0"/>
              <a:t>UNICEF EO ILU</a:t>
            </a:r>
          </a:p>
          <a:p>
            <a:endParaRPr lang="en-US" dirty="0"/>
          </a:p>
        </p:txBody>
      </p:sp>
      <p:sp>
        <p:nvSpPr>
          <p:cNvPr id="10" name="TextBox 9"/>
          <p:cNvSpPr txBox="1"/>
          <p:nvPr/>
        </p:nvSpPr>
        <p:spPr>
          <a:xfrm>
            <a:off x="358775" y="-958513"/>
            <a:ext cx="8426450" cy="400110"/>
          </a:xfrm>
          <a:prstGeom prst="rect">
            <a:avLst/>
          </a:prstGeom>
          <a:noFill/>
        </p:spPr>
        <p:txBody>
          <a:bodyPr wrap="square" rtlCol="0">
            <a:spAutoFit/>
          </a:bodyPr>
          <a:lstStyle/>
          <a:p>
            <a:r>
              <a:rPr lang="en-US" sz="2000" b="1"/>
              <a:t>CONTENT SLIDE </a:t>
            </a:r>
            <a:r>
              <a:rPr lang="en-US" sz="2000"/>
              <a:t>– Full image</a:t>
            </a:r>
          </a:p>
        </p:txBody>
      </p:sp>
      <p:pic>
        <p:nvPicPr>
          <p:cNvPr id="11" name="Picture 10">
            <a:extLst>
              <a:ext uri="{FF2B5EF4-FFF2-40B4-BE49-F238E27FC236}">
                <a16:creationId xmlns:a16="http://schemas.microsoft.com/office/drawing/2014/main" id="{F6F19097-FD38-4627-84EB-06FEDD9DB37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133" y="-1618"/>
            <a:ext cx="1578081" cy="1578081"/>
          </a:xfrm>
          <a:prstGeom prst="rect">
            <a:avLst/>
          </a:prstGeom>
        </p:spPr>
      </p:pic>
    </p:spTree>
    <p:extLst>
      <p:ext uri="{BB962C8B-B14F-4D97-AF65-F5344CB8AC3E}">
        <p14:creationId xmlns:p14="http://schemas.microsoft.com/office/powerpoint/2010/main" val="1862710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A30BA3-A249-4990-8F61-C3DAABBA6646}"/>
              </a:ext>
            </a:extLst>
          </p:cNvPr>
          <p:cNvPicPr>
            <a:picLocks noChangeAspect="1"/>
          </p:cNvPicPr>
          <p:nvPr/>
        </p:nvPicPr>
        <p:blipFill>
          <a:blip r:embed="rId2"/>
          <a:stretch>
            <a:fillRect/>
          </a:stretch>
        </p:blipFill>
        <p:spPr>
          <a:xfrm>
            <a:off x="762476" y="1286143"/>
            <a:ext cx="7619048" cy="4285714"/>
          </a:xfrm>
          <a:prstGeom prst="rect">
            <a:avLst/>
          </a:prstGeom>
        </p:spPr>
      </p:pic>
    </p:spTree>
    <p:extLst>
      <p:ext uri="{BB962C8B-B14F-4D97-AF65-F5344CB8AC3E}">
        <p14:creationId xmlns:p14="http://schemas.microsoft.com/office/powerpoint/2010/main" val="766060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8F45B3-52A8-485B-98B5-5504B6771856}"/>
              </a:ext>
            </a:extLst>
          </p:cNvPr>
          <p:cNvPicPr>
            <a:picLocks noChangeAspect="1"/>
          </p:cNvPicPr>
          <p:nvPr/>
        </p:nvPicPr>
        <p:blipFill>
          <a:blip r:embed="rId2"/>
          <a:stretch>
            <a:fillRect/>
          </a:stretch>
        </p:blipFill>
        <p:spPr>
          <a:xfrm>
            <a:off x="762476" y="1286143"/>
            <a:ext cx="7619048" cy="4285714"/>
          </a:xfrm>
          <a:prstGeom prst="rect">
            <a:avLst/>
          </a:prstGeom>
        </p:spPr>
      </p:pic>
    </p:spTree>
    <p:extLst>
      <p:ext uri="{BB962C8B-B14F-4D97-AF65-F5344CB8AC3E}">
        <p14:creationId xmlns:p14="http://schemas.microsoft.com/office/powerpoint/2010/main" val="3045770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lang="en-US" sz="2800" dirty="0"/>
              <a:t>Community Rapid Assessment - 1st Round Selected Visualizations on Trust and Health Care</a:t>
            </a:r>
            <a:br>
              <a:rPr lang="en-US" sz="2800" dirty="0"/>
            </a:br>
            <a:endParaRPr lang="en-US" sz="2800" dirty="0"/>
          </a:p>
        </p:txBody>
      </p:sp>
      <p:sp>
        <p:nvSpPr>
          <p:cNvPr id="3" name="Subtitle 2"/>
          <p:cNvSpPr>
            <a:spLocks noGrp="1"/>
          </p:cNvSpPr>
          <p:nvPr>
            <p:ph idx="1"/>
          </p:nvPr>
        </p:nvSpPr>
        <p:spPr/>
        <p:txBody>
          <a:bodyPr>
            <a:normAutofit lnSpcReduction="10000"/>
          </a:bodyPr>
          <a:lstStyle/>
          <a:p>
            <a:pPr marL="0" indent="0">
              <a:buNone/>
            </a:pPr>
            <a:r>
              <a:rPr lang="en-US" dirty="0"/>
              <a:t>Deliverable Note</a:t>
            </a:r>
          </a:p>
          <a:p>
            <a:r>
              <a:rPr lang="en-US" sz="2400" dirty="0"/>
              <a:t>This deliverable includes 9 visualizations for three standard CRA questions. 1 Visualization is included per slide. </a:t>
            </a:r>
          </a:p>
          <a:p>
            <a:r>
              <a:rPr lang="en-US" sz="2400" dirty="0"/>
              <a:t>They include demographic breakdowns on sex and rural/urban setting. </a:t>
            </a:r>
          </a:p>
          <a:p>
            <a:r>
              <a:rPr lang="en-US" sz="2400" dirty="0"/>
              <a:t>CRA does not include a socio-economic indicator, as per the original request; therefore is not included.</a:t>
            </a:r>
          </a:p>
          <a:p>
            <a:r>
              <a:rPr lang="en-US" sz="2400" dirty="0"/>
              <a:t>This data points reflect the respondents and are preliminary. They have not been weighted yet for national estimations but show true distributions from national survey samples of more than 1,000 respondents per country. </a:t>
            </a:r>
          </a:p>
        </p:txBody>
      </p:sp>
      <p:sp>
        <p:nvSpPr>
          <p:cNvPr id="5" name="Date Placeholder 3">
            <a:extLst>
              <a:ext uri="{FF2B5EF4-FFF2-40B4-BE49-F238E27FC236}">
                <a16:creationId xmlns:a16="http://schemas.microsoft.com/office/drawing/2014/main" id="{CECC4F56-3802-4658-87AE-AAD372A430F4}"/>
              </a:ext>
            </a:extLst>
          </p:cNvPr>
          <p:cNvSpPr>
            <a:spLocks noGrp="1"/>
          </p:cNvSpPr>
          <p:nvPr>
            <p:ph type="dt" sz="half" idx="10"/>
          </p:nvPr>
        </p:nvSpPr>
        <p:spPr>
          <a:xfrm>
            <a:off x="261144" y="6583241"/>
            <a:ext cx="2546064" cy="165076"/>
          </a:xfrm>
          <a:prstGeom prst="rect">
            <a:avLst/>
          </a:prstGeom>
        </p:spPr>
        <p:txBody>
          <a:bodyPr vert="horz" lIns="0" tIns="0" rIns="0" bIns="0" rtlCol="0" anchor="ctr"/>
          <a:lstStyle>
            <a:lvl1pPr>
              <a:defRPr sz="825">
                <a:solidFill>
                  <a:schemeClr val="bg1"/>
                </a:solidFill>
                <a:latin typeface="Arial" charset="0"/>
                <a:ea typeface="Arial" charset="0"/>
                <a:cs typeface="Arial" charset="0"/>
              </a:defRPr>
            </a:lvl1pPr>
          </a:lstStyle>
          <a:p>
            <a:r>
              <a:rPr lang="en-US" dirty="0">
                <a:solidFill>
                  <a:schemeClr val="tx1"/>
                </a:solidFill>
              </a:rPr>
              <a:t>CRA Kenya – 1</a:t>
            </a:r>
            <a:r>
              <a:rPr lang="en-US" baseline="30000" dirty="0">
                <a:solidFill>
                  <a:schemeClr val="tx1"/>
                </a:solidFill>
              </a:rPr>
              <a:t>st</a:t>
            </a:r>
            <a:r>
              <a:rPr lang="en-US" dirty="0">
                <a:solidFill>
                  <a:schemeClr val="tx1"/>
                </a:solidFill>
              </a:rPr>
              <a:t> Round Preliminary Findings</a:t>
            </a:r>
          </a:p>
        </p:txBody>
      </p:sp>
      <p:sp>
        <p:nvSpPr>
          <p:cNvPr id="6" name="Date Placeholder 3">
            <a:extLst>
              <a:ext uri="{FF2B5EF4-FFF2-40B4-BE49-F238E27FC236}">
                <a16:creationId xmlns:a16="http://schemas.microsoft.com/office/drawing/2014/main" id="{B7559385-9F18-4A3E-AD9F-BED62A8BAFB5}"/>
              </a:ext>
            </a:extLst>
          </p:cNvPr>
          <p:cNvSpPr txBox="1">
            <a:spLocks/>
          </p:cNvSpPr>
          <p:nvPr/>
        </p:nvSpPr>
        <p:spPr>
          <a:xfrm>
            <a:off x="4311650" y="6583241"/>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t>2</a:t>
            </a:fld>
            <a:endParaRPr lang="en-US"/>
          </a:p>
        </p:txBody>
      </p:sp>
      <p:sp>
        <p:nvSpPr>
          <p:cNvPr id="7" name="Date Placeholder 3">
            <a:extLst>
              <a:ext uri="{FF2B5EF4-FFF2-40B4-BE49-F238E27FC236}">
                <a16:creationId xmlns:a16="http://schemas.microsoft.com/office/drawing/2014/main" id="{B194EFFA-D9A1-4E24-9AEF-5458DC69B8CA}"/>
              </a:ext>
            </a:extLst>
          </p:cNvPr>
          <p:cNvSpPr txBox="1">
            <a:spLocks/>
          </p:cNvSpPr>
          <p:nvPr/>
        </p:nvSpPr>
        <p:spPr>
          <a:xfrm>
            <a:off x="6629400" y="6583241"/>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t>UNICEF – for every child</a:t>
            </a:r>
          </a:p>
        </p:txBody>
      </p:sp>
      <p:sp>
        <p:nvSpPr>
          <p:cNvPr id="8" name="Date Placeholder 3">
            <a:extLst>
              <a:ext uri="{FF2B5EF4-FFF2-40B4-BE49-F238E27FC236}">
                <a16:creationId xmlns:a16="http://schemas.microsoft.com/office/drawing/2014/main" id="{17903C8D-C511-486B-BEBE-A03D840DCDE8}"/>
              </a:ext>
            </a:extLst>
          </p:cNvPr>
          <p:cNvSpPr txBox="1">
            <a:spLocks/>
          </p:cNvSpPr>
          <p:nvPr/>
        </p:nvSpPr>
        <p:spPr>
          <a:xfrm>
            <a:off x="359569" y="5751455"/>
            <a:ext cx="2057400" cy="165076"/>
          </a:xfrm>
          <a:prstGeom prst="rect">
            <a:avLst/>
          </a:prstGeom>
        </p:spPr>
        <p:txBody>
          <a:bodyPr vert="horz" lIns="0" tIns="0" rIns="0" bIns="0" rtlCol="0" anchor="ctr"/>
          <a:lstStyle>
            <a:defPPr>
              <a:defRPr lang="en-US"/>
            </a:defPPr>
            <a:lvl1pPr marL="0" algn="l" defTabSz="457200" rtl="0" eaLnBrk="1" latinLnBrk="0" hangingPunct="1">
              <a:defRPr sz="825" kern="1200">
                <a:solidFill>
                  <a:schemeClr val="bg1"/>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Title of presentation</a:t>
            </a:r>
            <a:endParaRPr lang="en-US" dirty="0"/>
          </a:p>
        </p:txBody>
      </p:sp>
      <p:sp>
        <p:nvSpPr>
          <p:cNvPr id="9" name="Date Placeholder 3">
            <a:extLst>
              <a:ext uri="{FF2B5EF4-FFF2-40B4-BE49-F238E27FC236}">
                <a16:creationId xmlns:a16="http://schemas.microsoft.com/office/drawing/2014/main" id="{27B720BE-5C41-4ABB-A238-272F9F58FC83}"/>
              </a:ext>
            </a:extLst>
          </p:cNvPr>
          <p:cNvSpPr txBox="1">
            <a:spLocks/>
          </p:cNvSpPr>
          <p:nvPr/>
        </p:nvSpPr>
        <p:spPr>
          <a:xfrm>
            <a:off x="4410075" y="5751455"/>
            <a:ext cx="350838"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ED2D45AA-15EB-2E4C-B3CF-060156397367}" type="slidenum">
              <a:rPr lang="en-US">
                <a:solidFill>
                  <a:schemeClr val="bg1"/>
                </a:solidFill>
              </a:rPr>
              <a:t>2</a:t>
            </a:fld>
            <a:endParaRPr lang="en-US">
              <a:solidFill>
                <a:schemeClr val="bg1"/>
              </a:solidFill>
            </a:endParaRPr>
          </a:p>
        </p:txBody>
      </p:sp>
      <p:sp>
        <p:nvSpPr>
          <p:cNvPr id="10" name="Date Placeholder 3">
            <a:extLst>
              <a:ext uri="{FF2B5EF4-FFF2-40B4-BE49-F238E27FC236}">
                <a16:creationId xmlns:a16="http://schemas.microsoft.com/office/drawing/2014/main" id="{1CCF51F1-0B73-4E18-985B-261C3840502A}"/>
              </a:ext>
            </a:extLst>
          </p:cNvPr>
          <p:cNvSpPr txBox="1">
            <a:spLocks/>
          </p:cNvSpPr>
          <p:nvPr/>
        </p:nvSpPr>
        <p:spPr>
          <a:xfrm>
            <a:off x="6727825" y="5751455"/>
            <a:ext cx="2057400" cy="165076"/>
          </a:xfrm>
          <a:prstGeom prst="rect">
            <a:avLst/>
          </a:prstGeom>
        </p:spPr>
        <p:txBody>
          <a:bodyPr lIns="0" tIns="0" rIns="0" bIns="0"/>
          <a:lstStyle>
            <a:defPPr>
              <a:defRPr lang="en-US"/>
            </a:defPPr>
            <a:lvl1pPr marL="0" algn="l" defTabSz="685800" rtl="0" eaLnBrk="1" latinLnBrk="0" hangingPunct="1">
              <a:defRPr sz="825" kern="120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r>
              <a:rPr lang="en-US" dirty="0">
                <a:solidFill>
                  <a:schemeClr val="bg1"/>
                </a:solidFill>
              </a:rPr>
              <a:t>UNICEF PFP – for every child</a:t>
            </a:r>
          </a:p>
        </p:txBody>
      </p:sp>
    </p:spTree>
    <p:extLst>
      <p:ext uri="{BB962C8B-B14F-4D97-AF65-F5344CB8AC3E}">
        <p14:creationId xmlns:p14="http://schemas.microsoft.com/office/powerpoint/2010/main" val="3996500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4622B4D-AC4A-4137-B84C-2DADFD504A4A}"/>
              </a:ext>
            </a:extLst>
          </p:cNvPr>
          <p:cNvPicPr>
            <a:picLocks noChangeAspect="1"/>
          </p:cNvPicPr>
          <p:nvPr/>
        </p:nvPicPr>
        <p:blipFill>
          <a:blip r:embed="rId2"/>
          <a:stretch>
            <a:fillRect/>
          </a:stretch>
        </p:blipFill>
        <p:spPr>
          <a:xfrm>
            <a:off x="265176" y="1601107"/>
            <a:ext cx="8613648" cy="344374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C60F06-06A1-40AD-A513-A594E4EED07D}"/>
              </a:ext>
            </a:extLst>
          </p:cNvPr>
          <p:cNvPicPr>
            <a:picLocks noChangeAspect="1"/>
          </p:cNvPicPr>
          <p:nvPr/>
        </p:nvPicPr>
        <p:blipFill>
          <a:blip r:embed="rId2"/>
          <a:stretch>
            <a:fillRect/>
          </a:stretch>
        </p:blipFill>
        <p:spPr>
          <a:xfrm>
            <a:off x="0" y="1371600"/>
            <a:ext cx="9144000" cy="4114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CE73B2-129C-401E-8001-00410A617A2C}"/>
              </a:ext>
            </a:extLst>
          </p:cNvPr>
          <p:cNvPicPr>
            <a:picLocks noChangeAspect="1"/>
          </p:cNvPicPr>
          <p:nvPr/>
        </p:nvPicPr>
        <p:blipFill>
          <a:blip r:embed="rId2"/>
          <a:stretch>
            <a:fillRect/>
          </a:stretch>
        </p:blipFill>
        <p:spPr>
          <a:xfrm>
            <a:off x="0" y="1371600"/>
            <a:ext cx="9144000" cy="4114800"/>
          </a:xfrm>
          <a:prstGeom prst="rect">
            <a:avLst/>
          </a:prstGeom>
        </p:spPr>
      </p:pic>
    </p:spTree>
    <p:extLst>
      <p:ext uri="{BB962C8B-B14F-4D97-AF65-F5344CB8AC3E}">
        <p14:creationId xmlns:p14="http://schemas.microsoft.com/office/powerpoint/2010/main" val="3063584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655CE2-5584-4ADE-BB80-0A8095EB7BC3}"/>
              </a:ext>
            </a:extLst>
          </p:cNvPr>
          <p:cNvPicPr>
            <a:picLocks noChangeAspect="1"/>
          </p:cNvPicPr>
          <p:nvPr/>
        </p:nvPicPr>
        <p:blipFill>
          <a:blip r:embed="rId2"/>
          <a:stretch>
            <a:fillRect/>
          </a:stretch>
        </p:blipFill>
        <p:spPr>
          <a:xfrm>
            <a:off x="1000571" y="1286143"/>
            <a:ext cx="7142857" cy="4285714"/>
          </a:xfrm>
          <a:prstGeom prst="rect">
            <a:avLst/>
          </a:prstGeom>
        </p:spPr>
      </p:pic>
    </p:spTree>
    <p:extLst>
      <p:ext uri="{BB962C8B-B14F-4D97-AF65-F5344CB8AC3E}">
        <p14:creationId xmlns:p14="http://schemas.microsoft.com/office/powerpoint/2010/main" val="3330211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6EB9F8-1305-4FD5-BFA4-C0AFB7CDCB77}"/>
              </a:ext>
            </a:extLst>
          </p:cNvPr>
          <p:cNvPicPr>
            <a:picLocks noChangeAspect="1"/>
          </p:cNvPicPr>
          <p:nvPr/>
        </p:nvPicPr>
        <p:blipFill>
          <a:blip r:embed="rId2"/>
          <a:stretch>
            <a:fillRect/>
          </a:stretch>
        </p:blipFill>
        <p:spPr>
          <a:xfrm>
            <a:off x="1000571" y="1286143"/>
            <a:ext cx="7142857" cy="4285714"/>
          </a:xfrm>
          <a:prstGeom prst="rect">
            <a:avLst/>
          </a:prstGeom>
        </p:spPr>
      </p:pic>
    </p:spTree>
    <p:extLst>
      <p:ext uri="{BB962C8B-B14F-4D97-AF65-F5344CB8AC3E}">
        <p14:creationId xmlns:p14="http://schemas.microsoft.com/office/powerpoint/2010/main" val="492179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E41861-6741-43B8-AD54-50491F870FA5}"/>
              </a:ext>
            </a:extLst>
          </p:cNvPr>
          <p:cNvPicPr>
            <a:picLocks noChangeAspect="1"/>
          </p:cNvPicPr>
          <p:nvPr/>
        </p:nvPicPr>
        <p:blipFill>
          <a:blip r:embed="rId2"/>
          <a:stretch>
            <a:fillRect/>
          </a:stretch>
        </p:blipFill>
        <p:spPr>
          <a:xfrm>
            <a:off x="1000571" y="1286143"/>
            <a:ext cx="7142857" cy="4285714"/>
          </a:xfrm>
          <a:prstGeom prst="rect">
            <a:avLst/>
          </a:prstGeom>
        </p:spPr>
      </p:pic>
    </p:spTree>
    <p:extLst>
      <p:ext uri="{BB962C8B-B14F-4D97-AF65-F5344CB8AC3E}">
        <p14:creationId xmlns:p14="http://schemas.microsoft.com/office/powerpoint/2010/main" val="1277801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1DD0EA-49A8-4901-9EB4-49CC26B8987F}"/>
              </a:ext>
            </a:extLst>
          </p:cNvPr>
          <p:cNvPicPr>
            <a:picLocks noChangeAspect="1"/>
          </p:cNvPicPr>
          <p:nvPr/>
        </p:nvPicPr>
        <p:blipFill>
          <a:blip r:embed="rId2"/>
          <a:stretch>
            <a:fillRect/>
          </a:stretch>
        </p:blipFill>
        <p:spPr>
          <a:xfrm>
            <a:off x="762476" y="1286143"/>
            <a:ext cx="7619048" cy="4285714"/>
          </a:xfrm>
          <a:prstGeom prst="rect">
            <a:avLst/>
          </a:prstGeom>
        </p:spPr>
      </p:pic>
    </p:spTree>
    <p:extLst>
      <p:ext uri="{BB962C8B-B14F-4D97-AF65-F5344CB8AC3E}">
        <p14:creationId xmlns:p14="http://schemas.microsoft.com/office/powerpoint/2010/main" val="556967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1917</TotalTime>
  <Words>157</Words>
  <Application>Microsoft Office PowerPoint</Application>
  <PresentationFormat>On-screen Show (4:3)</PresentationFormat>
  <Paragraphs>19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PowerPoint Presentation</vt:lpstr>
      <vt:lpstr>Community Rapid Assessment - 1st Round Selected Visualizations on Trust and Health Care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Rapid Assessment - Kenya 1st Round</dc:title>
  <dc:creator>Andres Ochoa Toasa - UNICEF EO ILU</dc:creator>
  <cp:keywords/>
  <cp:lastModifiedBy>Andres Esteban Ochoa Toasa</cp:lastModifiedBy>
  <cp:revision>4</cp:revision>
  <dcterms:created xsi:type="dcterms:W3CDTF">2020-09-30T06:37:24Z</dcterms:created>
  <dcterms:modified xsi:type="dcterms:W3CDTF">2020-11-03T06:53:32Z</dcterms:modified>
</cp:coreProperties>
</file>