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2" r:id="rId5"/>
  </p:sldMasterIdLst>
  <p:notesMasterIdLst>
    <p:notesMasterId r:id="rId32"/>
  </p:notesMasterIdLst>
  <p:sldIdLst>
    <p:sldId id="257" r:id="rId6"/>
    <p:sldId id="269" r:id="rId7"/>
    <p:sldId id="268" r:id="rId8"/>
    <p:sldId id="312" r:id="rId9"/>
    <p:sldId id="348" r:id="rId10"/>
    <p:sldId id="323" r:id="rId11"/>
    <p:sldId id="349" r:id="rId12"/>
    <p:sldId id="365" r:id="rId13"/>
    <p:sldId id="350" r:id="rId14"/>
    <p:sldId id="351" r:id="rId15"/>
    <p:sldId id="352" r:id="rId16"/>
    <p:sldId id="356" r:id="rId17"/>
    <p:sldId id="367" r:id="rId18"/>
    <p:sldId id="355" r:id="rId19"/>
    <p:sldId id="354" r:id="rId20"/>
    <p:sldId id="357" r:id="rId21"/>
    <p:sldId id="359" r:id="rId22"/>
    <p:sldId id="334" r:id="rId23"/>
    <p:sldId id="361" r:id="rId24"/>
    <p:sldId id="366" r:id="rId25"/>
    <p:sldId id="362" r:id="rId26"/>
    <p:sldId id="363" r:id="rId27"/>
    <p:sldId id="364" r:id="rId28"/>
    <p:sldId id="370" r:id="rId29"/>
    <p:sldId id="371" r:id="rId30"/>
    <p:sldId id="37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B1A0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282" autoAdjust="0"/>
  </p:normalViewPr>
  <p:slideViewPr>
    <p:cSldViewPr snapToGrid="0">
      <p:cViewPr varScale="1">
        <p:scale>
          <a:sx n="76" d="100"/>
          <a:sy n="76" d="100"/>
        </p:scale>
        <p:origin x="94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23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heme" Target="theme/theme1.xml"/><Relationship Id="rId8" Type="http://schemas.openxmlformats.org/officeDocument/2006/relationships/slide" Target="slides/slide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398AE7-98AF-4455-90A6-F14E86B644F8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D2457C53-7CC2-401E-9FF4-FD3B6E5A9FBA}">
      <dgm:prSet custT="1"/>
      <dgm:spPr/>
      <dgm:t>
        <a:bodyPr/>
        <a:lstStyle/>
        <a:p>
          <a:pPr>
            <a:defRPr cap="all"/>
          </a:pPr>
          <a:r>
            <a:rPr lang="en-US" sz="1600" dirty="0"/>
            <a:t>Tool development and ratification </a:t>
          </a:r>
          <a:br>
            <a:rPr lang="en-US" sz="1600" dirty="0"/>
          </a:br>
          <a:r>
            <a:rPr lang="en-US" sz="1600" dirty="0"/>
            <a:t>by RCCE TWG partners: </a:t>
          </a:r>
          <a:br>
            <a:rPr lang="en-US" sz="1600" dirty="0"/>
          </a:br>
          <a:r>
            <a:rPr lang="en-US" sz="1600" dirty="0"/>
            <a:t>May 2020</a:t>
          </a:r>
        </a:p>
      </dgm:t>
    </dgm:pt>
    <dgm:pt modelId="{0A75FF25-950A-4745-B35B-5346E68A2A65}" type="parTrans" cxnId="{7B45D749-B733-46C7-884D-138B3B9E7FEF}">
      <dgm:prSet/>
      <dgm:spPr/>
      <dgm:t>
        <a:bodyPr/>
        <a:lstStyle/>
        <a:p>
          <a:endParaRPr lang="en-US"/>
        </a:p>
      </dgm:t>
    </dgm:pt>
    <dgm:pt modelId="{5F8B90DF-CCB6-413D-BB2C-D262B7E849C5}" type="sibTrans" cxnId="{7B45D749-B733-46C7-884D-138B3B9E7FEF}">
      <dgm:prSet/>
      <dgm:spPr/>
      <dgm:t>
        <a:bodyPr/>
        <a:lstStyle/>
        <a:p>
          <a:endParaRPr lang="en-US"/>
        </a:p>
      </dgm:t>
    </dgm:pt>
    <dgm:pt modelId="{6F50706D-A01E-4DEF-9E1F-3969870EFF70}">
      <dgm:prSet custT="1"/>
      <dgm:spPr/>
      <dgm:t>
        <a:bodyPr/>
        <a:lstStyle/>
        <a:p>
          <a:pPr>
            <a:defRPr cap="all"/>
          </a:pPr>
          <a:r>
            <a:rPr lang="en-US" sz="1600" dirty="0"/>
            <a:t>Inception report and tool finalization: May 18, 2020</a:t>
          </a:r>
        </a:p>
      </dgm:t>
    </dgm:pt>
    <dgm:pt modelId="{81BAD469-EBD4-41D1-90BD-C763DA261075}" type="parTrans" cxnId="{F365CA96-436F-4AC9-A89B-ECC0582AB9BD}">
      <dgm:prSet/>
      <dgm:spPr/>
      <dgm:t>
        <a:bodyPr/>
        <a:lstStyle/>
        <a:p>
          <a:endParaRPr lang="en-US"/>
        </a:p>
      </dgm:t>
    </dgm:pt>
    <dgm:pt modelId="{B88C4DB0-5401-42D7-8209-FF5F7D055E07}" type="sibTrans" cxnId="{F365CA96-436F-4AC9-A89B-ECC0582AB9BD}">
      <dgm:prSet/>
      <dgm:spPr/>
      <dgm:t>
        <a:bodyPr/>
        <a:lstStyle/>
        <a:p>
          <a:endParaRPr lang="en-US"/>
        </a:p>
      </dgm:t>
    </dgm:pt>
    <dgm:pt modelId="{FE485E2B-BC59-4527-BC32-3B24395F238B}">
      <dgm:prSet custT="1"/>
      <dgm:spPr/>
      <dgm:t>
        <a:bodyPr/>
        <a:lstStyle/>
        <a:p>
          <a:pPr>
            <a:defRPr cap="all"/>
          </a:pPr>
          <a:r>
            <a:rPr lang="en-US" sz="1600"/>
            <a:t>Training of enumerators shall take place in the week of June 8</a:t>
          </a:r>
          <a:r>
            <a:rPr lang="en-US" sz="1600" baseline="30000"/>
            <a:t>th</a:t>
          </a:r>
          <a:r>
            <a:rPr lang="en-US" sz="1600"/>
            <a:t> to June 12</a:t>
          </a:r>
          <a:r>
            <a:rPr lang="en-US" sz="1600" baseline="30000"/>
            <a:t>th</a:t>
          </a:r>
          <a:r>
            <a:rPr lang="en-US" sz="1600"/>
            <a:t> 2020.  </a:t>
          </a:r>
        </a:p>
      </dgm:t>
    </dgm:pt>
    <dgm:pt modelId="{99F0003B-3999-44EE-971E-8396ADD649F4}" type="parTrans" cxnId="{28624666-2675-4ED1-8D71-5342E0EF3FE1}">
      <dgm:prSet/>
      <dgm:spPr/>
      <dgm:t>
        <a:bodyPr/>
        <a:lstStyle/>
        <a:p>
          <a:endParaRPr lang="en-US"/>
        </a:p>
      </dgm:t>
    </dgm:pt>
    <dgm:pt modelId="{3223492A-2332-46F0-B03D-FBD9FA9602FD}" type="sibTrans" cxnId="{28624666-2675-4ED1-8D71-5342E0EF3FE1}">
      <dgm:prSet/>
      <dgm:spPr/>
      <dgm:t>
        <a:bodyPr/>
        <a:lstStyle/>
        <a:p>
          <a:endParaRPr lang="en-US"/>
        </a:p>
      </dgm:t>
    </dgm:pt>
    <dgm:pt modelId="{17245D29-9D32-40C5-B115-7AC44DC864B3}">
      <dgm:prSet custT="1"/>
      <dgm:spPr/>
      <dgm:t>
        <a:bodyPr/>
        <a:lstStyle/>
        <a:p>
          <a:pPr>
            <a:defRPr cap="all"/>
          </a:pPr>
          <a:r>
            <a:rPr lang="en-US" sz="1600" dirty="0"/>
            <a:t>Data collection </a:t>
          </a:r>
        </a:p>
        <a:p>
          <a:pPr>
            <a:defRPr cap="all"/>
          </a:pPr>
          <a:r>
            <a:rPr lang="en-US" sz="1600" dirty="0"/>
            <a:t>June 15-30</a:t>
          </a:r>
        </a:p>
      </dgm:t>
    </dgm:pt>
    <dgm:pt modelId="{BE8F6208-AF2F-4CB3-8AC9-5DB2870B53E5}" type="parTrans" cxnId="{FB979CA5-5E79-43DC-A2FC-69E8AC303ABE}">
      <dgm:prSet/>
      <dgm:spPr/>
      <dgm:t>
        <a:bodyPr/>
        <a:lstStyle/>
        <a:p>
          <a:endParaRPr lang="en-US"/>
        </a:p>
      </dgm:t>
    </dgm:pt>
    <dgm:pt modelId="{421EBD6D-8DAE-4735-B93A-69193E6278A6}" type="sibTrans" cxnId="{FB979CA5-5E79-43DC-A2FC-69E8AC303ABE}">
      <dgm:prSet/>
      <dgm:spPr/>
      <dgm:t>
        <a:bodyPr/>
        <a:lstStyle/>
        <a:p>
          <a:endParaRPr lang="en-US"/>
        </a:p>
      </dgm:t>
    </dgm:pt>
    <dgm:pt modelId="{D3FC6992-F30F-4790-B7E1-029A13BCF8C0}">
      <dgm:prSet custT="1"/>
      <dgm:spPr/>
      <dgm:t>
        <a:bodyPr/>
        <a:lstStyle/>
        <a:p>
          <a:pPr>
            <a:defRPr cap="all"/>
          </a:pPr>
          <a:r>
            <a:rPr lang="en-US" sz="1600" dirty="0"/>
            <a:t>Analysis</a:t>
          </a:r>
        </a:p>
        <a:p>
          <a:pPr>
            <a:defRPr cap="all"/>
          </a:pPr>
          <a:r>
            <a:rPr lang="en-US" sz="1600" dirty="0"/>
            <a:t>July 1-10</a:t>
          </a:r>
        </a:p>
      </dgm:t>
    </dgm:pt>
    <dgm:pt modelId="{96C933AA-8DF0-4D29-9882-3078872F3C7F}" type="parTrans" cxnId="{6F04BF62-0D3C-4D1F-9685-3A46C6233BC1}">
      <dgm:prSet/>
      <dgm:spPr/>
      <dgm:t>
        <a:bodyPr/>
        <a:lstStyle/>
        <a:p>
          <a:endParaRPr lang="en-US"/>
        </a:p>
      </dgm:t>
    </dgm:pt>
    <dgm:pt modelId="{CEDA28C7-9947-463C-81FE-584E3A8CEC75}" type="sibTrans" cxnId="{6F04BF62-0D3C-4D1F-9685-3A46C6233BC1}">
      <dgm:prSet/>
      <dgm:spPr/>
      <dgm:t>
        <a:bodyPr/>
        <a:lstStyle/>
        <a:p>
          <a:endParaRPr lang="en-US"/>
        </a:p>
      </dgm:t>
    </dgm:pt>
    <dgm:pt modelId="{214998D8-1490-498C-9FDF-E8C5B41A88EE}" type="pres">
      <dgm:prSet presAssocID="{67398AE7-98AF-4455-90A6-F14E86B644F8}" presName="root" presStyleCnt="0">
        <dgm:presLayoutVars>
          <dgm:dir/>
          <dgm:resizeHandles val="exact"/>
        </dgm:presLayoutVars>
      </dgm:prSet>
      <dgm:spPr/>
    </dgm:pt>
    <dgm:pt modelId="{4C254F8F-D87A-4D19-80C4-4A086DECAA49}" type="pres">
      <dgm:prSet presAssocID="{D2457C53-7CC2-401E-9FF4-FD3B6E5A9FBA}" presName="compNode" presStyleCnt="0"/>
      <dgm:spPr/>
    </dgm:pt>
    <dgm:pt modelId="{22802A00-1535-4D2C-9685-567C4F85F0DF}" type="pres">
      <dgm:prSet presAssocID="{D2457C53-7CC2-401E-9FF4-FD3B6E5A9FBA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21E95840-8BFA-46A3-A192-FC11B79B640B}" type="pres">
      <dgm:prSet presAssocID="{D2457C53-7CC2-401E-9FF4-FD3B6E5A9FBA}" presName="iconRect" presStyleLbl="node1" presStyleIdx="0" presStyleCnt="5" custLinFactNeighborX="-4489" custLinFactNeighborY="-107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ng Tools"/>
        </a:ext>
      </dgm:extLst>
    </dgm:pt>
    <dgm:pt modelId="{2FC4B18B-AFC2-4283-97FF-D78F78C2BD90}" type="pres">
      <dgm:prSet presAssocID="{D2457C53-7CC2-401E-9FF4-FD3B6E5A9FBA}" presName="spaceRect" presStyleCnt="0"/>
      <dgm:spPr/>
    </dgm:pt>
    <dgm:pt modelId="{2871B563-F3FF-4918-9EAD-085B3AAEA6F2}" type="pres">
      <dgm:prSet presAssocID="{D2457C53-7CC2-401E-9FF4-FD3B6E5A9FBA}" presName="textRect" presStyleLbl="revTx" presStyleIdx="0" presStyleCnt="5">
        <dgm:presLayoutVars>
          <dgm:chMax val="1"/>
          <dgm:chPref val="1"/>
        </dgm:presLayoutVars>
      </dgm:prSet>
      <dgm:spPr/>
    </dgm:pt>
    <dgm:pt modelId="{68760625-4A2E-4717-B0AA-6740F3FA0A18}" type="pres">
      <dgm:prSet presAssocID="{5F8B90DF-CCB6-413D-BB2C-D262B7E849C5}" presName="sibTrans" presStyleCnt="0"/>
      <dgm:spPr/>
    </dgm:pt>
    <dgm:pt modelId="{2AE3C5BE-6953-4219-8EFD-43E27594C385}" type="pres">
      <dgm:prSet presAssocID="{6F50706D-A01E-4DEF-9E1F-3969870EFF70}" presName="compNode" presStyleCnt="0"/>
      <dgm:spPr/>
    </dgm:pt>
    <dgm:pt modelId="{61AAAED2-332F-4FD7-91E9-890EDEFFE5E3}" type="pres">
      <dgm:prSet presAssocID="{6F50706D-A01E-4DEF-9E1F-3969870EFF70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C6417638-1D8B-4EE7-9AD4-57370CB34F86}" type="pres">
      <dgm:prSet presAssocID="{6F50706D-A01E-4DEF-9E1F-3969870EFF7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AE547CD6-E811-4C33-9591-8A85415ABAF4}" type="pres">
      <dgm:prSet presAssocID="{6F50706D-A01E-4DEF-9E1F-3969870EFF70}" presName="spaceRect" presStyleCnt="0"/>
      <dgm:spPr/>
    </dgm:pt>
    <dgm:pt modelId="{D8E6FF5E-2FA0-47EE-9B44-D8432594040F}" type="pres">
      <dgm:prSet presAssocID="{6F50706D-A01E-4DEF-9E1F-3969870EFF70}" presName="textRect" presStyleLbl="revTx" presStyleIdx="1" presStyleCnt="5">
        <dgm:presLayoutVars>
          <dgm:chMax val="1"/>
          <dgm:chPref val="1"/>
        </dgm:presLayoutVars>
      </dgm:prSet>
      <dgm:spPr/>
    </dgm:pt>
    <dgm:pt modelId="{E159C239-0130-4E50-8C4C-D2A80F598AC1}" type="pres">
      <dgm:prSet presAssocID="{B88C4DB0-5401-42D7-8209-FF5F7D055E07}" presName="sibTrans" presStyleCnt="0"/>
      <dgm:spPr/>
    </dgm:pt>
    <dgm:pt modelId="{FB3D25FC-976C-4409-BEEB-99BC99555DE4}" type="pres">
      <dgm:prSet presAssocID="{FE485E2B-BC59-4527-BC32-3B24395F238B}" presName="compNode" presStyleCnt="0"/>
      <dgm:spPr/>
    </dgm:pt>
    <dgm:pt modelId="{CA685AE1-8A3D-460D-8A41-C7318BAB137A}" type="pres">
      <dgm:prSet presAssocID="{FE485E2B-BC59-4527-BC32-3B24395F238B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6E676305-0D82-481A-A860-F7081EB1660C}" type="pres">
      <dgm:prSet presAssocID="{FE485E2B-BC59-4527-BC32-3B24395F238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C0528BA0-0B42-49E8-BB5F-35625F3F4385}" type="pres">
      <dgm:prSet presAssocID="{FE485E2B-BC59-4527-BC32-3B24395F238B}" presName="spaceRect" presStyleCnt="0"/>
      <dgm:spPr/>
    </dgm:pt>
    <dgm:pt modelId="{5C3ECCB4-A520-4C16-AB4E-889FF700CB29}" type="pres">
      <dgm:prSet presAssocID="{FE485E2B-BC59-4527-BC32-3B24395F238B}" presName="textRect" presStyleLbl="revTx" presStyleIdx="2" presStyleCnt="5">
        <dgm:presLayoutVars>
          <dgm:chMax val="1"/>
          <dgm:chPref val="1"/>
        </dgm:presLayoutVars>
      </dgm:prSet>
      <dgm:spPr/>
    </dgm:pt>
    <dgm:pt modelId="{AEB34944-37F2-44B5-BBA5-19FEA3C76100}" type="pres">
      <dgm:prSet presAssocID="{3223492A-2332-46F0-B03D-FBD9FA9602FD}" presName="sibTrans" presStyleCnt="0"/>
      <dgm:spPr/>
    </dgm:pt>
    <dgm:pt modelId="{C6686FA2-44FD-4BB6-89C8-DD925FB4F260}" type="pres">
      <dgm:prSet presAssocID="{17245D29-9D32-40C5-B115-7AC44DC864B3}" presName="compNode" presStyleCnt="0"/>
      <dgm:spPr/>
    </dgm:pt>
    <dgm:pt modelId="{E8A99F78-F408-4C56-9699-4BF7A65A9EBF}" type="pres">
      <dgm:prSet presAssocID="{17245D29-9D32-40C5-B115-7AC44DC864B3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3D900499-35F4-4060-80ED-6D28731B6536}" type="pres">
      <dgm:prSet presAssocID="{17245D29-9D32-40C5-B115-7AC44DC864B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23923BFB-5D87-4643-AC1A-121656C8831A}" type="pres">
      <dgm:prSet presAssocID="{17245D29-9D32-40C5-B115-7AC44DC864B3}" presName="spaceRect" presStyleCnt="0"/>
      <dgm:spPr/>
    </dgm:pt>
    <dgm:pt modelId="{F581567F-ED58-4CA9-BEC7-0AE806DE0729}" type="pres">
      <dgm:prSet presAssocID="{17245D29-9D32-40C5-B115-7AC44DC864B3}" presName="textRect" presStyleLbl="revTx" presStyleIdx="3" presStyleCnt="5">
        <dgm:presLayoutVars>
          <dgm:chMax val="1"/>
          <dgm:chPref val="1"/>
        </dgm:presLayoutVars>
      </dgm:prSet>
      <dgm:spPr/>
    </dgm:pt>
    <dgm:pt modelId="{FA46F23A-86B4-4932-9D95-07E1511AD6AD}" type="pres">
      <dgm:prSet presAssocID="{421EBD6D-8DAE-4735-B93A-69193E6278A6}" presName="sibTrans" presStyleCnt="0"/>
      <dgm:spPr/>
    </dgm:pt>
    <dgm:pt modelId="{8E492656-8C27-44F0-BD3B-C846D17FAC6C}" type="pres">
      <dgm:prSet presAssocID="{D3FC6992-F30F-4790-B7E1-029A13BCF8C0}" presName="compNode" presStyleCnt="0"/>
      <dgm:spPr/>
    </dgm:pt>
    <dgm:pt modelId="{3860457E-888E-4BE6-B7CF-2DB081533A0A}" type="pres">
      <dgm:prSet presAssocID="{D3FC6992-F30F-4790-B7E1-029A13BCF8C0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998A4AA1-571E-4EF0-B16F-0EBDEB16034C}" type="pres">
      <dgm:prSet presAssocID="{D3FC6992-F30F-4790-B7E1-029A13BCF8C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1C51D94A-611A-4726-8BC7-4D768057E02C}" type="pres">
      <dgm:prSet presAssocID="{D3FC6992-F30F-4790-B7E1-029A13BCF8C0}" presName="spaceRect" presStyleCnt="0"/>
      <dgm:spPr/>
    </dgm:pt>
    <dgm:pt modelId="{802CB4FA-3B52-48B7-BABD-9C4470378459}" type="pres">
      <dgm:prSet presAssocID="{D3FC6992-F30F-4790-B7E1-029A13BCF8C0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DED8D317-157B-477D-9C94-000D7C50279C}" type="presOf" srcId="{D2457C53-7CC2-401E-9FF4-FD3B6E5A9FBA}" destId="{2871B563-F3FF-4918-9EAD-085B3AAEA6F2}" srcOrd="0" destOrd="0" presId="urn:microsoft.com/office/officeart/2018/5/layout/IconLeafLabelList"/>
    <dgm:cxn modelId="{DCE5EE17-ADE0-402F-AC78-9537B6A4A89A}" type="presOf" srcId="{FE485E2B-BC59-4527-BC32-3B24395F238B}" destId="{5C3ECCB4-A520-4C16-AB4E-889FF700CB29}" srcOrd="0" destOrd="0" presId="urn:microsoft.com/office/officeart/2018/5/layout/IconLeafLabelList"/>
    <dgm:cxn modelId="{DC35F95D-54D8-437A-90BF-1AA1B3B910E8}" type="presOf" srcId="{6F50706D-A01E-4DEF-9E1F-3969870EFF70}" destId="{D8E6FF5E-2FA0-47EE-9B44-D8432594040F}" srcOrd="0" destOrd="0" presId="urn:microsoft.com/office/officeart/2018/5/layout/IconLeafLabelList"/>
    <dgm:cxn modelId="{6F04BF62-0D3C-4D1F-9685-3A46C6233BC1}" srcId="{67398AE7-98AF-4455-90A6-F14E86B644F8}" destId="{D3FC6992-F30F-4790-B7E1-029A13BCF8C0}" srcOrd="4" destOrd="0" parTransId="{96C933AA-8DF0-4D29-9882-3078872F3C7F}" sibTransId="{CEDA28C7-9947-463C-81FE-584E3A8CEC75}"/>
    <dgm:cxn modelId="{28624666-2675-4ED1-8D71-5342E0EF3FE1}" srcId="{67398AE7-98AF-4455-90A6-F14E86B644F8}" destId="{FE485E2B-BC59-4527-BC32-3B24395F238B}" srcOrd="2" destOrd="0" parTransId="{99F0003B-3999-44EE-971E-8396ADD649F4}" sibTransId="{3223492A-2332-46F0-B03D-FBD9FA9602FD}"/>
    <dgm:cxn modelId="{7B45D749-B733-46C7-884D-138B3B9E7FEF}" srcId="{67398AE7-98AF-4455-90A6-F14E86B644F8}" destId="{D2457C53-7CC2-401E-9FF4-FD3B6E5A9FBA}" srcOrd="0" destOrd="0" parTransId="{0A75FF25-950A-4745-B35B-5346E68A2A65}" sibTransId="{5F8B90DF-CCB6-413D-BB2C-D262B7E849C5}"/>
    <dgm:cxn modelId="{F365CA96-436F-4AC9-A89B-ECC0582AB9BD}" srcId="{67398AE7-98AF-4455-90A6-F14E86B644F8}" destId="{6F50706D-A01E-4DEF-9E1F-3969870EFF70}" srcOrd="1" destOrd="0" parTransId="{81BAD469-EBD4-41D1-90BD-C763DA261075}" sibTransId="{B88C4DB0-5401-42D7-8209-FF5F7D055E07}"/>
    <dgm:cxn modelId="{FB979CA5-5E79-43DC-A2FC-69E8AC303ABE}" srcId="{67398AE7-98AF-4455-90A6-F14E86B644F8}" destId="{17245D29-9D32-40C5-B115-7AC44DC864B3}" srcOrd="3" destOrd="0" parTransId="{BE8F6208-AF2F-4CB3-8AC9-5DB2870B53E5}" sibTransId="{421EBD6D-8DAE-4735-B93A-69193E6278A6}"/>
    <dgm:cxn modelId="{709414B7-3E4C-45E3-9A0C-AF346FEC199D}" type="presOf" srcId="{17245D29-9D32-40C5-B115-7AC44DC864B3}" destId="{F581567F-ED58-4CA9-BEC7-0AE806DE0729}" srcOrd="0" destOrd="0" presId="urn:microsoft.com/office/officeart/2018/5/layout/IconLeafLabelList"/>
    <dgm:cxn modelId="{B0AC45BD-FF26-4DCE-91E3-AD298C49DD4D}" type="presOf" srcId="{67398AE7-98AF-4455-90A6-F14E86B644F8}" destId="{214998D8-1490-498C-9FDF-E8C5B41A88EE}" srcOrd="0" destOrd="0" presId="urn:microsoft.com/office/officeart/2018/5/layout/IconLeafLabelList"/>
    <dgm:cxn modelId="{68411EE6-D797-4545-90CC-CD6D7182301B}" type="presOf" srcId="{D3FC6992-F30F-4790-B7E1-029A13BCF8C0}" destId="{802CB4FA-3B52-48B7-BABD-9C4470378459}" srcOrd="0" destOrd="0" presId="urn:microsoft.com/office/officeart/2018/5/layout/IconLeafLabelList"/>
    <dgm:cxn modelId="{C8E723DD-586E-43BE-A754-ECE22A37E895}" type="presParOf" srcId="{214998D8-1490-498C-9FDF-E8C5B41A88EE}" destId="{4C254F8F-D87A-4D19-80C4-4A086DECAA49}" srcOrd="0" destOrd="0" presId="urn:microsoft.com/office/officeart/2018/5/layout/IconLeafLabelList"/>
    <dgm:cxn modelId="{F1D1C0CD-E8A7-4DB3-B248-61F5F24A7460}" type="presParOf" srcId="{4C254F8F-D87A-4D19-80C4-4A086DECAA49}" destId="{22802A00-1535-4D2C-9685-567C4F85F0DF}" srcOrd="0" destOrd="0" presId="urn:microsoft.com/office/officeart/2018/5/layout/IconLeafLabelList"/>
    <dgm:cxn modelId="{C9B58F47-4E72-47CC-9A3F-B8E461E8F17A}" type="presParOf" srcId="{4C254F8F-D87A-4D19-80C4-4A086DECAA49}" destId="{21E95840-8BFA-46A3-A192-FC11B79B640B}" srcOrd="1" destOrd="0" presId="urn:microsoft.com/office/officeart/2018/5/layout/IconLeafLabelList"/>
    <dgm:cxn modelId="{BB9B2347-D9C4-42AA-BADE-DE03FAE78D93}" type="presParOf" srcId="{4C254F8F-D87A-4D19-80C4-4A086DECAA49}" destId="{2FC4B18B-AFC2-4283-97FF-D78F78C2BD90}" srcOrd="2" destOrd="0" presId="urn:microsoft.com/office/officeart/2018/5/layout/IconLeafLabelList"/>
    <dgm:cxn modelId="{4F5D2602-DF45-4DD6-B136-57B820FB239D}" type="presParOf" srcId="{4C254F8F-D87A-4D19-80C4-4A086DECAA49}" destId="{2871B563-F3FF-4918-9EAD-085B3AAEA6F2}" srcOrd="3" destOrd="0" presId="urn:microsoft.com/office/officeart/2018/5/layout/IconLeafLabelList"/>
    <dgm:cxn modelId="{0C9E4368-CE23-4D3D-9BBD-575DF7E2626F}" type="presParOf" srcId="{214998D8-1490-498C-9FDF-E8C5B41A88EE}" destId="{68760625-4A2E-4717-B0AA-6740F3FA0A18}" srcOrd="1" destOrd="0" presId="urn:microsoft.com/office/officeart/2018/5/layout/IconLeafLabelList"/>
    <dgm:cxn modelId="{8F99E715-0A68-4E22-A2C7-4A40C7E3EFF2}" type="presParOf" srcId="{214998D8-1490-498C-9FDF-E8C5B41A88EE}" destId="{2AE3C5BE-6953-4219-8EFD-43E27594C385}" srcOrd="2" destOrd="0" presId="urn:microsoft.com/office/officeart/2018/5/layout/IconLeafLabelList"/>
    <dgm:cxn modelId="{4F4E7910-A688-42AA-9B80-2D216559FE9F}" type="presParOf" srcId="{2AE3C5BE-6953-4219-8EFD-43E27594C385}" destId="{61AAAED2-332F-4FD7-91E9-890EDEFFE5E3}" srcOrd="0" destOrd="0" presId="urn:microsoft.com/office/officeart/2018/5/layout/IconLeafLabelList"/>
    <dgm:cxn modelId="{7A249FF8-91FF-479C-B358-231D30843D24}" type="presParOf" srcId="{2AE3C5BE-6953-4219-8EFD-43E27594C385}" destId="{C6417638-1D8B-4EE7-9AD4-57370CB34F86}" srcOrd="1" destOrd="0" presId="urn:microsoft.com/office/officeart/2018/5/layout/IconLeafLabelList"/>
    <dgm:cxn modelId="{D92EE02B-0957-4A89-84FF-004CE0294B72}" type="presParOf" srcId="{2AE3C5BE-6953-4219-8EFD-43E27594C385}" destId="{AE547CD6-E811-4C33-9591-8A85415ABAF4}" srcOrd="2" destOrd="0" presId="urn:microsoft.com/office/officeart/2018/5/layout/IconLeafLabelList"/>
    <dgm:cxn modelId="{59DF16EB-0A17-4526-B848-01EFF6502B3C}" type="presParOf" srcId="{2AE3C5BE-6953-4219-8EFD-43E27594C385}" destId="{D8E6FF5E-2FA0-47EE-9B44-D8432594040F}" srcOrd="3" destOrd="0" presId="urn:microsoft.com/office/officeart/2018/5/layout/IconLeafLabelList"/>
    <dgm:cxn modelId="{9D7F93C6-F45B-4DF1-8ADD-E6244069E4BE}" type="presParOf" srcId="{214998D8-1490-498C-9FDF-E8C5B41A88EE}" destId="{E159C239-0130-4E50-8C4C-D2A80F598AC1}" srcOrd="3" destOrd="0" presId="urn:microsoft.com/office/officeart/2018/5/layout/IconLeafLabelList"/>
    <dgm:cxn modelId="{55C2EEC3-A1EC-4384-AEA9-3F1853B3B8F0}" type="presParOf" srcId="{214998D8-1490-498C-9FDF-E8C5B41A88EE}" destId="{FB3D25FC-976C-4409-BEEB-99BC99555DE4}" srcOrd="4" destOrd="0" presId="urn:microsoft.com/office/officeart/2018/5/layout/IconLeafLabelList"/>
    <dgm:cxn modelId="{08B32C31-BB0E-41C6-860E-7CF59CCE84FD}" type="presParOf" srcId="{FB3D25FC-976C-4409-BEEB-99BC99555DE4}" destId="{CA685AE1-8A3D-460D-8A41-C7318BAB137A}" srcOrd="0" destOrd="0" presId="urn:microsoft.com/office/officeart/2018/5/layout/IconLeafLabelList"/>
    <dgm:cxn modelId="{A14B292F-219A-4D46-B738-AF7DF0BD4FCE}" type="presParOf" srcId="{FB3D25FC-976C-4409-BEEB-99BC99555DE4}" destId="{6E676305-0D82-481A-A860-F7081EB1660C}" srcOrd="1" destOrd="0" presId="urn:microsoft.com/office/officeart/2018/5/layout/IconLeafLabelList"/>
    <dgm:cxn modelId="{E9E48CED-28E5-4C54-A27B-0F1CC6AD8254}" type="presParOf" srcId="{FB3D25FC-976C-4409-BEEB-99BC99555DE4}" destId="{C0528BA0-0B42-49E8-BB5F-35625F3F4385}" srcOrd="2" destOrd="0" presId="urn:microsoft.com/office/officeart/2018/5/layout/IconLeafLabelList"/>
    <dgm:cxn modelId="{1AB0416D-5ECE-4910-A053-149D91503ADE}" type="presParOf" srcId="{FB3D25FC-976C-4409-BEEB-99BC99555DE4}" destId="{5C3ECCB4-A520-4C16-AB4E-889FF700CB29}" srcOrd="3" destOrd="0" presId="urn:microsoft.com/office/officeart/2018/5/layout/IconLeafLabelList"/>
    <dgm:cxn modelId="{3E626BC3-84AA-465C-9716-6CD1415275EA}" type="presParOf" srcId="{214998D8-1490-498C-9FDF-E8C5B41A88EE}" destId="{AEB34944-37F2-44B5-BBA5-19FEA3C76100}" srcOrd="5" destOrd="0" presId="urn:microsoft.com/office/officeart/2018/5/layout/IconLeafLabelList"/>
    <dgm:cxn modelId="{9DA7EDE2-EDA7-4ADC-AB95-91CFDD1F0DA7}" type="presParOf" srcId="{214998D8-1490-498C-9FDF-E8C5B41A88EE}" destId="{C6686FA2-44FD-4BB6-89C8-DD925FB4F260}" srcOrd="6" destOrd="0" presId="urn:microsoft.com/office/officeart/2018/5/layout/IconLeafLabelList"/>
    <dgm:cxn modelId="{81E9D2D8-D675-4FB3-80B3-C56CE39CDF01}" type="presParOf" srcId="{C6686FA2-44FD-4BB6-89C8-DD925FB4F260}" destId="{E8A99F78-F408-4C56-9699-4BF7A65A9EBF}" srcOrd="0" destOrd="0" presId="urn:microsoft.com/office/officeart/2018/5/layout/IconLeafLabelList"/>
    <dgm:cxn modelId="{249F91FA-5FFA-490C-9514-365536341F36}" type="presParOf" srcId="{C6686FA2-44FD-4BB6-89C8-DD925FB4F260}" destId="{3D900499-35F4-4060-80ED-6D28731B6536}" srcOrd="1" destOrd="0" presId="urn:microsoft.com/office/officeart/2018/5/layout/IconLeafLabelList"/>
    <dgm:cxn modelId="{20F10924-0C58-4857-8153-08CD70020313}" type="presParOf" srcId="{C6686FA2-44FD-4BB6-89C8-DD925FB4F260}" destId="{23923BFB-5D87-4643-AC1A-121656C8831A}" srcOrd="2" destOrd="0" presId="urn:microsoft.com/office/officeart/2018/5/layout/IconLeafLabelList"/>
    <dgm:cxn modelId="{36044B07-3070-4CFF-8726-2842D6ED671C}" type="presParOf" srcId="{C6686FA2-44FD-4BB6-89C8-DD925FB4F260}" destId="{F581567F-ED58-4CA9-BEC7-0AE806DE0729}" srcOrd="3" destOrd="0" presId="urn:microsoft.com/office/officeart/2018/5/layout/IconLeafLabelList"/>
    <dgm:cxn modelId="{C35751B1-0760-4DC2-A2F6-A4DFC54F52FA}" type="presParOf" srcId="{214998D8-1490-498C-9FDF-E8C5B41A88EE}" destId="{FA46F23A-86B4-4932-9D95-07E1511AD6AD}" srcOrd="7" destOrd="0" presId="urn:microsoft.com/office/officeart/2018/5/layout/IconLeafLabelList"/>
    <dgm:cxn modelId="{6225D1A9-F842-4AFB-8F99-D419D0CDCF42}" type="presParOf" srcId="{214998D8-1490-498C-9FDF-E8C5B41A88EE}" destId="{8E492656-8C27-44F0-BD3B-C846D17FAC6C}" srcOrd="8" destOrd="0" presId="urn:microsoft.com/office/officeart/2018/5/layout/IconLeafLabelList"/>
    <dgm:cxn modelId="{49D762BC-77F0-4C4E-84CA-59656BCA6235}" type="presParOf" srcId="{8E492656-8C27-44F0-BD3B-C846D17FAC6C}" destId="{3860457E-888E-4BE6-B7CF-2DB081533A0A}" srcOrd="0" destOrd="0" presId="urn:microsoft.com/office/officeart/2018/5/layout/IconLeafLabelList"/>
    <dgm:cxn modelId="{5AE6B67D-D999-493C-B63D-2AC24107BC98}" type="presParOf" srcId="{8E492656-8C27-44F0-BD3B-C846D17FAC6C}" destId="{998A4AA1-571E-4EF0-B16F-0EBDEB16034C}" srcOrd="1" destOrd="0" presId="urn:microsoft.com/office/officeart/2018/5/layout/IconLeafLabelList"/>
    <dgm:cxn modelId="{E9350A02-E0A2-4FA1-90EB-061D19C30F9C}" type="presParOf" srcId="{8E492656-8C27-44F0-BD3B-C846D17FAC6C}" destId="{1C51D94A-611A-4726-8BC7-4D768057E02C}" srcOrd="2" destOrd="0" presId="urn:microsoft.com/office/officeart/2018/5/layout/IconLeafLabelList"/>
    <dgm:cxn modelId="{EE3E389B-C680-482D-A6E6-37390DC2D0BB}" type="presParOf" srcId="{8E492656-8C27-44F0-BD3B-C846D17FAC6C}" destId="{802CB4FA-3B52-48B7-BABD-9C4470378459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802A00-1535-4D2C-9685-567C4F85F0DF}">
      <dsp:nvSpPr>
        <dsp:cNvPr id="0" name=""/>
        <dsp:cNvSpPr/>
      </dsp:nvSpPr>
      <dsp:spPr>
        <a:xfrm>
          <a:off x="1242244" y="102908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E95840-8BFA-46A3-A192-FC11B79B640B}">
      <dsp:nvSpPr>
        <dsp:cNvPr id="0" name=""/>
        <dsp:cNvSpPr/>
      </dsp:nvSpPr>
      <dsp:spPr>
        <a:xfrm>
          <a:off x="1447963" y="1256314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71B563-F3FF-4918-9EAD-085B3AAEA6F2}">
      <dsp:nvSpPr>
        <dsp:cNvPr id="0" name=""/>
        <dsp:cNvSpPr/>
      </dsp:nvSpPr>
      <dsp:spPr>
        <a:xfrm>
          <a:off x="891244" y="2469081"/>
          <a:ext cx="1800000" cy="14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Tool development and ratification </a:t>
          </a:r>
          <a:br>
            <a:rPr lang="en-US" sz="1600" kern="1200" dirty="0"/>
          </a:br>
          <a:r>
            <a:rPr lang="en-US" sz="1600" kern="1200" dirty="0"/>
            <a:t>by RCCE TWG partners: </a:t>
          </a:r>
          <a:br>
            <a:rPr lang="en-US" sz="1600" kern="1200" dirty="0"/>
          </a:br>
          <a:r>
            <a:rPr lang="en-US" sz="1600" kern="1200" dirty="0"/>
            <a:t>May 2020</a:t>
          </a:r>
        </a:p>
      </dsp:txBody>
      <dsp:txXfrm>
        <a:off x="891244" y="2469081"/>
        <a:ext cx="1800000" cy="1485000"/>
      </dsp:txXfrm>
    </dsp:sp>
    <dsp:sp modelId="{61AAAED2-332F-4FD7-91E9-890EDEFFE5E3}">
      <dsp:nvSpPr>
        <dsp:cNvPr id="0" name=""/>
        <dsp:cNvSpPr/>
      </dsp:nvSpPr>
      <dsp:spPr>
        <a:xfrm>
          <a:off x="3357244" y="102908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417638-1D8B-4EE7-9AD4-57370CB34F86}">
      <dsp:nvSpPr>
        <dsp:cNvPr id="0" name=""/>
        <dsp:cNvSpPr/>
      </dsp:nvSpPr>
      <dsp:spPr>
        <a:xfrm>
          <a:off x="3591244" y="1263081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E6FF5E-2FA0-47EE-9B44-D8432594040F}">
      <dsp:nvSpPr>
        <dsp:cNvPr id="0" name=""/>
        <dsp:cNvSpPr/>
      </dsp:nvSpPr>
      <dsp:spPr>
        <a:xfrm>
          <a:off x="3006244" y="2469081"/>
          <a:ext cx="1800000" cy="14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Inception report and tool finalization: May 18, 2020</a:t>
          </a:r>
        </a:p>
      </dsp:txBody>
      <dsp:txXfrm>
        <a:off x="3006244" y="2469081"/>
        <a:ext cx="1800000" cy="1485000"/>
      </dsp:txXfrm>
    </dsp:sp>
    <dsp:sp modelId="{CA685AE1-8A3D-460D-8A41-C7318BAB137A}">
      <dsp:nvSpPr>
        <dsp:cNvPr id="0" name=""/>
        <dsp:cNvSpPr/>
      </dsp:nvSpPr>
      <dsp:spPr>
        <a:xfrm>
          <a:off x="5472244" y="102908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676305-0D82-481A-A860-F7081EB1660C}">
      <dsp:nvSpPr>
        <dsp:cNvPr id="0" name=""/>
        <dsp:cNvSpPr/>
      </dsp:nvSpPr>
      <dsp:spPr>
        <a:xfrm>
          <a:off x="5706244" y="1263081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3ECCB4-A520-4C16-AB4E-889FF700CB29}">
      <dsp:nvSpPr>
        <dsp:cNvPr id="0" name=""/>
        <dsp:cNvSpPr/>
      </dsp:nvSpPr>
      <dsp:spPr>
        <a:xfrm>
          <a:off x="5121244" y="2469081"/>
          <a:ext cx="1800000" cy="14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Training of enumerators shall take place in the week of June 8</a:t>
          </a:r>
          <a:r>
            <a:rPr lang="en-US" sz="1600" kern="1200" baseline="30000"/>
            <a:t>th</a:t>
          </a:r>
          <a:r>
            <a:rPr lang="en-US" sz="1600" kern="1200"/>
            <a:t> to June 12</a:t>
          </a:r>
          <a:r>
            <a:rPr lang="en-US" sz="1600" kern="1200" baseline="30000"/>
            <a:t>th</a:t>
          </a:r>
          <a:r>
            <a:rPr lang="en-US" sz="1600" kern="1200"/>
            <a:t> 2020.  </a:t>
          </a:r>
        </a:p>
      </dsp:txBody>
      <dsp:txXfrm>
        <a:off x="5121244" y="2469081"/>
        <a:ext cx="1800000" cy="1485000"/>
      </dsp:txXfrm>
    </dsp:sp>
    <dsp:sp modelId="{E8A99F78-F408-4C56-9699-4BF7A65A9EBF}">
      <dsp:nvSpPr>
        <dsp:cNvPr id="0" name=""/>
        <dsp:cNvSpPr/>
      </dsp:nvSpPr>
      <dsp:spPr>
        <a:xfrm>
          <a:off x="7587244" y="102908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900499-35F4-4060-80ED-6D28731B6536}">
      <dsp:nvSpPr>
        <dsp:cNvPr id="0" name=""/>
        <dsp:cNvSpPr/>
      </dsp:nvSpPr>
      <dsp:spPr>
        <a:xfrm>
          <a:off x="7821244" y="1263081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81567F-ED58-4CA9-BEC7-0AE806DE0729}">
      <dsp:nvSpPr>
        <dsp:cNvPr id="0" name=""/>
        <dsp:cNvSpPr/>
      </dsp:nvSpPr>
      <dsp:spPr>
        <a:xfrm>
          <a:off x="7236244" y="2469081"/>
          <a:ext cx="1800000" cy="14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Data collection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June 15-30</a:t>
          </a:r>
        </a:p>
      </dsp:txBody>
      <dsp:txXfrm>
        <a:off x="7236244" y="2469081"/>
        <a:ext cx="1800000" cy="1485000"/>
      </dsp:txXfrm>
    </dsp:sp>
    <dsp:sp modelId="{3860457E-888E-4BE6-B7CF-2DB081533A0A}">
      <dsp:nvSpPr>
        <dsp:cNvPr id="0" name=""/>
        <dsp:cNvSpPr/>
      </dsp:nvSpPr>
      <dsp:spPr>
        <a:xfrm>
          <a:off x="9702243" y="102908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8A4AA1-571E-4EF0-B16F-0EBDEB16034C}">
      <dsp:nvSpPr>
        <dsp:cNvPr id="0" name=""/>
        <dsp:cNvSpPr/>
      </dsp:nvSpPr>
      <dsp:spPr>
        <a:xfrm>
          <a:off x="9936243" y="1263081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2CB4FA-3B52-48B7-BABD-9C4470378459}">
      <dsp:nvSpPr>
        <dsp:cNvPr id="0" name=""/>
        <dsp:cNvSpPr/>
      </dsp:nvSpPr>
      <dsp:spPr>
        <a:xfrm>
          <a:off x="9351243" y="2469081"/>
          <a:ext cx="1800000" cy="14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Analysis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July 1-10</a:t>
          </a:r>
        </a:p>
      </dsp:txBody>
      <dsp:txXfrm>
        <a:off x="9351243" y="2469081"/>
        <a:ext cx="1800000" cy="1485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139D88-7990-4B4C-AB08-070C7351E8BF}" type="datetimeFigureOut">
              <a:rPr lang="en-US" smtClean="0"/>
              <a:t>24-Jul-20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EE6DEF-6E1B-4FDB-9A89-3B0114D4F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602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708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95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258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EE6DEF-6E1B-4FDB-9A89-3B0114D4F5E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Click to edit Master title style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</a:lstStyle>
          <a:p>
            <a:r>
              <a:t>Click to edit Master subtitle style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560893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Click to edit Master title style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</a:lstStyle>
          <a:p>
            <a:r>
              <a:t>Click to edit Master subtitle style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5989915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14505953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4290906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Click to edit Master title style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</a:lstStyle>
          <a:p>
            <a:r>
              <a:t>Click to edit Master text styles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3127099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4285161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</a:lstStyle>
          <a:p>
            <a:r>
              <a:t>Click to edit Master text styles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85418471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2295857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05122278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Click to edit Master title style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1614986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Click to edit Master title style</a:t>
            </a:r>
          </a:p>
        </p:txBody>
      </p:sp>
      <p:sp>
        <p:nvSpPr>
          <p:cNvPr id="83" name="Shape 83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</a:lstStyle>
          <a:p>
            <a:r>
              <a:t>Click to edit Master text styles</a:t>
            </a:r>
          </a:p>
        </p:txBody>
      </p:sp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80021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5495171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70224908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3604023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</a:lstStyle>
          <a:p>
            <a:r>
              <a:t>Click to edit Master text styles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0149813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507648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41326468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Click to edit Master title style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3350385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Click to edit Master title style</a:t>
            </a:r>
          </a:p>
        </p:txBody>
      </p:sp>
      <p:sp>
        <p:nvSpPr>
          <p:cNvPr id="83" name="Shape 83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</a:lstStyle>
          <a:p>
            <a:r>
              <a:t>Click to edit Master text styles</a:t>
            </a:r>
          </a:p>
        </p:txBody>
      </p:sp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9384972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8809485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945122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8134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1537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keto.ona.io/x/#QnKjqsOC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9B877C0-37B3-4BDD-9056-F356903987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501" y="0"/>
            <a:ext cx="12550941" cy="6845968"/>
          </a:xfrm>
          <a:prstGeom prst="rect">
            <a:avLst/>
          </a:prstGeom>
        </p:spPr>
      </p:pic>
      <p:sp>
        <p:nvSpPr>
          <p:cNvPr id="112" name="Shape 112"/>
          <p:cNvSpPr>
            <a:spLocks noGrp="1"/>
          </p:cNvSpPr>
          <p:nvPr>
            <p:ph type="ctrTitle"/>
          </p:nvPr>
        </p:nvSpPr>
        <p:spPr>
          <a:xfrm>
            <a:off x="-190501" y="0"/>
            <a:ext cx="11026941" cy="1524000"/>
          </a:xfrm>
          <a:prstGeom prst="rect">
            <a:avLst/>
          </a:prstGeom>
          <a:solidFill>
            <a:srgbClr val="00B0F0">
              <a:alpha val="24000"/>
            </a:srgbClr>
          </a:solidFill>
        </p:spPr>
        <p:txBody>
          <a:bodyPr>
            <a:normAutofit fontScale="90000"/>
          </a:bodyPr>
          <a:lstStyle/>
          <a:p>
            <a:pPr>
              <a:defRPr sz="5400"/>
            </a:pPr>
            <a:r>
              <a:rPr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COVID-19</a:t>
            </a:r>
            <a:br>
              <a:rPr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Knowledge, Attitude</a:t>
            </a:r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Practice (KAP) Survey</a:t>
            </a:r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Exploratory Analysis</a:t>
            </a:r>
            <a:endParaRPr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Shape 113"/>
          <p:cNvSpPr>
            <a:spLocks noGrp="1"/>
          </p:cNvSpPr>
          <p:nvPr>
            <p:ph type="subTitle" sz="quarter" idx="1"/>
          </p:nvPr>
        </p:nvSpPr>
        <p:spPr>
          <a:xfrm>
            <a:off x="8333295" y="5213023"/>
            <a:ext cx="4027145" cy="1632945"/>
          </a:xfrm>
          <a:prstGeom prst="rect">
            <a:avLst/>
          </a:prstGeom>
          <a:solidFill>
            <a:srgbClr val="00B0F0">
              <a:alpha val="24000"/>
            </a:srgbClr>
          </a:solidFill>
        </p:spPr>
        <p:txBody>
          <a:bodyPr>
            <a:normAutofit fontScale="92500" lnSpcReduction="20000"/>
          </a:bodyPr>
          <a:lstStyle/>
          <a:p>
            <a:endParaRPr lang="en-US" sz="100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Ministry of Health, GOSS </a:t>
            </a:r>
          </a:p>
          <a:p>
            <a:r>
              <a:rPr dirty="0">
                <a:solidFill>
                  <a:schemeClr val="bg1"/>
                </a:solidFill>
              </a:rPr>
              <a:t>UNICEF South Sudan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and Evaluation Office</a:t>
            </a:r>
            <a:endParaRPr dirty="0">
              <a:solidFill>
                <a:schemeClr val="bg1"/>
              </a:solidFill>
            </a:endParaRPr>
          </a:p>
          <a:p>
            <a:r>
              <a:rPr dirty="0">
                <a:solidFill>
                  <a:schemeClr val="bg1"/>
                </a:solidFill>
              </a:rPr>
              <a:t>Ju</a:t>
            </a:r>
            <a:r>
              <a:rPr lang="en-US" dirty="0">
                <a:solidFill>
                  <a:schemeClr val="bg1"/>
                </a:solidFill>
              </a:rPr>
              <a:t>ly</a:t>
            </a:r>
            <a:r>
              <a:rPr dirty="0">
                <a:solidFill>
                  <a:schemeClr val="bg1"/>
                </a:solidFill>
              </a:rPr>
              <a:t> 2020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A3FE84-7659-49A5-A725-F6B736DF292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36440" y="0"/>
            <a:ext cx="1524000" cy="1524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91D8127-07D8-4815-88A9-0C798F2EFD40}"/>
              </a:ext>
            </a:extLst>
          </p:cNvPr>
          <p:cNvSpPr txBox="1"/>
          <p:nvPr/>
        </p:nvSpPr>
        <p:spPr>
          <a:xfrm>
            <a:off x="902855" y="3973497"/>
            <a:ext cx="4572000" cy="369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12.3% of all respondents have a disability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(528).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9B9D62-C0D7-4FC0-96FA-C175DE754FCA}"/>
              </a:ext>
            </a:extLst>
          </p:cNvPr>
          <p:cNvSpPr txBox="1"/>
          <p:nvPr/>
        </p:nvSpPr>
        <p:spPr>
          <a:xfrm>
            <a:off x="137608" y="614069"/>
            <a:ext cx="6096000" cy="369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14.5% respondents are IDPs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(619) and 8.13% are refugees (348)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5DDCA2-6595-4111-908F-3CAEF85E2F85}"/>
              </a:ext>
            </a:extLst>
          </p:cNvPr>
          <p:cNvSpPr txBox="1"/>
          <p:nvPr/>
        </p:nvSpPr>
        <p:spPr>
          <a:xfrm>
            <a:off x="6805102" y="1113980"/>
            <a:ext cx="5132340" cy="5032145"/>
          </a:xfrm>
          <a:prstGeom prst="rect">
            <a:avLst/>
          </a:prstGeom>
          <a:noFill/>
          <a:ln w="12700" cap="flat">
            <a:solidFill>
              <a:schemeClr val="tx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Main takes: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+mj-lt"/>
              <a:ea typeface="+mj-ea"/>
              <a:cs typeface="+mj-cs"/>
              <a:sym typeface="Calibri"/>
            </a:endParaRPr>
          </a:p>
          <a:p>
            <a:pPr marL="285750" lvl="0" indent="-285750" hangingPunct="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b="1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alibri"/>
            </a:endParaRPr>
          </a:p>
          <a:p>
            <a:pPr marL="285750" lvl="0" indent="-285750" hangingPunct="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23% respondents were IDPs and refugees</a:t>
            </a:r>
          </a:p>
          <a:p>
            <a:pPr marL="285750" lvl="0" indent="-285750" hangingPunct="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b="1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alibri"/>
            </a:endParaRPr>
          </a:p>
          <a:p>
            <a:pPr marL="285750" lvl="0" indent="-285750" hangingPunct="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85.5% Christians and 4.8% Muslims </a:t>
            </a:r>
          </a:p>
          <a:p>
            <a:pPr marL="285750" lvl="0" indent="-285750" hangingPunct="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b="1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alibri"/>
            </a:endParaRPr>
          </a:p>
          <a:p>
            <a:pPr marL="285750" lvl="0" indent="-285750" hangingPunct="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77.4% caregivers were heads of household; reasonably more women HHs</a:t>
            </a:r>
          </a:p>
          <a:p>
            <a:pPr marL="285750" lvl="0" indent="-285750" hangingPunct="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b="1" kern="0" dirty="0">
              <a:solidFill>
                <a:srgbClr val="00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  <a:sym typeface="Calibri"/>
            </a:endParaRPr>
          </a:p>
          <a:p>
            <a:pPr marL="285750" indent="-285750" hangingPunct="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CoVID-19 risk communication and community engagement activities are </a:t>
            </a:r>
            <a:r>
              <a:rPr lang="en-US" sz="2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INCLUSIVE</a:t>
            </a:r>
            <a:endParaRPr lang="en-US" b="1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alibri"/>
            </a:endParaRPr>
          </a:p>
          <a:p>
            <a:pPr marL="285750" lvl="0" indent="-285750" hangingPunct="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000000"/>
              </a:solidFill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2BAC50-BC02-4389-BD31-FC368FFEA09B}"/>
              </a:ext>
            </a:extLst>
          </p:cNvPr>
          <p:cNvSpPr txBox="1"/>
          <p:nvPr/>
        </p:nvSpPr>
        <p:spPr>
          <a:xfrm>
            <a:off x="714653" y="12353"/>
            <a:ext cx="8405632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DEMOGRAPHICS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– IDPs &amp; REFUGEES/DISABILITIES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99D8E4-4DEE-40A0-B60E-AE9076DCC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29" y="983740"/>
            <a:ext cx="5694158" cy="29019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D22DD5-0D77-4BC8-AC1E-66D055C25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62" y="4376713"/>
            <a:ext cx="4578493" cy="248128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1D8A902-39A8-4233-AD5B-909A7622728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21451" y="7740"/>
            <a:ext cx="970549" cy="97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55873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9209C06-0288-4841-8CF4-A295EE342E6B}"/>
              </a:ext>
            </a:extLst>
          </p:cNvPr>
          <p:cNvSpPr txBox="1"/>
          <p:nvPr/>
        </p:nvSpPr>
        <p:spPr>
          <a:xfrm>
            <a:off x="594145" y="793989"/>
            <a:ext cx="5169321" cy="369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About 99% of respondents h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eard about COVID-19.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39F8D1-BC24-44BF-B19C-0CDB1474EE8E}"/>
              </a:ext>
            </a:extLst>
          </p:cNvPr>
          <p:cNvSpPr txBox="1"/>
          <p:nvPr/>
        </p:nvSpPr>
        <p:spPr>
          <a:xfrm>
            <a:off x="235526" y="3821890"/>
            <a:ext cx="6004874" cy="369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Top three first-time information channels have +20% from next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EA3518-4689-4F1A-8C0F-7068838EBDF6}"/>
              </a:ext>
            </a:extLst>
          </p:cNvPr>
          <p:cNvSpPr txBox="1"/>
          <p:nvPr/>
        </p:nvSpPr>
        <p:spPr>
          <a:xfrm>
            <a:off x="594145" y="38089"/>
            <a:ext cx="6937923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AWARENESS – FIRST TIME INFORMATION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B87B92-ED2C-47D3-AA95-2FB575A3FA8C}"/>
              </a:ext>
            </a:extLst>
          </p:cNvPr>
          <p:cNvSpPr txBox="1"/>
          <p:nvPr/>
        </p:nvSpPr>
        <p:spPr>
          <a:xfrm>
            <a:off x="6894654" y="1126306"/>
            <a:ext cx="4620757" cy="4801312"/>
          </a:xfrm>
          <a:prstGeom prst="rect">
            <a:avLst/>
          </a:prstGeom>
          <a:noFill/>
          <a:ln w="12700" cap="flat">
            <a:solidFill>
              <a:schemeClr val="tx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Main takes: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+mj-lt"/>
              <a:ea typeface="+mj-ea"/>
              <a:cs typeface="+mj-cs"/>
              <a:sym typeface="Calibri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Communities access to information is high; </a:t>
            </a:r>
            <a:r>
              <a:rPr lang="en-US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multi-channel approach is key in increasing population access to life-saving information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b="1" dirty="0">
              <a:solidFill>
                <a:srgbClr val="000000"/>
              </a:solidFill>
              <a:latin typeface="+mj-lt"/>
              <a:ea typeface="+mj-ea"/>
              <a:cs typeface="+mj-cs"/>
              <a:sym typeface="Calibri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Information reach has been faster,  farther and wider compared to EVD response 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dirty="0">
              <a:solidFill>
                <a:srgbClr val="000000"/>
              </a:solidFill>
              <a:latin typeface="+mj-lt"/>
              <a:ea typeface="+mj-ea"/>
              <a:cs typeface="+mj-cs"/>
              <a:sym typeface="Calibri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Door to door community mobilization, Radio and megaphone announcements are key communication channels 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Religious leaders and community influencers had a significant role in information dissemination </a:t>
            </a:r>
            <a:endParaRPr kumimoji="0" 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8B43BF8-A9BB-409C-A708-D6D052C3D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261" y="1358650"/>
            <a:ext cx="4237087" cy="226790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7D73BD6-387C-451B-93C6-275BEEEED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025" y="4362347"/>
            <a:ext cx="5633192" cy="227400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C411C7C-0299-402D-BB45-21D5B1CE307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21451" y="7740"/>
            <a:ext cx="970549" cy="97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92462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B685D73-E335-4F3E-9250-12A6ECFCB1E8}"/>
              </a:ext>
            </a:extLst>
          </p:cNvPr>
          <p:cNvSpPr txBox="1"/>
          <p:nvPr/>
        </p:nvSpPr>
        <p:spPr>
          <a:xfrm>
            <a:off x="353279" y="865498"/>
            <a:ext cx="5580452" cy="369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90% respondents heard</a:t>
            </a:r>
            <a:r>
              <a:rPr lang="en-US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 COVID-19 messages 2-weeks prior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006F09-744E-4574-9316-AF5F84660C7E}"/>
              </a:ext>
            </a:extLst>
          </p:cNvPr>
          <p:cNvSpPr txBox="1"/>
          <p:nvPr/>
        </p:nvSpPr>
        <p:spPr>
          <a:xfrm>
            <a:off x="692692" y="3842185"/>
            <a:ext cx="4901623" cy="369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Top  information channels maintain similar levels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EA3518-4689-4F1A-8C0F-7068838EBDF6}"/>
              </a:ext>
            </a:extLst>
          </p:cNvPr>
          <p:cNvSpPr txBox="1"/>
          <p:nvPr/>
        </p:nvSpPr>
        <p:spPr>
          <a:xfrm>
            <a:off x="616492" y="111001"/>
            <a:ext cx="6394697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AWARENESS – RECENT INFORMATION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EC5AC1-DC55-4F4A-999D-FCDC16681AAF}"/>
              </a:ext>
            </a:extLst>
          </p:cNvPr>
          <p:cNvSpPr txBox="1"/>
          <p:nvPr/>
        </p:nvSpPr>
        <p:spPr>
          <a:xfrm>
            <a:off x="6673885" y="1050163"/>
            <a:ext cx="5188160" cy="4801312"/>
          </a:xfrm>
          <a:prstGeom prst="rect">
            <a:avLst/>
          </a:prstGeom>
          <a:noFill/>
          <a:ln w="12700" cap="flat">
            <a:solidFill>
              <a:schemeClr val="tx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0" hangingPunct="0"/>
            <a:r>
              <a:rPr lang="en-US" dirty="0">
                <a:solidFill>
                  <a:srgbClr val="000000"/>
                </a:solidFill>
                <a:latin typeface="Calibri"/>
                <a:ea typeface="+mj-ea"/>
                <a:cs typeface="Calibri"/>
                <a:sym typeface="Calibri"/>
              </a:rPr>
              <a:t>Main takes:</a:t>
            </a:r>
          </a:p>
          <a:p>
            <a:pPr lvl="0" hangingPunct="0"/>
            <a:endParaRPr lang="en-US" dirty="0">
              <a:solidFill>
                <a:srgbClr val="000000"/>
              </a:solidFill>
              <a:latin typeface="Calibri"/>
              <a:ea typeface="+mj-ea"/>
              <a:cs typeface="Calibri"/>
              <a:sym typeface="Calibri"/>
            </a:endParaRPr>
          </a:p>
          <a:p>
            <a:pPr lvl="0" hangingPunct="0"/>
            <a:endParaRPr lang="en-US" dirty="0">
              <a:solidFill>
                <a:srgbClr val="000000"/>
              </a:solidFill>
              <a:latin typeface="Calibri"/>
              <a:ea typeface="+mj-ea"/>
              <a:cs typeface="Calibri"/>
              <a:sym typeface="Calibri"/>
            </a:endParaRPr>
          </a:p>
          <a:p>
            <a:pPr marL="285750" indent="-285750" hangingPunct="0">
              <a:buFontTx/>
              <a:buChar char="-"/>
            </a:pPr>
            <a:r>
              <a:rPr lang="en-US" dirty="0">
                <a:solidFill>
                  <a:srgbClr val="000000"/>
                </a:solidFill>
                <a:sym typeface="Calibri"/>
              </a:rPr>
              <a:t>Information on treatment is significantly low among the population compared to uptake </a:t>
            </a:r>
            <a:br>
              <a:rPr lang="en-US" dirty="0">
                <a:solidFill>
                  <a:srgbClr val="000000"/>
                </a:solidFill>
                <a:sym typeface="Calibri"/>
              </a:rPr>
            </a:br>
            <a:r>
              <a:rPr lang="en-US" dirty="0">
                <a:solidFill>
                  <a:srgbClr val="000000"/>
                </a:solidFill>
                <a:sym typeface="Calibri"/>
              </a:rPr>
              <a:t>of other COVID-19 information.  </a:t>
            </a:r>
          </a:p>
          <a:p>
            <a:pPr marL="285750" indent="-285750" hangingPunct="0">
              <a:buFontTx/>
              <a:buChar char="-"/>
            </a:pPr>
            <a:endParaRPr lang="en-US" dirty="0">
              <a:solidFill>
                <a:srgbClr val="000000"/>
              </a:solidFill>
              <a:sym typeface="Calibri"/>
            </a:endParaRPr>
          </a:p>
          <a:p>
            <a:pPr marL="285750" indent="-285750" hangingPunct="0">
              <a:buFontTx/>
              <a:buChar char="-"/>
            </a:pPr>
            <a:endParaRPr lang="en-US" dirty="0">
              <a:solidFill>
                <a:srgbClr val="000000"/>
              </a:solidFill>
              <a:sym typeface="Calibri"/>
            </a:endParaRPr>
          </a:p>
          <a:p>
            <a:pPr marL="285750" indent="-285750" hangingPunct="0">
              <a:buFontTx/>
              <a:buChar char="-"/>
            </a:pPr>
            <a:r>
              <a:rPr lang="en-US" dirty="0">
                <a:solidFill>
                  <a:srgbClr val="000000"/>
                </a:solidFill>
                <a:sym typeface="Calibri"/>
              </a:rPr>
              <a:t>Uptake for door to door mobilization has increased since beginning of RCCE outbreak response efforts</a:t>
            </a:r>
          </a:p>
          <a:p>
            <a:pPr marL="285750" indent="-285750" hangingPunct="0">
              <a:buFontTx/>
              <a:buChar char="-"/>
            </a:pPr>
            <a:endParaRPr lang="en-US" dirty="0">
              <a:solidFill>
                <a:srgbClr val="000000"/>
              </a:solidFill>
              <a:sym typeface="Calibri"/>
            </a:endParaRPr>
          </a:p>
          <a:p>
            <a:pPr marL="285750" indent="-285750" hangingPunct="0">
              <a:buFontTx/>
              <a:buChar char="-"/>
            </a:pPr>
            <a:endParaRPr lang="en-US" dirty="0">
              <a:solidFill>
                <a:srgbClr val="000000"/>
              </a:solidFill>
              <a:sym typeface="Calibri"/>
            </a:endParaRPr>
          </a:p>
          <a:p>
            <a:pPr marL="285750" indent="-285750" hangingPunct="0">
              <a:buFontTx/>
              <a:buChar char="-"/>
            </a:pPr>
            <a:r>
              <a:rPr lang="en-US" dirty="0">
                <a:solidFill>
                  <a:srgbClr val="000000"/>
                </a:solidFill>
                <a:sym typeface="Calibri"/>
              </a:rPr>
              <a:t>Community engagement efforts are increasing in recent past compared to mass media efforts </a:t>
            </a:r>
          </a:p>
          <a:p>
            <a:pPr marL="285750" indent="-285750" hangingPunct="0">
              <a:buFontTx/>
              <a:buChar char="-"/>
            </a:pPr>
            <a:endParaRPr lang="en-US" dirty="0">
              <a:solidFill>
                <a:srgbClr val="000000"/>
              </a:solidFill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05C94C-83B8-460C-9B54-329E1DE67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492" y="1404552"/>
            <a:ext cx="5054022" cy="226790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F48ACA-9595-4C1A-B7EC-DD1772309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955" y="4381239"/>
            <a:ext cx="5627096" cy="22679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5C052CB-DF6C-4B46-BD14-48AF11593B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21451" y="7740"/>
            <a:ext cx="970549" cy="97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88440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F5CAC291-BBA0-418B-93F5-45394F9519D8}"/>
              </a:ext>
            </a:extLst>
          </p:cNvPr>
          <p:cNvSpPr txBox="1"/>
          <p:nvPr/>
        </p:nvSpPr>
        <p:spPr>
          <a:xfrm>
            <a:off x="565876" y="43509"/>
            <a:ext cx="880672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j-ea"/>
                <a:cs typeface="Calibri"/>
                <a:sym typeface="Calibri"/>
              </a:rPr>
              <a:t>GENDER INSIGHTS – COMMS. CHANNELS AND AGE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j-ea"/>
              <a:cs typeface="Calibri"/>
              <a:sym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931259-50A2-4D26-8C7A-DCFBBA64A4CB}"/>
              </a:ext>
            </a:extLst>
          </p:cNvPr>
          <p:cNvSpPr txBox="1"/>
          <p:nvPr/>
        </p:nvSpPr>
        <p:spPr>
          <a:xfrm>
            <a:off x="1072787" y="684556"/>
            <a:ext cx="10046422" cy="5847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Helvetica"/>
                <a:sym typeface="Calibri"/>
              </a:rPr>
              <a:t>There are important variation from communication channels depending on age and gender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Helvetica"/>
                <a:sym typeface="Calibri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Helvetica"/>
                <a:sym typeface="Calibri"/>
              </a:rPr>
              <a:t>(Green highlights the highest between the two groups compared)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Helvetica"/>
              <a:sym typeface="Calibri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77E6DE4-DC89-4D0B-AE7E-766474D6D6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21451" y="7740"/>
            <a:ext cx="970549" cy="9705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64A98EF-B3C1-4041-BC11-27D8EAC2E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933" y="1639281"/>
            <a:ext cx="9802128" cy="467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70284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9209C06-0288-4841-8CF4-A295EE342E6B}"/>
              </a:ext>
            </a:extLst>
          </p:cNvPr>
          <p:cNvSpPr txBox="1"/>
          <p:nvPr/>
        </p:nvSpPr>
        <p:spPr>
          <a:xfrm>
            <a:off x="685274" y="814825"/>
            <a:ext cx="5169321" cy="369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US" dirty="0">
                <a:solidFill>
                  <a:srgbClr val="000000"/>
                </a:solidFill>
                <a:latin typeface="+mj-lt"/>
                <a:sym typeface="Calibri"/>
              </a:rPr>
              <a:t>92% were very/satisfied and 3% were very/dissatisfied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39F8D1-BC24-44BF-B19C-0CDB1474EE8E}"/>
              </a:ext>
            </a:extLst>
          </p:cNvPr>
          <p:cNvSpPr txBox="1"/>
          <p:nvPr/>
        </p:nvSpPr>
        <p:spPr>
          <a:xfrm>
            <a:off x="528596" y="3801547"/>
            <a:ext cx="5325999" cy="369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419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Most</a:t>
            </a:r>
            <a:r>
              <a:rPr kumimoji="0" lang="es-419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es-419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respondents</a:t>
            </a:r>
            <a:r>
              <a:rPr kumimoji="0" lang="es-419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es-419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put</a:t>
            </a:r>
            <a:r>
              <a:rPr kumimoji="0" lang="es-419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es-419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into</a:t>
            </a:r>
            <a:r>
              <a:rPr kumimoji="0" lang="es-419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es-419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practice</a:t>
            </a:r>
            <a:r>
              <a:rPr kumimoji="0" lang="es-419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COVID19 </a:t>
            </a:r>
            <a:r>
              <a:rPr kumimoji="0" lang="es-419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messages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EA3518-4689-4F1A-8C0F-7068838EBDF6}"/>
              </a:ext>
            </a:extLst>
          </p:cNvPr>
          <p:cNvSpPr txBox="1"/>
          <p:nvPr/>
        </p:nvSpPr>
        <p:spPr>
          <a:xfrm>
            <a:off x="528596" y="135060"/>
            <a:ext cx="9033433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AWARENESS – SATISFACTION AND INFORMATION USE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5D875D-3275-4CA9-B7BB-F6DC76E81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12" y="1374138"/>
            <a:ext cx="4822354" cy="223742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0214C89-A56A-4A73-BD27-11A22515E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094" y="4360860"/>
            <a:ext cx="4584589" cy="224352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8275DB8-1FF3-48D0-AE6C-51E59B28B74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21451" y="7740"/>
            <a:ext cx="970549" cy="9705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67CDEF-2EC6-46A5-9E16-4341D05277D7}"/>
              </a:ext>
            </a:extLst>
          </p:cNvPr>
          <p:cNvSpPr txBox="1"/>
          <p:nvPr/>
        </p:nvSpPr>
        <p:spPr>
          <a:xfrm>
            <a:off x="6673885" y="1050163"/>
            <a:ext cx="4989519" cy="3970316"/>
          </a:xfrm>
          <a:prstGeom prst="rect">
            <a:avLst/>
          </a:prstGeom>
          <a:noFill/>
          <a:ln w="12700" cap="flat">
            <a:solidFill>
              <a:schemeClr val="tx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0" hangingPunct="0"/>
            <a:r>
              <a:rPr lang="en-US" dirty="0">
                <a:solidFill>
                  <a:srgbClr val="000000"/>
                </a:solidFill>
                <a:latin typeface="Calibri"/>
                <a:ea typeface="+mj-ea"/>
                <a:cs typeface="Calibri"/>
                <a:sym typeface="Calibri"/>
              </a:rPr>
              <a:t>Main takes:</a:t>
            </a:r>
          </a:p>
          <a:p>
            <a:pPr lvl="0" hangingPunct="0"/>
            <a:endParaRPr lang="en-US" dirty="0">
              <a:solidFill>
                <a:srgbClr val="000000"/>
              </a:solidFill>
              <a:latin typeface="Calibri"/>
              <a:ea typeface="+mj-ea"/>
              <a:cs typeface="Calibri"/>
              <a:sym typeface="Calibri"/>
            </a:endParaRPr>
          </a:p>
          <a:p>
            <a:pPr lvl="0" hangingPunct="0"/>
            <a:endParaRPr lang="en-US" dirty="0">
              <a:solidFill>
                <a:srgbClr val="000000"/>
              </a:solidFill>
              <a:latin typeface="Calibri"/>
              <a:ea typeface="+mj-ea"/>
              <a:cs typeface="Calibri"/>
              <a:sym typeface="Calibri"/>
            </a:endParaRPr>
          </a:p>
          <a:p>
            <a:pPr marL="285750" indent="-285750" hangingPunct="0">
              <a:buFontTx/>
              <a:buChar char="-"/>
            </a:pPr>
            <a:r>
              <a:rPr lang="en-US" dirty="0">
                <a:solidFill>
                  <a:srgbClr val="000000"/>
                </a:solidFill>
                <a:sym typeface="Calibri"/>
              </a:rPr>
              <a:t>Satisfaction levels were high at 92% </a:t>
            </a:r>
          </a:p>
          <a:p>
            <a:pPr marL="285750" indent="-285750" hangingPunct="0">
              <a:buFontTx/>
              <a:buChar char="-"/>
            </a:pPr>
            <a:endParaRPr lang="en-US" dirty="0">
              <a:solidFill>
                <a:srgbClr val="000000"/>
              </a:solidFill>
              <a:sym typeface="Calibri"/>
            </a:endParaRPr>
          </a:p>
          <a:p>
            <a:pPr marL="285750" indent="-285750" hangingPunct="0">
              <a:buFontTx/>
              <a:buChar char="-"/>
            </a:pPr>
            <a:endParaRPr lang="en-US" dirty="0">
              <a:solidFill>
                <a:srgbClr val="000000"/>
              </a:solidFill>
              <a:sym typeface="Calibri"/>
            </a:endParaRPr>
          </a:p>
          <a:p>
            <a:pPr marL="285750" indent="-285750" hangingPunct="0">
              <a:buFontTx/>
              <a:buChar char="-"/>
            </a:pPr>
            <a:r>
              <a:rPr lang="en-US" dirty="0">
                <a:solidFill>
                  <a:srgbClr val="000000"/>
                </a:solidFill>
                <a:sym typeface="Calibri"/>
              </a:rPr>
              <a:t>Some indicated challenges of inferring complex CoVID-19 messages</a:t>
            </a:r>
          </a:p>
          <a:p>
            <a:pPr hangingPunct="0"/>
            <a:r>
              <a:rPr lang="en-US" dirty="0">
                <a:solidFill>
                  <a:srgbClr val="000000"/>
                </a:solidFill>
                <a:sym typeface="Calibri"/>
              </a:rPr>
              <a:t>  </a:t>
            </a:r>
          </a:p>
          <a:p>
            <a:pPr marL="285750" indent="-285750" hangingPunct="0">
              <a:buFontTx/>
              <a:buChar char="-"/>
            </a:pPr>
            <a:endParaRPr lang="en-US" dirty="0">
              <a:solidFill>
                <a:srgbClr val="000000"/>
              </a:solidFill>
              <a:sym typeface="Calibri"/>
            </a:endParaRPr>
          </a:p>
          <a:p>
            <a:pPr marL="285750" indent="-285750" hangingPunct="0">
              <a:buFontTx/>
              <a:buChar char="-"/>
            </a:pPr>
            <a:r>
              <a:rPr lang="en-US" dirty="0">
                <a:solidFill>
                  <a:srgbClr val="000000"/>
                </a:solidFill>
                <a:sym typeface="Calibri"/>
              </a:rPr>
              <a:t>63% of respondents believe that they put information into action indicative of positive intent among the population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009106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F5CAC291-BBA0-418B-93F5-45394F9519D8}"/>
              </a:ext>
            </a:extLst>
          </p:cNvPr>
          <p:cNvSpPr txBox="1"/>
          <p:nvPr/>
        </p:nvSpPr>
        <p:spPr>
          <a:xfrm>
            <a:off x="565876" y="43509"/>
            <a:ext cx="7166419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AWARENESS – DISTANCE LEARNING RADIO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6B08F4-7CE7-4FD6-96DA-CCED1F8C39D4}"/>
              </a:ext>
            </a:extLst>
          </p:cNvPr>
          <p:cNvSpPr txBox="1"/>
          <p:nvPr/>
        </p:nvSpPr>
        <p:spPr>
          <a:xfrm>
            <a:off x="565876" y="5573995"/>
            <a:ext cx="10936857" cy="83099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 cap="flat">
            <a:solidFill>
              <a:schemeClr val="tx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Main takes</a:t>
            </a:r>
            <a:r>
              <a:rPr lang="en-US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: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algn="ctr" hangingPunct="0"/>
            <a:r>
              <a:rPr lang="en-US" dirty="0">
                <a:solidFill>
                  <a:srgbClr val="000000"/>
                </a:solidFill>
                <a:sym typeface="Calibri"/>
              </a:rPr>
              <a:t>Radio Education seems to vary greatly across the country and with more usage among specific groups</a:t>
            </a:r>
          </a:p>
          <a:p>
            <a:pPr algn="ctr" hangingPunct="0"/>
            <a:r>
              <a:rPr lang="en-US" sz="1200" dirty="0">
                <a:solidFill>
                  <a:srgbClr val="000000"/>
                </a:solidFill>
                <a:sym typeface="Calibri"/>
              </a:rPr>
              <a:t>(This graph used only heads of households vs. individual level on previous graphs)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15BAA43-0D4A-470F-862F-7769DB7FD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492" y="628282"/>
            <a:ext cx="10815241" cy="483987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77E6DE4-DC89-4D0B-AE7E-766474D6D6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21451" y="7740"/>
            <a:ext cx="970549" cy="970549"/>
          </a:xfrm>
          <a:prstGeom prst="rect">
            <a:avLst/>
          </a:prstGeom>
        </p:spPr>
      </p:pic>
      <p:sp>
        <p:nvSpPr>
          <p:cNvPr id="4" name="Star: 10 Points 3">
            <a:extLst>
              <a:ext uri="{FF2B5EF4-FFF2-40B4-BE49-F238E27FC236}">
                <a16:creationId xmlns:a16="http://schemas.microsoft.com/office/drawing/2014/main" id="{FD25AF9C-90B6-4801-9843-9BA1A63FB027}"/>
              </a:ext>
            </a:extLst>
          </p:cNvPr>
          <p:cNvSpPr/>
          <p:nvPr/>
        </p:nvSpPr>
        <p:spPr>
          <a:xfrm>
            <a:off x="422031" y="1248824"/>
            <a:ext cx="1929284" cy="1444402"/>
          </a:xfrm>
          <a:prstGeom prst="star10">
            <a:avLst>
              <a:gd name="adj" fmla="val 34193"/>
              <a:gd name="hf" fmla="val 105146"/>
            </a:avLst>
          </a:prstGeom>
          <a:solidFill>
            <a:srgbClr val="FFFF00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50% doesn’t have a radio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706039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97EA3518-4689-4F1A-8C0F-7068838EBDF6}"/>
              </a:ext>
            </a:extLst>
          </p:cNvPr>
          <p:cNvSpPr txBox="1"/>
          <p:nvPr/>
        </p:nvSpPr>
        <p:spPr>
          <a:xfrm>
            <a:off x="669303" y="128916"/>
            <a:ext cx="6453431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KNOWLEDGE – POSITIVE STATEMENTS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65823FF-5A2B-4F2F-BEB7-53A5871DAD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976967"/>
              </p:ext>
            </p:extLst>
          </p:nvPr>
        </p:nvGraphicFramePr>
        <p:xfrm>
          <a:off x="433775" y="1123459"/>
          <a:ext cx="6244116" cy="4611081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3625607">
                  <a:extLst>
                    <a:ext uri="{9D8B030D-6E8A-4147-A177-3AD203B41FA5}">
                      <a16:colId xmlns:a16="http://schemas.microsoft.com/office/drawing/2014/main" val="456497295"/>
                    </a:ext>
                  </a:extLst>
                </a:gridCol>
                <a:gridCol w="1011382">
                  <a:extLst>
                    <a:ext uri="{9D8B030D-6E8A-4147-A177-3AD203B41FA5}">
                      <a16:colId xmlns:a16="http://schemas.microsoft.com/office/drawing/2014/main" val="494002921"/>
                    </a:ext>
                  </a:extLst>
                </a:gridCol>
                <a:gridCol w="1607127">
                  <a:extLst>
                    <a:ext uri="{9D8B030D-6E8A-4147-A177-3AD203B41FA5}">
                      <a16:colId xmlns:a16="http://schemas.microsoft.com/office/drawing/2014/main" val="2582791033"/>
                    </a:ext>
                  </a:extLst>
                </a:gridCol>
              </a:tblGrid>
              <a:tr h="3542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Knowledge Tested</a:t>
                      </a:r>
                      <a:b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</a:br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(T) = %True Response</a:t>
                      </a:r>
                      <a:b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</a:br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(F) = %False Responses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Nat'l Avg.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Group </a:t>
                      </a:r>
                      <a:r>
                        <a:rPr lang="en-US" sz="1600" u="none" strike="noStrike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Avgs</a:t>
                      </a:r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. </a:t>
                      </a:r>
                      <a:b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</a:br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of Concern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140382"/>
                  </a:ext>
                </a:extLst>
              </a:tr>
              <a:tr h="46418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i="1" u="none" strike="noStrike" dirty="0">
                          <a:effectLst/>
                          <a:latin typeface="+mj-lt"/>
                        </a:rPr>
                        <a:t>Handwashing with soap and water for 20 seconds </a:t>
                      </a:r>
                      <a:endParaRPr lang="en-US" sz="1400" b="0" i="1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98.79% (T)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51711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i="1" u="none" strike="noStrike" dirty="0">
                          <a:effectLst/>
                          <a:latin typeface="+mj-lt"/>
                        </a:rPr>
                        <a:t>Avoid public transportation, crowded places and mass gatherings to prevent COVID19 infection</a:t>
                      </a:r>
                      <a:endParaRPr lang="en-US" sz="1400" b="0" i="1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94.77% (T)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Disability: </a:t>
                      </a:r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92.6%</a:t>
                      </a:r>
                      <a:br>
                        <a:rPr lang="en-US" sz="1400" u="none" strike="noStrike" dirty="0">
                          <a:effectLst/>
                          <a:latin typeface="+mj-lt"/>
                        </a:rPr>
                      </a:br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Refugees: </a:t>
                      </a:r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92.2%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830263"/>
                  </a:ext>
                </a:extLst>
              </a:tr>
              <a:tr h="87050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i="1" u="none" strike="noStrike" dirty="0">
                          <a:effectLst/>
                          <a:latin typeface="+mj-lt"/>
                        </a:rPr>
                        <a:t>Fever, dry cough, difficulty in breathing and tiredness are main symptoms of COVID19</a:t>
                      </a:r>
                      <a:endParaRPr lang="en-US" sz="1400" b="0" i="1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94.23% (T)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No Education</a:t>
                      </a:r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: 92.4%</a:t>
                      </a:r>
                      <a:br>
                        <a:rPr lang="en-US" sz="1400" u="none" strike="noStrike" dirty="0">
                          <a:effectLst/>
                          <a:latin typeface="+mj-lt"/>
                        </a:rPr>
                      </a:br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Above 61ys.: </a:t>
                      </a:r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88.8%</a:t>
                      </a:r>
                      <a:br>
                        <a:rPr lang="en-US" sz="1400" u="none" strike="noStrike" dirty="0">
                          <a:effectLst/>
                          <a:latin typeface="+mj-lt"/>
                        </a:rPr>
                      </a:br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Refugees: </a:t>
                      </a:r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88.2%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0183256"/>
                  </a:ext>
                </a:extLst>
              </a:tr>
              <a:tr h="91672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i="1" u="none" strike="noStrike" dirty="0">
                          <a:effectLst/>
                          <a:latin typeface="+mj-lt"/>
                        </a:rPr>
                        <a:t>Stay at home or call hotline if exposed to person with COVID19</a:t>
                      </a:r>
                      <a:endParaRPr lang="en-US" sz="1400" b="0" i="1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94.21% (T)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No Education: </a:t>
                      </a:r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92.2%</a:t>
                      </a:r>
                      <a:br>
                        <a:rPr lang="en-US" sz="1400" u="none" strike="noStrike" dirty="0">
                          <a:effectLst/>
                          <a:latin typeface="+mj-lt"/>
                        </a:rPr>
                      </a:br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Farmers: </a:t>
                      </a:r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92%</a:t>
                      </a:r>
                      <a:br>
                        <a:rPr lang="en-US" sz="1400" u="none" strike="noStrike" dirty="0">
                          <a:effectLst/>
                          <a:latin typeface="+mj-lt"/>
                        </a:rPr>
                      </a:br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Above 61ys.: </a:t>
                      </a:r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88.2%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457264"/>
                  </a:ext>
                </a:extLst>
              </a:tr>
              <a:tr h="79349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i="1" u="none" strike="noStrike" dirty="0">
                          <a:effectLst/>
                          <a:latin typeface="+mj-lt"/>
                        </a:rPr>
                        <a:t>Use of masks to prevent spread</a:t>
                      </a:r>
                      <a:endParaRPr lang="en-US" sz="1400" b="0" i="1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91.08% (T)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No Education: </a:t>
                      </a:r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87.7%</a:t>
                      </a:r>
                      <a:br>
                        <a:rPr lang="en-US" sz="1400" u="none" strike="noStrike" dirty="0">
                          <a:effectLst/>
                          <a:latin typeface="+mj-lt"/>
                        </a:rPr>
                      </a:br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Above 61 </a:t>
                      </a:r>
                      <a:r>
                        <a:rPr lang="en-US" sz="1400" b="1" u="none" strike="noStrike" dirty="0" err="1">
                          <a:effectLst/>
                          <a:latin typeface="+mj-lt"/>
                        </a:rPr>
                        <a:t>ys</a:t>
                      </a:r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.: </a:t>
                      </a:r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86.4%</a:t>
                      </a:r>
                      <a:br>
                        <a:rPr lang="en-US" sz="1400" u="none" strike="noStrike" dirty="0">
                          <a:effectLst/>
                          <a:latin typeface="+mj-lt"/>
                        </a:rPr>
                      </a:br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Farmer: </a:t>
                      </a:r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85.5%</a:t>
                      </a:r>
                      <a:br>
                        <a:rPr lang="en-US" sz="1400" u="none" strike="noStrike" dirty="0">
                          <a:effectLst/>
                          <a:latin typeface="+mj-lt"/>
                        </a:rPr>
                      </a:br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Refugees: </a:t>
                      </a:r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84.5%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2231587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CAB452D9-5B98-42DA-A416-8BEADFEE8B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21451" y="7740"/>
            <a:ext cx="970549" cy="9705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8275E9-78CC-4713-9F8A-A5B2976D00A3}"/>
              </a:ext>
            </a:extLst>
          </p:cNvPr>
          <p:cNvSpPr txBox="1"/>
          <p:nvPr/>
        </p:nvSpPr>
        <p:spPr>
          <a:xfrm>
            <a:off x="7015529" y="1123459"/>
            <a:ext cx="5022395" cy="3970316"/>
          </a:xfrm>
          <a:prstGeom prst="rect">
            <a:avLst/>
          </a:prstGeom>
          <a:noFill/>
          <a:ln w="12700" cap="flat">
            <a:solidFill>
              <a:schemeClr val="tx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0" hangingPunct="0"/>
            <a:r>
              <a:rPr lang="en-US" dirty="0">
                <a:solidFill>
                  <a:srgbClr val="000000"/>
                </a:solidFill>
                <a:latin typeface="Calibri"/>
                <a:ea typeface="+mj-ea"/>
                <a:cs typeface="Calibri"/>
                <a:sym typeface="Calibri"/>
              </a:rPr>
              <a:t>Main takes:</a:t>
            </a:r>
          </a:p>
          <a:p>
            <a:pPr lvl="0" hangingPunct="0"/>
            <a:endParaRPr lang="en-US" dirty="0">
              <a:solidFill>
                <a:srgbClr val="000000"/>
              </a:solidFill>
              <a:latin typeface="Calibri"/>
              <a:ea typeface="+mj-ea"/>
              <a:cs typeface="Calibri"/>
              <a:sym typeface="Calibri"/>
            </a:endParaRPr>
          </a:p>
          <a:p>
            <a:pPr lvl="0" hangingPunct="0"/>
            <a:endParaRPr lang="en-US" dirty="0">
              <a:solidFill>
                <a:srgbClr val="000000"/>
              </a:solidFill>
              <a:latin typeface="Calibri"/>
              <a:ea typeface="+mj-ea"/>
              <a:cs typeface="Calibri"/>
              <a:sym typeface="Calibri"/>
            </a:endParaRPr>
          </a:p>
          <a:p>
            <a:pPr marL="285750" indent="-285750" hangingPunct="0">
              <a:buFontTx/>
              <a:buChar char="-"/>
            </a:pPr>
            <a:r>
              <a:rPr lang="en-US" b="1" dirty="0">
                <a:solidFill>
                  <a:srgbClr val="000000"/>
                </a:solidFill>
                <a:sym typeface="Calibri"/>
              </a:rPr>
              <a:t>95% community knowledge on CoVID-19 measures with usage of masks at 91%</a:t>
            </a:r>
          </a:p>
          <a:p>
            <a:pPr marL="285750" indent="-285750" hangingPunct="0">
              <a:buFontTx/>
              <a:buChar char="-"/>
            </a:pPr>
            <a:endParaRPr lang="en-US" b="1" dirty="0">
              <a:solidFill>
                <a:srgbClr val="000000"/>
              </a:solidFill>
              <a:sym typeface="Calibri"/>
            </a:endParaRPr>
          </a:p>
          <a:p>
            <a:pPr marL="285750" indent="-285750" hangingPunct="0">
              <a:buFontTx/>
              <a:buChar char="-"/>
            </a:pPr>
            <a:endParaRPr lang="en-US" b="1" dirty="0">
              <a:solidFill>
                <a:srgbClr val="000000"/>
              </a:solidFill>
              <a:sym typeface="Calibri"/>
            </a:endParaRPr>
          </a:p>
          <a:p>
            <a:pPr marL="285750" indent="-285750" hangingPunct="0">
              <a:buFontTx/>
              <a:buChar char="-"/>
            </a:pPr>
            <a:r>
              <a:rPr lang="en-US" dirty="0">
                <a:solidFill>
                  <a:srgbClr val="000000"/>
                </a:solidFill>
                <a:sym typeface="Calibri"/>
              </a:rPr>
              <a:t>High knowledge levels among vulnerable population (refugees, above 61 years, no education, disabled etc.,)</a:t>
            </a:r>
          </a:p>
          <a:p>
            <a:pPr marL="285750" indent="-285750" hangingPunct="0">
              <a:buFontTx/>
              <a:buChar char="-"/>
            </a:pPr>
            <a:endParaRPr lang="en-US" b="1" dirty="0">
              <a:solidFill>
                <a:srgbClr val="000000"/>
              </a:solidFill>
              <a:sym typeface="Calibri"/>
            </a:endParaRPr>
          </a:p>
          <a:p>
            <a:pPr marL="285750" indent="-285750" hangingPunct="0">
              <a:buFontTx/>
              <a:buChar char="-"/>
            </a:pPr>
            <a:endParaRPr lang="en-US" b="1" dirty="0">
              <a:solidFill>
                <a:srgbClr val="000000"/>
              </a:solidFill>
              <a:sym typeface="Calibri"/>
            </a:endParaRPr>
          </a:p>
          <a:p>
            <a:pPr marL="285750" indent="-285750" hangingPunct="0">
              <a:buFontTx/>
              <a:buChar char="-"/>
            </a:pPr>
            <a:r>
              <a:rPr lang="en-US" b="1" dirty="0">
                <a:solidFill>
                  <a:srgbClr val="000000"/>
                </a:solidFill>
                <a:sym typeface="Calibri"/>
              </a:rPr>
              <a:t>However, 49% have poor knowledge on asymptomatic cases </a:t>
            </a:r>
            <a:endParaRPr lang="en-US" dirty="0">
              <a:solidFill>
                <a:srgbClr val="00000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582175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97EA3518-4689-4F1A-8C0F-7068838EBDF6}"/>
              </a:ext>
            </a:extLst>
          </p:cNvPr>
          <p:cNvSpPr txBox="1"/>
          <p:nvPr/>
        </p:nvSpPr>
        <p:spPr>
          <a:xfrm>
            <a:off x="669303" y="128916"/>
            <a:ext cx="6600908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KNOWLEDGE – NEGATIVE STATEMENTS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65823FF-5A2B-4F2F-BEB7-53A5871DAD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948771"/>
              </p:ext>
            </p:extLst>
          </p:nvPr>
        </p:nvGraphicFramePr>
        <p:xfrm>
          <a:off x="294859" y="1308088"/>
          <a:ext cx="6313759" cy="45974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3501286">
                  <a:extLst>
                    <a:ext uri="{9D8B030D-6E8A-4147-A177-3AD203B41FA5}">
                      <a16:colId xmlns:a16="http://schemas.microsoft.com/office/drawing/2014/main" val="456497295"/>
                    </a:ext>
                  </a:extLst>
                </a:gridCol>
                <a:gridCol w="1011382">
                  <a:extLst>
                    <a:ext uri="{9D8B030D-6E8A-4147-A177-3AD203B41FA5}">
                      <a16:colId xmlns:a16="http://schemas.microsoft.com/office/drawing/2014/main" val="494002921"/>
                    </a:ext>
                  </a:extLst>
                </a:gridCol>
                <a:gridCol w="1801091">
                  <a:extLst>
                    <a:ext uri="{9D8B030D-6E8A-4147-A177-3AD203B41FA5}">
                      <a16:colId xmlns:a16="http://schemas.microsoft.com/office/drawing/2014/main" val="2582791033"/>
                    </a:ext>
                  </a:extLst>
                </a:gridCol>
              </a:tblGrid>
              <a:tr h="3542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Knowledge Tested</a:t>
                      </a:r>
                      <a:b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</a:br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(T) = %True Response</a:t>
                      </a:r>
                      <a:b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</a:br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(F) = %False Responses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Nat'l Avg.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Group </a:t>
                      </a:r>
                      <a:r>
                        <a:rPr lang="en-US" sz="1600" u="none" strike="noStrike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Avgs</a:t>
                      </a:r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. </a:t>
                      </a:r>
                      <a:b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</a:br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of Concern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140382"/>
                  </a:ext>
                </a:extLst>
              </a:tr>
              <a:tr h="46418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Mosquitoes can transmit COVID19</a:t>
                      </a:r>
                    </a:p>
                  </a:txBody>
                  <a:tcPr marL="6350" marR="6350" marT="635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65.69% (F)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Basic Education: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63.1%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</a:b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No Education: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61.5%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</a:b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Above 61 ys.: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59.7%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</a:b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Disability: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57%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</a:b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Farmer: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51.3%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</a:b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Refugees: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46.3%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51711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Physical distancing cannot stop spread of COVID19</a:t>
                      </a:r>
                    </a:p>
                  </a:txBody>
                  <a:tcPr marL="6350" marR="6350" marT="635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63.50% (F)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Above 61 ys. old: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59.8%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</a:b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No Job: 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59.6%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</a:b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Age 51-60 ys.: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59.1%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</a:b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No Education: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58.77%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</a:b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Disability: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57.2%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</a:b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Refugee: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42%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830263"/>
                  </a:ext>
                </a:extLst>
              </a:tr>
              <a:tr h="87050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Belief that there is cure for COVID-19</a:t>
                      </a:r>
                    </a:p>
                  </a:txBody>
                  <a:tcPr marL="6350" marR="6350" marT="635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58.50% (F)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Disability: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54.4%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</a:b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No Education: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53.8%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</a:b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Farmer: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53.4%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</a:b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Above 61 ys.: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52.7%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</a:b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Age 51-60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ys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: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51.37%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</a:b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Refugee: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32.47%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0183256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C700A9BF-EF2E-45F7-841C-29E769B294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21451" y="7740"/>
            <a:ext cx="970549" cy="97054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3EDAD91-3403-4510-84C1-66FD8D91DDD3}"/>
              </a:ext>
            </a:extLst>
          </p:cNvPr>
          <p:cNvSpPr/>
          <p:nvPr/>
        </p:nvSpPr>
        <p:spPr>
          <a:xfrm>
            <a:off x="1460360" y="6126199"/>
            <a:ext cx="9060264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 hangingPunct="0"/>
            <a:r>
              <a:rPr lang="en-US" sz="1600" dirty="0">
                <a:solidFill>
                  <a:srgbClr val="000000"/>
                </a:solidFill>
                <a:sym typeface="Calibri"/>
              </a:rPr>
              <a:t>There seems to be an effect of use of negative statements, as on average negative statements have 30% less than positive statements.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02A34B-A252-4250-B2C4-62A0F77019BD}"/>
              </a:ext>
            </a:extLst>
          </p:cNvPr>
          <p:cNvSpPr txBox="1"/>
          <p:nvPr/>
        </p:nvSpPr>
        <p:spPr>
          <a:xfrm>
            <a:off x="7045675" y="1123459"/>
            <a:ext cx="4851466" cy="3693317"/>
          </a:xfrm>
          <a:prstGeom prst="rect">
            <a:avLst/>
          </a:prstGeom>
          <a:noFill/>
          <a:ln w="12700" cap="flat">
            <a:solidFill>
              <a:schemeClr val="tx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0" hangingPunct="0"/>
            <a:r>
              <a:rPr lang="en-US" dirty="0">
                <a:solidFill>
                  <a:srgbClr val="000000"/>
                </a:solidFill>
                <a:latin typeface="Calibri"/>
                <a:ea typeface="+mj-ea"/>
                <a:cs typeface="Calibri"/>
                <a:sym typeface="Calibri"/>
              </a:rPr>
              <a:t>Main takes:</a:t>
            </a:r>
          </a:p>
          <a:p>
            <a:pPr lvl="0" hangingPunct="0"/>
            <a:endParaRPr lang="en-US" dirty="0">
              <a:solidFill>
                <a:srgbClr val="000000"/>
              </a:solidFill>
              <a:latin typeface="Calibri"/>
              <a:ea typeface="+mj-ea"/>
              <a:cs typeface="Calibri"/>
              <a:sym typeface="Calibri"/>
            </a:endParaRPr>
          </a:p>
          <a:p>
            <a:pPr lvl="0" hangingPunct="0"/>
            <a:endParaRPr lang="en-US" dirty="0">
              <a:solidFill>
                <a:srgbClr val="000000"/>
              </a:solidFill>
              <a:latin typeface="Calibri"/>
              <a:ea typeface="+mj-ea"/>
              <a:cs typeface="Calibri"/>
              <a:sym typeface="Calibri"/>
            </a:endParaRPr>
          </a:p>
          <a:p>
            <a:pPr marL="285750" indent="-285750" hangingPunct="0">
              <a:buFontTx/>
              <a:buChar char="-"/>
            </a:pPr>
            <a:r>
              <a:rPr lang="en-US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Around 60+% are well-informed on CoVID-19</a:t>
            </a:r>
          </a:p>
          <a:p>
            <a:pPr marL="285750" indent="-285750" hangingPunct="0">
              <a:buFontTx/>
              <a:buChar char="-"/>
            </a:pPr>
            <a:endParaRPr lang="en-US" b="1" dirty="0">
              <a:solidFill>
                <a:srgbClr val="000000"/>
              </a:solidFill>
              <a:latin typeface="+mj-lt"/>
              <a:ea typeface="+mj-ea"/>
              <a:cs typeface="+mj-cs"/>
              <a:sym typeface="Calibri"/>
            </a:endParaRPr>
          </a:p>
          <a:p>
            <a:pPr marL="285750" indent="-285750" hangingPunct="0">
              <a:buFontTx/>
              <a:buChar char="-"/>
            </a:pPr>
            <a:endParaRPr lang="en-US" b="1" dirty="0">
              <a:solidFill>
                <a:srgbClr val="000000"/>
              </a:solidFill>
              <a:latin typeface="+mj-lt"/>
              <a:ea typeface="+mj-ea"/>
              <a:cs typeface="+mj-cs"/>
              <a:sym typeface="Calibri"/>
            </a:endParaRPr>
          </a:p>
          <a:p>
            <a:pPr marL="285750" indent="-285750" hangingPunct="0">
              <a:buFontTx/>
              <a:buChar char="-"/>
            </a:pPr>
            <a:r>
              <a:rPr lang="en-US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Around 40% still are ignorant, exposed to rumours, mis-dis- information</a:t>
            </a:r>
          </a:p>
          <a:p>
            <a:pPr marL="285750" indent="-285750" hangingPunct="0">
              <a:buFontTx/>
              <a:buChar char="-"/>
            </a:pPr>
            <a:endParaRPr lang="en-US" dirty="0">
              <a:solidFill>
                <a:srgbClr val="000000"/>
              </a:solidFill>
              <a:latin typeface="+mj-lt"/>
              <a:ea typeface="+mj-ea"/>
              <a:cs typeface="+mj-cs"/>
              <a:sym typeface="Calibri"/>
            </a:endParaRPr>
          </a:p>
          <a:p>
            <a:pPr marL="285750" indent="-285750" hangingPunct="0">
              <a:buFontTx/>
              <a:buChar char="-"/>
            </a:pPr>
            <a:endParaRPr lang="en-US" dirty="0">
              <a:solidFill>
                <a:srgbClr val="000000"/>
              </a:solidFill>
              <a:latin typeface="+mj-lt"/>
              <a:ea typeface="+mj-ea"/>
              <a:cs typeface="+mj-cs"/>
              <a:sym typeface="Calibri"/>
            </a:endParaRPr>
          </a:p>
          <a:p>
            <a:pPr marL="285750" indent="-285750" hangingPunct="0">
              <a:buFontTx/>
              <a:buChar char="-"/>
            </a:pPr>
            <a:r>
              <a:rPr lang="en-US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Comparatively ignorance levels are higher than mis-dis information levels </a:t>
            </a:r>
          </a:p>
          <a:p>
            <a:pPr marL="285750" indent="-285750" hangingPunct="0">
              <a:buFontTx/>
              <a:buChar char="-"/>
            </a:pPr>
            <a:endParaRPr lang="en-US" dirty="0">
              <a:solidFill>
                <a:srgbClr val="00000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341350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/>
              <a:cs typeface="Helvetica"/>
              <a:sym typeface="Calibri"/>
            </a:endParaRPr>
          </a:p>
        </p:txBody>
      </p:sp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Helvetica"/>
              <a:sym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481F91-1669-4790-9D28-7292A1753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253" y="586822"/>
            <a:ext cx="4283764" cy="164592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spcBef>
                <a:spcPct val="0"/>
              </a:spcBef>
            </a:pPr>
            <a:br>
              <a:rPr lang="en-US" sz="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700" kern="1200" dirty="0">
                <a:solidFill>
                  <a:schemeClr val="tx1"/>
                </a:solidFill>
              </a:rPr>
              <a:t>Attitudes </a:t>
            </a:r>
            <a:br>
              <a:rPr lang="en-US" sz="6700" kern="1200" dirty="0">
                <a:solidFill>
                  <a:schemeClr val="tx1"/>
                </a:solidFill>
              </a:rPr>
            </a:br>
            <a:r>
              <a:rPr lang="en-US" sz="4900" kern="1200" dirty="0">
                <a:solidFill>
                  <a:schemeClr val="tx1"/>
                </a:solidFill>
              </a:rPr>
              <a:t>Risk Perception </a:t>
            </a:r>
            <a:endParaRPr lang="en-US" sz="5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cs typeface="Helvetica"/>
              <a:sym typeface="Calibri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cs typeface="Helvetica"/>
              <a:sym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F11FE5-F1D8-48EA-A43D-D9A18BAE304D}"/>
              </a:ext>
            </a:extLst>
          </p:cNvPr>
          <p:cNvSpPr txBox="1"/>
          <p:nvPr/>
        </p:nvSpPr>
        <p:spPr>
          <a:xfrm>
            <a:off x="5803586" y="458351"/>
            <a:ext cx="5021717" cy="17926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 anchor="t">
            <a:noAutofit/>
          </a:bodyPr>
          <a:lstStyle/>
          <a:p>
            <a:pPr marL="285750" marR="0" lvl="0" indent="-28575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Calibri"/>
            </a:endParaRPr>
          </a:p>
          <a:p>
            <a:pPr marL="285750" marR="0" lvl="0" indent="-28575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66%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caregivers have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high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risk perception</a:t>
            </a:r>
          </a:p>
          <a:p>
            <a:pPr marL="285750" marR="0" lvl="0" indent="-28575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25%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caregivers have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low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risk perception </a:t>
            </a:r>
          </a:p>
          <a:p>
            <a:pPr marL="285750" marR="0" lvl="0" indent="-28575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9%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caregivers have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no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risk perception </a:t>
            </a:r>
          </a:p>
          <a:p>
            <a:pPr marL="285750" marR="0" lvl="0" indent="-28575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76712D-404B-4211-9463-ABF345B13054}"/>
              </a:ext>
            </a:extLst>
          </p:cNvPr>
          <p:cNvSpPr txBox="1"/>
          <p:nvPr/>
        </p:nvSpPr>
        <p:spPr>
          <a:xfrm>
            <a:off x="2203647" y="2948030"/>
            <a:ext cx="6401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3.9%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4C7C4D2-3179-46A6-8215-C863D8F694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96" r="7248" b="4470"/>
          <a:stretch/>
        </p:blipFill>
        <p:spPr>
          <a:xfrm>
            <a:off x="1108510" y="3323823"/>
            <a:ext cx="4492648" cy="347385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B6A17CD-962F-4A21-BF82-5F7B68AF79F2}"/>
              </a:ext>
            </a:extLst>
          </p:cNvPr>
          <p:cNvSpPr txBox="1"/>
          <p:nvPr/>
        </p:nvSpPr>
        <p:spPr>
          <a:xfrm>
            <a:off x="637556" y="2617170"/>
            <a:ext cx="4828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Do you believe that you are at high risk, low risk or no risk to contract CoVID-19?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ADC3A0-750E-4289-B58D-28D4E9DA4B20}"/>
              </a:ext>
            </a:extLst>
          </p:cNvPr>
          <p:cNvSpPr/>
          <p:nvPr/>
        </p:nvSpPr>
        <p:spPr>
          <a:xfrm>
            <a:off x="6209882" y="2700528"/>
            <a:ext cx="5813486" cy="3888244"/>
          </a:xfrm>
          <a:prstGeom prst="rect">
            <a:avLst/>
          </a:prstGeom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  <a:spcAft>
                <a:spcPts val="600"/>
              </a:spcAft>
            </a:pPr>
            <a:endParaRPr lang="en-US" b="1" i="1" dirty="0"/>
          </a:p>
          <a:p>
            <a:pPr>
              <a:spcBef>
                <a:spcPts val="1000"/>
              </a:spcBef>
              <a:spcAft>
                <a:spcPts val="600"/>
              </a:spcAft>
            </a:pPr>
            <a:r>
              <a:rPr lang="en-US" i="1" dirty="0"/>
              <a:t>“People in South Sudan </a:t>
            </a:r>
            <a:r>
              <a:rPr lang="en-US" i="1" u="sng" dirty="0"/>
              <a:t>are not dying from COVID-19</a:t>
            </a:r>
            <a:r>
              <a:rPr lang="en-US" i="1" dirty="0"/>
              <a:t>”</a:t>
            </a:r>
          </a:p>
          <a:p>
            <a:pPr>
              <a:spcBef>
                <a:spcPts val="1000"/>
              </a:spcBef>
              <a:spcAft>
                <a:spcPts val="600"/>
              </a:spcAft>
            </a:pPr>
            <a:r>
              <a:rPr lang="en-US" i="1" dirty="0"/>
              <a:t>“I believed COVID-19 is not there because I </a:t>
            </a:r>
            <a:r>
              <a:rPr lang="en-US" i="1" u="sng" dirty="0"/>
              <a:t>have not seen a person suffering</a:t>
            </a:r>
            <a:r>
              <a:rPr lang="en-US" i="1" dirty="0"/>
              <a:t> from it” (</a:t>
            </a:r>
            <a:r>
              <a:rPr lang="en-US" i="1" dirty="0" err="1"/>
              <a:t>Erap</a:t>
            </a:r>
            <a:r>
              <a:rPr lang="en-US" i="1" dirty="0"/>
              <a:t> village, Yei).</a:t>
            </a:r>
          </a:p>
          <a:p>
            <a:pPr>
              <a:spcBef>
                <a:spcPts val="1000"/>
              </a:spcBef>
              <a:spcAft>
                <a:spcPts val="600"/>
              </a:spcAft>
            </a:pPr>
            <a:r>
              <a:rPr lang="en-US" i="1" dirty="0"/>
              <a:t>“Most of the people </a:t>
            </a:r>
            <a:r>
              <a:rPr lang="en-US" i="1" u="sng" dirty="0"/>
              <a:t>still want to see real evidence</a:t>
            </a:r>
            <a:r>
              <a:rPr lang="en-US" i="1" dirty="0"/>
              <a:t> by seeing a real confirmed person for them to believe that the disease real exists” (</a:t>
            </a:r>
            <a:r>
              <a:rPr lang="en-US" i="1" dirty="0" err="1"/>
              <a:t>Luparate</a:t>
            </a:r>
            <a:r>
              <a:rPr lang="en-US" i="1" dirty="0"/>
              <a:t> village)</a:t>
            </a:r>
          </a:p>
          <a:p>
            <a:pPr>
              <a:spcBef>
                <a:spcPts val="1000"/>
              </a:spcBef>
              <a:spcAft>
                <a:spcPts val="600"/>
              </a:spcAft>
            </a:pPr>
            <a:r>
              <a:rPr lang="en-US" i="1" dirty="0"/>
              <a:t>“I heard that the virus is </a:t>
            </a:r>
            <a:r>
              <a:rPr lang="en-US" i="1" u="sng" dirty="0"/>
              <a:t>only for the whites and brown people in Africa</a:t>
            </a:r>
            <a:r>
              <a:rPr lang="en-US" i="1" dirty="0"/>
              <a:t>” (</a:t>
            </a:r>
            <a:r>
              <a:rPr lang="en-US" i="1" dirty="0" err="1"/>
              <a:t>Luparate</a:t>
            </a:r>
            <a:r>
              <a:rPr lang="en-US" i="1" dirty="0"/>
              <a:t> village)</a:t>
            </a:r>
          </a:p>
          <a:p>
            <a:pPr>
              <a:spcBef>
                <a:spcPts val="1000"/>
              </a:spcBef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58696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9209C06-0288-4841-8CF4-A295EE342E6B}"/>
              </a:ext>
            </a:extLst>
          </p:cNvPr>
          <p:cNvSpPr txBox="1"/>
          <p:nvPr/>
        </p:nvSpPr>
        <p:spPr>
          <a:xfrm>
            <a:off x="235524" y="672492"/>
            <a:ext cx="6004873" cy="646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About 98% of respondents think is important to take action to prevent the spread of coronavirus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39F8D1-BC24-44BF-B19C-0CDB1474EE8E}"/>
              </a:ext>
            </a:extLst>
          </p:cNvPr>
          <p:cNvSpPr txBox="1"/>
          <p:nvPr/>
        </p:nvSpPr>
        <p:spPr>
          <a:xfrm>
            <a:off x="235523" y="3902535"/>
            <a:ext cx="6205469" cy="923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56.1% of respondents believe that the world will overcome COVID19 and only 48.9% that South Sudan can win the battle vs. COVID19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EA3518-4689-4F1A-8C0F-7068838EBDF6}"/>
              </a:ext>
            </a:extLst>
          </p:cNvPr>
          <p:cNvSpPr txBox="1"/>
          <p:nvPr/>
        </p:nvSpPr>
        <p:spPr>
          <a:xfrm>
            <a:off x="527508" y="87719"/>
            <a:ext cx="1910136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ATTITUDES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147AEB4-9C38-44B0-8DD7-785A5C1467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085070"/>
              </p:ext>
            </p:extLst>
          </p:nvPr>
        </p:nvGraphicFramePr>
        <p:xfrm>
          <a:off x="1482576" y="4840976"/>
          <a:ext cx="3510767" cy="1531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635420508"/>
                    </a:ext>
                  </a:extLst>
                </a:gridCol>
                <a:gridCol w="811468">
                  <a:extLst>
                    <a:ext uri="{9D8B030D-6E8A-4147-A177-3AD203B41FA5}">
                      <a16:colId xmlns:a16="http://schemas.microsoft.com/office/drawing/2014/main" val="3502920125"/>
                    </a:ext>
                  </a:extLst>
                </a:gridCol>
                <a:gridCol w="651164">
                  <a:extLst>
                    <a:ext uri="{9D8B030D-6E8A-4147-A177-3AD203B41FA5}">
                      <a16:colId xmlns:a16="http://schemas.microsoft.com/office/drawing/2014/main" val="1600199014"/>
                    </a:ext>
                  </a:extLst>
                </a:gridCol>
                <a:gridCol w="676535">
                  <a:extLst>
                    <a:ext uri="{9D8B030D-6E8A-4147-A177-3AD203B41FA5}">
                      <a16:colId xmlns:a16="http://schemas.microsoft.com/office/drawing/2014/main" val="318166693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Risk Perception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High Risk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Low Risk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No Risk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75544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National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66.21%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j-lt"/>
                        </a:rPr>
                        <a:t>25.11%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8.69%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20048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Above 61 </a:t>
                      </a:r>
                      <a:r>
                        <a:rPr lang="en-US" sz="1400" u="none" strike="noStrike" dirty="0" err="1">
                          <a:effectLst/>
                          <a:latin typeface="+mj-lt"/>
                        </a:rPr>
                        <a:t>ys</a:t>
                      </a:r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.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60.36%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30.77%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8.88%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82249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+mj-lt"/>
                        </a:rPr>
                        <a:t>Disabled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j-lt"/>
                        </a:rPr>
                        <a:t>69.13%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23.86%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7.01%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57623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Refugee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78.45%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12.64%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8.91%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60817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Disabled IDPs and Refugees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86.00%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8.00%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6.00%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319088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93D0E025-9500-4C1A-A4EA-899D3AD9F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332" y="1444155"/>
            <a:ext cx="4121253" cy="23044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E036128-2688-41F4-B0F7-0AA732334C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21451" y="7740"/>
            <a:ext cx="970549" cy="9705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8C4DC24-9AF9-446C-8CAB-A2BAEC1C7C73}"/>
              </a:ext>
            </a:extLst>
          </p:cNvPr>
          <p:cNvSpPr txBox="1"/>
          <p:nvPr/>
        </p:nvSpPr>
        <p:spPr>
          <a:xfrm>
            <a:off x="7045675" y="1123459"/>
            <a:ext cx="4851466" cy="4893645"/>
          </a:xfrm>
          <a:prstGeom prst="rect">
            <a:avLst/>
          </a:prstGeom>
          <a:noFill/>
          <a:ln w="12700" cap="flat">
            <a:solidFill>
              <a:schemeClr val="tx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0" hangingPunct="0"/>
            <a:r>
              <a:rPr lang="en-US" dirty="0">
                <a:solidFill>
                  <a:srgbClr val="000000"/>
                </a:solidFill>
                <a:latin typeface="Calibri"/>
                <a:ea typeface="+mj-ea"/>
                <a:cs typeface="Calibri"/>
                <a:sym typeface="Calibri"/>
              </a:rPr>
              <a:t>Main takes:</a:t>
            </a:r>
          </a:p>
          <a:p>
            <a:pPr lvl="0" hangingPunct="0"/>
            <a:endParaRPr lang="en-US" dirty="0">
              <a:solidFill>
                <a:srgbClr val="000000"/>
              </a:solidFill>
              <a:latin typeface="Calibri"/>
              <a:ea typeface="+mj-ea"/>
              <a:cs typeface="Calibri"/>
              <a:sym typeface="Calibri"/>
            </a:endParaRPr>
          </a:p>
          <a:p>
            <a:pPr marL="285750" indent="-285750" hangingPunct="0">
              <a:buFontTx/>
              <a:buChar char="-"/>
            </a:pPr>
            <a:r>
              <a:rPr lang="en-US" kern="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  <a:sym typeface="Calibri"/>
              </a:rPr>
              <a:t>98% confident in adopting positive behaviour</a:t>
            </a:r>
          </a:p>
          <a:p>
            <a:pPr hangingPunct="0"/>
            <a:r>
              <a:rPr lang="en-US" b="1" kern="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  <a:sym typeface="Calibri"/>
              </a:rPr>
              <a:t> </a:t>
            </a:r>
          </a:p>
          <a:p>
            <a:pPr marL="285750" indent="-285750" hangingPunct="0">
              <a:buFontTx/>
              <a:buChar char="-"/>
            </a:pPr>
            <a:r>
              <a:rPr lang="en-US" b="1" kern="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  <a:sym typeface="Calibri"/>
              </a:rPr>
              <a:t>Mis-trust is significantly high (44%) and its even higher in South Sudan (51%) indicative of lack of trust in the outbreak response measures. Similar findings seen during EVD response</a:t>
            </a:r>
          </a:p>
          <a:p>
            <a:pPr marL="285750" indent="-285750" hangingPunct="0">
              <a:buFontTx/>
              <a:buChar char="-"/>
            </a:pPr>
            <a:endParaRPr lang="en-US" b="1" kern="0" dirty="0">
              <a:solidFill>
                <a:srgbClr val="000000"/>
              </a:solidFill>
              <a:latin typeface="+mj-lt"/>
              <a:cs typeface="Times New Roman" panose="02020603050405020304" pitchFamily="18" charset="0"/>
              <a:sym typeface="Calibri"/>
            </a:endParaRPr>
          </a:p>
          <a:p>
            <a:pPr marL="285750" indent="-285750" hangingPunct="0">
              <a:buFontTx/>
              <a:buChar char="-"/>
            </a:pPr>
            <a:r>
              <a:rPr lang="en-US" kern="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  <a:sym typeface="Calibri"/>
              </a:rPr>
              <a:t>However more recent evidences indicate that  intent to action </a:t>
            </a:r>
            <a:r>
              <a:rPr lang="en-US" sz="2400" b="1" kern="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  <a:sym typeface="Calibri"/>
              </a:rPr>
              <a:t>(uptake) is driven by social norms, humanitarian aid and trust on the national response (enabling environment)</a:t>
            </a:r>
          </a:p>
          <a:p>
            <a:pPr marL="285750" indent="-285750" hangingPunct="0">
              <a:buFontTx/>
              <a:buChar char="-"/>
            </a:pPr>
            <a:endParaRPr lang="en-US" dirty="0">
              <a:solidFill>
                <a:srgbClr val="00000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9850817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/>
              <a:cs typeface="Helvetica"/>
              <a:sym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FE89D7-FB38-4263-A52D-80069491F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Methodology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399F0-FA18-4606-85BD-049A6D655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9487" y="2432745"/>
            <a:ext cx="3735061" cy="3342640"/>
          </a:xfr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600" b="1" kern="1200" dirty="0">
                <a:effectLst/>
                <a:latin typeface="+mn-lt"/>
                <a:ea typeface="+mn-ea"/>
                <a:cs typeface="+mn-cs"/>
              </a:rPr>
              <a:t>Household survey: </a:t>
            </a:r>
            <a:r>
              <a:rPr lang="en-US" sz="1600" kern="1200" dirty="0">
                <a:effectLst/>
                <a:latin typeface="+mn-lt"/>
                <a:ea typeface="+mn-ea"/>
                <a:cs typeface="+mn-cs"/>
              </a:rPr>
              <a:t>one-on-one interview with the head of household</a:t>
            </a:r>
          </a:p>
          <a:p>
            <a:pPr marL="0" indent="0">
              <a:buNone/>
            </a:pPr>
            <a:endParaRPr lang="en-US" sz="1600" kern="1200" dirty="0"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sz="1600" b="1" kern="1200" dirty="0">
                <a:latin typeface="+mn-lt"/>
                <a:ea typeface="+mn-ea"/>
                <a:cs typeface="+mn-cs"/>
              </a:rPr>
              <a:t>Direct </a:t>
            </a:r>
            <a:r>
              <a:rPr lang="en-US" sz="1600" b="1" kern="1200" dirty="0">
                <a:effectLst/>
                <a:latin typeface="+mn-lt"/>
                <a:ea typeface="+mn-ea"/>
                <a:cs typeface="+mn-cs"/>
              </a:rPr>
              <a:t>observation </a:t>
            </a:r>
            <a:r>
              <a:rPr lang="en-US" sz="1600" kern="1200" dirty="0">
                <a:effectLst/>
                <a:latin typeface="+mn-lt"/>
                <a:ea typeface="+mn-ea"/>
                <a:cs typeface="+mn-cs"/>
              </a:rPr>
              <a:t>and photographs</a:t>
            </a:r>
          </a:p>
          <a:p>
            <a:pPr marL="0" indent="0">
              <a:buNone/>
            </a:pPr>
            <a:endParaRPr lang="en-US" sz="1600" kern="1200" dirty="0"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sz="1600" b="1" kern="1200" dirty="0">
                <a:latin typeface="+mn-lt"/>
                <a:ea typeface="+mn-ea"/>
                <a:cs typeface="+mn-cs"/>
              </a:rPr>
              <a:t>Data collection: </a:t>
            </a:r>
            <a:r>
              <a:rPr lang="en-US" sz="1600" kern="1200" dirty="0">
                <a:latin typeface="+mn-lt"/>
                <a:ea typeface="+mn-ea"/>
                <a:cs typeface="+mn-cs"/>
              </a:rPr>
              <a:t>ONA forms uploaded to a </a:t>
            </a:r>
            <a:r>
              <a:rPr lang="en-US" sz="1600" b="1" kern="1200" dirty="0">
                <a:latin typeface="+mn-lt"/>
                <a:ea typeface="+mn-ea"/>
                <a:cs typeface="+mn-cs"/>
              </a:rPr>
              <a:t>tablet</a:t>
            </a:r>
            <a:r>
              <a:rPr lang="en-US" sz="1600" kern="1200" dirty="0">
                <a:latin typeface="+mn-lt"/>
                <a:ea typeface="+mn-ea"/>
                <a:cs typeface="+mn-cs"/>
              </a:rPr>
              <a:t> or </a:t>
            </a:r>
            <a:r>
              <a:rPr lang="en-US" sz="1600" b="1" kern="1200" dirty="0">
                <a:latin typeface="+mn-lt"/>
                <a:ea typeface="+mn-ea"/>
                <a:cs typeface="+mn-cs"/>
              </a:rPr>
              <a:t>phone</a:t>
            </a:r>
          </a:p>
          <a:p>
            <a:pPr marL="0" indent="0">
              <a:buNone/>
            </a:pPr>
            <a:endParaRPr lang="en-US" sz="1600" b="1" kern="1200" dirty="0"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sz="11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ADDB55-F76D-49DB-ADEE-5941A6E43E53}"/>
              </a:ext>
            </a:extLst>
          </p:cNvPr>
          <p:cNvSpPr txBox="1"/>
          <p:nvPr/>
        </p:nvSpPr>
        <p:spPr>
          <a:xfrm>
            <a:off x="802640" y="6137467"/>
            <a:ext cx="10779760" cy="369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Strict adherence to recommended COVID-19 prevention guidelines on physical distancing &amp; wearing of facemasks.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ED6B4B-3339-49DE-8AC4-C1970B92053F}"/>
              </a:ext>
            </a:extLst>
          </p:cNvPr>
          <p:cNvSpPr txBox="1">
            <a:spLocks/>
          </p:cNvSpPr>
          <p:nvPr/>
        </p:nvSpPr>
        <p:spPr>
          <a:xfrm>
            <a:off x="7409331" y="2432745"/>
            <a:ext cx="3823183" cy="3342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20000"/>
                <a:lumOff val="80000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91440" tIns="45720" rIns="91440" bIns="45720" rtlCol="0">
            <a:normAutofit lnSpcReduction="10000"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Helvetica"/>
                <a:sym typeface="Calibri"/>
              </a:rPr>
              <a:t>Trainings conducted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Helvetica"/>
                <a:sym typeface="Calibri"/>
              </a:rPr>
              <a:t>: 230 persons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Helvetica"/>
                <a:sym typeface="Calibri"/>
              </a:rPr>
              <a:t>(175 Men and 55 women)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Helvetica"/>
                <a:sym typeface="Calibri"/>
              </a:rPr>
              <a:t>across the country from partner organizations and UNICEF trained on data collection techniques using the Organizational Network Analysis (ONA) data collection tool.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Helvetica"/>
                <a:sym typeface="Calibri"/>
              </a:rPr>
              <a:t>Partner engaged in data collection and supervision: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Helvetica"/>
                <a:sym typeface="Calibri"/>
              </a:rPr>
              <a:t>22 partners from health, nutrition child sectors, WASH, cluster partners, IOM, UNCHR, engaged in data collection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Calibri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LnTx/>
              <a:uFillTx/>
              <a:latin typeface="Helvetica"/>
              <a:ea typeface="+mn-ea"/>
              <a:cs typeface="Helvetica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0603858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97EA3518-4689-4F1A-8C0F-7068838EBDF6}"/>
              </a:ext>
            </a:extLst>
          </p:cNvPr>
          <p:cNvSpPr txBox="1"/>
          <p:nvPr/>
        </p:nvSpPr>
        <p:spPr>
          <a:xfrm>
            <a:off x="574134" y="128916"/>
            <a:ext cx="9483556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j-ea"/>
                <a:cs typeface="Calibri"/>
                <a:sym typeface="Calibri"/>
              </a:rPr>
              <a:t>GENDER INSIGHTS – ATTIDUES AND COMMS. CHANNELS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j-ea"/>
              <a:cs typeface="Calibri"/>
              <a:sym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979B62-7AD1-462C-9F2B-7B6CDDF01A7E}"/>
              </a:ext>
            </a:extLst>
          </p:cNvPr>
          <p:cNvSpPr txBox="1"/>
          <p:nvPr/>
        </p:nvSpPr>
        <p:spPr>
          <a:xfrm>
            <a:off x="249172" y="805719"/>
            <a:ext cx="6004874" cy="369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j-ea"/>
                <a:cs typeface="Calibri"/>
                <a:sym typeface="Calibri"/>
              </a:rPr>
              <a:t>Above 61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j-ea"/>
                <a:cs typeface="Calibri"/>
                <a:sym typeface="Calibri"/>
              </a:rPr>
              <a:t>ys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j-ea"/>
                <a:cs typeface="Calibri"/>
                <a:sym typeface="Calibri"/>
              </a:rPr>
              <a:t>. Old there are differences on attitudes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A250FF-52B4-4A78-AFE9-5F33A7924FE3}"/>
              </a:ext>
            </a:extLst>
          </p:cNvPr>
          <p:cNvSpPr txBox="1"/>
          <p:nvPr/>
        </p:nvSpPr>
        <p:spPr>
          <a:xfrm>
            <a:off x="243075" y="2866566"/>
            <a:ext cx="6004874" cy="646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j-ea"/>
                <a:cs typeface="Calibri"/>
                <a:sym typeface="Calibri"/>
              </a:rPr>
              <a:t>There are communication channels that are more gender neutral than others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23B4990-7810-4014-B082-179E17C6FE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21451" y="7740"/>
            <a:ext cx="970549" cy="970549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9A73DBC-46EC-42FF-AFF1-5C8D5AA10CC2}"/>
              </a:ext>
            </a:extLst>
          </p:cNvPr>
          <p:cNvGraphicFramePr>
            <a:graphicFrameLocks noGrp="1"/>
          </p:cNvGraphicFramePr>
          <p:nvPr/>
        </p:nvGraphicFramePr>
        <p:xfrm>
          <a:off x="1335655" y="1533808"/>
          <a:ext cx="3819714" cy="878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48514">
                  <a:extLst>
                    <a:ext uri="{9D8B030D-6E8A-4147-A177-3AD203B41FA5}">
                      <a16:colId xmlns:a16="http://schemas.microsoft.com/office/drawing/2014/main" val="635420508"/>
                    </a:ext>
                  </a:extLst>
                </a:gridCol>
                <a:gridCol w="1093621">
                  <a:extLst>
                    <a:ext uri="{9D8B030D-6E8A-4147-A177-3AD203B41FA5}">
                      <a16:colId xmlns:a16="http://schemas.microsoft.com/office/drawing/2014/main" val="3502920125"/>
                    </a:ext>
                  </a:extLst>
                </a:gridCol>
                <a:gridCol w="877579">
                  <a:extLst>
                    <a:ext uri="{9D8B030D-6E8A-4147-A177-3AD203B41FA5}">
                      <a16:colId xmlns:a16="http://schemas.microsoft.com/office/drawing/2014/main" val="16001990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Selected Variables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Female 61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ys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Male 61 ys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75544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High Risk Perception</a:t>
                      </a:r>
                    </a:p>
                  </a:txBody>
                  <a:tcPr marL="6350" marR="6350" marT="6350" marB="0" anchor="b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54.84%</a:t>
                      </a:r>
                    </a:p>
                  </a:txBody>
                  <a:tcPr marL="6350" marR="6350" marT="6350" marB="0" anchor="b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63.55%</a:t>
                      </a:r>
                    </a:p>
                  </a:txBody>
                  <a:tcPr marL="6350" marR="6350" marT="6350" marB="0" anchor="b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20048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Own Mask</a:t>
                      </a:r>
                    </a:p>
                  </a:txBody>
                  <a:tcPr marL="6350" marR="6350" marT="6350" marB="0" anchor="b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33.87%</a:t>
                      </a:r>
                    </a:p>
                  </a:txBody>
                  <a:tcPr marL="6350" marR="6350" marT="6350" marB="0" anchor="b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27.10%</a:t>
                      </a:r>
                    </a:p>
                  </a:txBody>
                  <a:tcPr marL="6350" marR="6350" marT="6350" marB="0" anchor="b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82249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Use Mask</a:t>
                      </a:r>
                    </a:p>
                  </a:txBody>
                  <a:tcPr marL="6350" marR="6350" marT="6350" marB="0" anchor="b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30.65%</a:t>
                      </a:r>
                    </a:p>
                  </a:txBody>
                  <a:tcPr marL="6350" marR="6350" marT="6350" marB="0" anchor="b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23.36%</a:t>
                      </a:r>
                    </a:p>
                  </a:txBody>
                  <a:tcPr marL="6350" marR="6350" marT="6350" marB="0" anchor="b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576236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551D8691-09DD-43DA-B911-2C1F1B436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662" y="3966813"/>
            <a:ext cx="3949700" cy="24066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4B65110-C808-4038-A8B9-8A48135E98E4}"/>
              </a:ext>
            </a:extLst>
          </p:cNvPr>
          <p:cNvSpPr txBox="1"/>
          <p:nvPr/>
        </p:nvSpPr>
        <p:spPr>
          <a:xfrm>
            <a:off x="7045675" y="1123459"/>
            <a:ext cx="4851466" cy="3693317"/>
          </a:xfrm>
          <a:prstGeom prst="rect">
            <a:avLst/>
          </a:prstGeom>
          <a:noFill/>
          <a:ln w="12700" cap="flat">
            <a:solidFill>
              <a:schemeClr val="tx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0" hangingPunct="0"/>
            <a:r>
              <a:rPr lang="en-US" dirty="0">
                <a:solidFill>
                  <a:srgbClr val="000000"/>
                </a:solidFill>
                <a:latin typeface="Calibri"/>
                <a:ea typeface="+mj-ea"/>
                <a:cs typeface="Calibri"/>
                <a:sym typeface="Calibri"/>
              </a:rPr>
              <a:t>Main takes:</a:t>
            </a:r>
          </a:p>
          <a:p>
            <a:pPr lvl="0" hangingPunct="0"/>
            <a:endParaRPr lang="en-US" dirty="0">
              <a:solidFill>
                <a:srgbClr val="000000"/>
              </a:solidFill>
              <a:latin typeface="Calibri"/>
              <a:ea typeface="+mj-ea"/>
              <a:cs typeface="Calibri"/>
              <a:sym typeface="Calibri"/>
            </a:endParaRPr>
          </a:p>
          <a:p>
            <a:pPr lvl="0" hangingPunct="0"/>
            <a:endParaRPr lang="en-US" dirty="0">
              <a:solidFill>
                <a:srgbClr val="000000"/>
              </a:solidFill>
              <a:latin typeface="Calibri"/>
              <a:ea typeface="+mj-ea"/>
              <a:cs typeface="Calibri"/>
              <a:sym typeface="Calibri"/>
            </a:endParaRPr>
          </a:p>
          <a:p>
            <a:pPr marL="285750" indent="-285750" hangingPunct="0">
              <a:buFontTx/>
              <a:buChar char="-"/>
            </a:pPr>
            <a:r>
              <a:rPr lang="en-US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Around 60+% are well-informed on CoVID-19</a:t>
            </a:r>
          </a:p>
          <a:p>
            <a:pPr marL="285750" indent="-285750" hangingPunct="0">
              <a:buFontTx/>
              <a:buChar char="-"/>
            </a:pPr>
            <a:endParaRPr lang="en-US" b="1" dirty="0">
              <a:solidFill>
                <a:srgbClr val="000000"/>
              </a:solidFill>
              <a:latin typeface="+mj-lt"/>
              <a:ea typeface="+mj-ea"/>
              <a:cs typeface="+mj-cs"/>
              <a:sym typeface="Calibri"/>
            </a:endParaRPr>
          </a:p>
          <a:p>
            <a:pPr marL="285750" indent="-285750" hangingPunct="0">
              <a:buFontTx/>
              <a:buChar char="-"/>
            </a:pPr>
            <a:endParaRPr lang="en-US" b="1" dirty="0">
              <a:solidFill>
                <a:srgbClr val="000000"/>
              </a:solidFill>
              <a:latin typeface="+mj-lt"/>
              <a:ea typeface="+mj-ea"/>
              <a:cs typeface="+mj-cs"/>
              <a:sym typeface="Calibri"/>
            </a:endParaRPr>
          </a:p>
          <a:p>
            <a:pPr marL="285750" indent="-285750" hangingPunct="0">
              <a:buFontTx/>
              <a:buChar char="-"/>
            </a:pPr>
            <a:r>
              <a:rPr lang="en-US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Around 40% still are ignorant, exposed to rumours, mis-dis- information</a:t>
            </a:r>
          </a:p>
          <a:p>
            <a:pPr marL="285750" indent="-285750" hangingPunct="0">
              <a:buFontTx/>
              <a:buChar char="-"/>
            </a:pPr>
            <a:endParaRPr lang="en-US" dirty="0">
              <a:solidFill>
                <a:srgbClr val="000000"/>
              </a:solidFill>
              <a:latin typeface="+mj-lt"/>
              <a:ea typeface="+mj-ea"/>
              <a:cs typeface="+mj-cs"/>
              <a:sym typeface="Calibri"/>
            </a:endParaRPr>
          </a:p>
          <a:p>
            <a:pPr marL="285750" indent="-285750" hangingPunct="0">
              <a:buFontTx/>
              <a:buChar char="-"/>
            </a:pPr>
            <a:endParaRPr lang="en-US" dirty="0">
              <a:solidFill>
                <a:srgbClr val="000000"/>
              </a:solidFill>
              <a:latin typeface="+mj-lt"/>
              <a:ea typeface="+mj-ea"/>
              <a:cs typeface="+mj-cs"/>
              <a:sym typeface="Calibri"/>
            </a:endParaRPr>
          </a:p>
          <a:p>
            <a:pPr marL="285750" indent="-285750" hangingPunct="0">
              <a:buFontTx/>
              <a:buChar char="-"/>
            </a:pPr>
            <a:r>
              <a:rPr lang="en-US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Comparatively ignorance levels are higher than mis-dis information levels </a:t>
            </a:r>
          </a:p>
          <a:p>
            <a:pPr marL="285750" indent="-285750" hangingPunct="0">
              <a:buFontTx/>
              <a:buChar char="-"/>
            </a:pPr>
            <a:endParaRPr lang="en-US" dirty="0">
              <a:solidFill>
                <a:srgbClr val="00000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4690720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9209C06-0288-4841-8CF4-A295EE342E6B}"/>
              </a:ext>
            </a:extLst>
          </p:cNvPr>
          <p:cNvSpPr txBox="1"/>
          <p:nvPr/>
        </p:nvSpPr>
        <p:spPr>
          <a:xfrm>
            <a:off x="235524" y="652134"/>
            <a:ext cx="6004873" cy="369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100% of respondents have taken at least 1 protective practice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39F8D1-BC24-44BF-B19C-0CDB1474EE8E}"/>
              </a:ext>
            </a:extLst>
          </p:cNvPr>
          <p:cNvSpPr txBox="1"/>
          <p:nvPr/>
        </p:nvSpPr>
        <p:spPr>
          <a:xfrm>
            <a:off x="235524" y="3655454"/>
            <a:ext cx="6004874" cy="369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84.4% of respondents </a:t>
            </a:r>
            <a:r>
              <a:rPr lang="en-US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were in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a crowded place 2-weeks prior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EA3518-4689-4F1A-8C0F-7068838EBDF6}"/>
              </a:ext>
            </a:extLst>
          </p:cNvPr>
          <p:cNvSpPr txBox="1"/>
          <p:nvPr/>
        </p:nvSpPr>
        <p:spPr>
          <a:xfrm>
            <a:off x="567679" y="18695"/>
            <a:ext cx="7612082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PRACTICES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– UPTAKE AND CROWDED PLACES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A622B7-6FBA-4F3C-AFCF-1F73622A4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556" y="1095018"/>
            <a:ext cx="5608806" cy="251177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9F33DA2-6E58-4AFF-BE8F-FBA7B66D9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79" y="4073450"/>
            <a:ext cx="5340559" cy="27617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A7AAC9B-97AA-4A33-BE04-7928193308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21451" y="7740"/>
            <a:ext cx="970549" cy="9705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1A5002-84F5-46FE-95F5-C2DEEC7C7CB0}"/>
              </a:ext>
            </a:extLst>
          </p:cNvPr>
          <p:cNvSpPr txBox="1"/>
          <p:nvPr/>
        </p:nvSpPr>
        <p:spPr>
          <a:xfrm>
            <a:off x="7045675" y="1123459"/>
            <a:ext cx="4851466" cy="4801312"/>
          </a:xfrm>
          <a:prstGeom prst="rect">
            <a:avLst/>
          </a:prstGeom>
          <a:noFill/>
          <a:ln w="12700" cap="flat">
            <a:solidFill>
              <a:schemeClr val="tx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0" hangingPunct="0"/>
            <a:r>
              <a:rPr lang="en-US" dirty="0">
                <a:solidFill>
                  <a:srgbClr val="000000"/>
                </a:solidFill>
                <a:latin typeface="+mj-lt"/>
                <a:ea typeface="+mj-ea"/>
                <a:cs typeface="Calibri"/>
                <a:sym typeface="Calibri"/>
              </a:rPr>
              <a:t>Main takes:</a:t>
            </a:r>
          </a:p>
          <a:p>
            <a:pPr lvl="0" hangingPunct="0"/>
            <a:endParaRPr lang="en-US" dirty="0">
              <a:solidFill>
                <a:srgbClr val="000000"/>
              </a:solidFill>
              <a:latin typeface="+mj-lt"/>
              <a:ea typeface="+mj-ea"/>
              <a:cs typeface="Calibri"/>
              <a:sym typeface="Calibri"/>
            </a:endParaRPr>
          </a:p>
          <a:p>
            <a:pPr marL="285750" indent="-285750" hangingPunct="0">
              <a:buFontTx/>
              <a:buChar char="-"/>
            </a:pPr>
            <a:r>
              <a:rPr lang="en-US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Handwashing, covering mouth and nose while coughing/sneezing, avoiding close contact with suspected cases are good practices exhibited </a:t>
            </a:r>
            <a:br>
              <a:rPr lang="en-US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</a:br>
            <a:r>
              <a:rPr lang="en-US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by the respondents</a:t>
            </a:r>
          </a:p>
          <a:p>
            <a:pPr marL="285750" indent="-285750" hangingPunct="0">
              <a:buFontTx/>
              <a:buChar char="-"/>
            </a:pPr>
            <a:endParaRPr lang="en-US" dirty="0">
              <a:solidFill>
                <a:srgbClr val="000000"/>
              </a:solidFill>
              <a:latin typeface="+mj-lt"/>
              <a:ea typeface="+mj-ea"/>
              <a:cs typeface="+mj-cs"/>
              <a:sym typeface="Calibri"/>
            </a:endParaRPr>
          </a:p>
          <a:p>
            <a:pPr marL="285750" indent="-285750" hangingPunct="0">
              <a:buFontTx/>
              <a:buChar char="-"/>
            </a:pPr>
            <a:r>
              <a:rPr lang="en-US" kern="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  <a:sym typeface="Calibri"/>
              </a:rPr>
              <a:t>86% have visited crowded places </a:t>
            </a:r>
          </a:p>
          <a:p>
            <a:pPr marL="285750" indent="-285750" hangingPunct="0">
              <a:buFontTx/>
              <a:buChar char="-"/>
            </a:pPr>
            <a:endParaRPr lang="en-US" dirty="0">
              <a:solidFill>
                <a:srgbClr val="000000"/>
              </a:solidFill>
              <a:latin typeface="+mj-lt"/>
              <a:ea typeface="+mj-ea"/>
              <a:cs typeface="+mj-cs"/>
              <a:sym typeface="Calibri"/>
            </a:endParaRPr>
          </a:p>
          <a:p>
            <a:pPr marL="285750" indent="-285750" hangingPunct="0">
              <a:buFontTx/>
              <a:buChar char="-"/>
            </a:pPr>
            <a:r>
              <a:rPr lang="en-US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Markets are the most visited places followed by health centers </a:t>
            </a:r>
          </a:p>
          <a:p>
            <a:pPr marL="285750" indent="-285750" hangingPunct="0">
              <a:buFontTx/>
              <a:buChar char="-"/>
            </a:pPr>
            <a:endParaRPr lang="en-US" dirty="0">
              <a:solidFill>
                <a:srgbClr val="000000"/>
              </a:solidFill>
              <a:latin typeface="+mj-lt"/>
              <a:ea typeface="+mj-ea"/>
              <a:cs typeface="+mj-cs"/>
              <a:sym typeface="Calibri"/>
            </a:endParaRPr>
          </a:p>
          <a:p>
            <a:pPr marL="285750" indent="-285750" hangingPunct="0">
              <a:buFontTx/>
              <a:buChar char="-"/>
            </a:pPr>
            <a:r>
              <a:rPr lang="en-US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Among elderly population – visits to churches/mosques and weddings/funerals </a:t>
            </a:r>
            <a:br>
              <a:rPr lang="en-US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</a:br>
            <a:r>
              <a:rPr lang="en-US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are higher compared to national average  </a:t>
            </a:r>
          </a:p>
          <a:p>
            <a:pPr marL="285750" indent="-285750" hangingPunct="0">
              <a:buFontTx/>
              <a:buChar char="-"/>
            </a:pPr>
            <a:endParaRPr lang="en-US" dirty="0">
              <a:solidFill>
                <a:srgbClr val="000000"/>
              </a:solidFill>
              <a:latin typeface="+mj-lt"/>
              <a:ea typeface="+mj-ea"/>
              <a:cs typeface="+mj-cs"/>
              <a:sym typeface="Calibri"/>
            </a:endParaRPr>
          </a:p>
          <a:p>
            <a:pPr marL="285750" indent="-285750" hangingPunct="0">
              <a:buFontTx/>
              <a:buChar char="-"/>
            </a:pPr>
            <a:endParaRPr lang="en-US" dirty="0">
              <a:solidFill>
                <a:srgbClr val="00000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66433230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9209C06-0288-4841-8CF4-A295EE342E6B}"/>
              </a:ext>
            </a:extLst>
          </p:cNvPr>
          <p:cNvSpPr txBox="1"/>
          <p:nvPr/>
        </p:nvSpPr>
        <p:spPr>
          <a:xfrm>
            <a:off x="235524" y="1089969"/>
            <a:ext cx="6004873" cy="369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Ownership and mask use varies greatly across groups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39F8D1-BC24-44BF-B19C-0CDB1474EE8E}"/>
              </a:ext>
            </a:extLst>
          </p:cNvPr>
          <p:cNvSpPr txBox="1"/>
          <p:nvPr/>
        </p:nvSpPr>
        <p:spPr>
          <a:xfrm>
            <a:off x="235522" y="5398700"/>
            <a:ext cx="6004874" cy="646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Additionally, 44.54% of respondents shake hands recently and 66.98% ate in a group with others.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EA3518-4689-4F1A-8C0F-7068838EBDF6}"/>
              </a:ext>
            </a:extLst>
          </p:cNvPr>
          <p:cNvSpPr txBox="1"/>
          <p:nvPr/>
        </p:nvSpPr>
        <p:spPr>
          <a:xfrm>
            <a:off x="669303" y="128916"/>
            <a:ext cx="8500017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PRACTICES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– MASK OWNERSHIP/USE AND OTHERS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13275F-C967-4605-A56A-141F6F6F9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98" y="1932302"/>
            <a:ext cx="5755123" cy="29933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27913F4-BCC9-4768-AE55-1A3F67DE35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21451" y="7740"/>
            <a:ext cx="970549" cy="9705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B6EC8E-72DF-41A8-B1FC-112AFE3C04ED}"/>
              </a:ext>
            </a:extLst>
          </p:cNvPr>
          <p:cNvSpPr txBox="1"/>
          <p:nvPr/>
        </p:nvSpPr>
        <p:spPr>
          <a:xfrm>
            <a:off x="7045674" y="1123459"/>
            <a:ext cx="5072638" cy="5416865"/>
          </a:xfrm>
          <a:prstGeom prst="rect">
            <a:avLst/>
          </a:prstGeom>
          <a:noFill/>
          <a:ln w="12700" cap="flat">
            <a:solidFill>
              <a:schemeClr val="tx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0" hangingPunct="0"/>
            <a:r>
              <a:rPr lang="en-US" dirty="0">
                <a:solidFill>
                  <a:srgbClr val="000000"/>
                </a:solidFill>
                <a:latin typeface="+mj-lt"/>
                <a:ea typeface="+mj-ea"/>
                <a:cs typeface="Calibri"/>
                <a:sym typeface="Calibri"/>
              </a:rPr>
              <a:t>Main takes:</a:t>
            </a:r>
          </a:p>
          <a:p>
            <a:pPr lvl="0" hangingPunct="0"/>
            <a:endParaRPr lang="en-US" dirty="0">
              <a:solidFill>
                <a:srgbClr val="000000"/>
              </a:solidFill>
              <a:latin typeface="+mj-lt"/>
              <a:ea typeface="+mj-ea"/>
              <a:cs typeface="Calibri"/>
              <a:sym typeface="Calibri"/>
            </a:endParaRPr>
          </a:p>
          <a:p>
            <a:pPr marL="285750" indent="-285750" hangingPunct="0">
              <a:buFontTx/>
              <a:buChar char="-"/>
            </a:pPr>
            <a:r>
              <a:rPr lang="en-US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65% respondents do not have a face mask – </a:t>
            </a:r>
            <a:r>
              <a:rPr lang="en-US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supply barrier </a:t>
            </a:r>
          </a:p>
          <a:p>
            <a:pPr marL="285750" indent="-285750" hangingPunct="0">
              <a:buFontTx/>
              <a:buChar char="-"/>
            </a:pPr>
            <a:endParaRPr lang="en-US" b="1" dirty="0">
              <a:solidFill>
                <a:srgbClr val="000000"/>
              </a:solidFill>
              <a:latin typeface="+mj-lt"/>
              <a:ea typeface="+mj-ea"/>
              <a:cs typeface="+mj-cs"/>
              <a:sym typeface="Calibri"/>
            </a:endParaRPr>
          </a:p>
          <a:p>
            <a:pPr marL="285750" indent="-285750" hangingPunct="0">
              <a:buFontTx/>
              <a:buChar char="-"/>
            </a:pPr>
            <a:r>
              <a:rPr lang="en-US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83% indicate wearing a face mask as they own it seen among vulnerable population with lower uptake among ignorant communities </a:t>
            </a:r>
          </a:p>
          <a:p>
            <a:pPr marL="285750" indent="-285750" hangingPunct="0">
              <a:buFontTx/>
              <a:buChar char="-"/>
            </a:pPr>
            <a:endParaRPr lang="en-US" b="1" dirty="0">
              <a:solidFill>
                <a:srgbClr val="000000"/>
              </a:solidFill>
              <a:latin typeface="+mj-lt"/>
              <a:ea typeface="+mj-ea"/>
              <a:cs typeface="+mj-cs"/>
              <a:sym typeface="Calibri"/>
            </a:endParaRPr>
          </a:p>
          <a:p>
            <a:pPr marL="285750" indent="-285750" hangingPunct="0">
              <a:buFontTx/>
              <a:buChar char="-"/>
            </a:pPr>
            <a:r>
              <a:rPr lang="en-US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Other studies indicate significant lower uptake of wearing face masks among vendors in markets and service providers compared to general population – personal intent barrier </a:t>
            </a:r>
          </a:p>
          <a:p>
            <a:pPr marL="285750" indent="-285750" hangingPunct="0">
              <a:buFontTx/>
              <a:buChar char="-"/>
            </a:pPr>
            <a:endParaRPr lang="en-US" dirty="0">
              <a:solidFill>
                <a:srgbClr val="000000"/>
              </a:solidFill>
              <a:latin typeface="+mj-lt"/>
              <a:ea typeface="+mj-ea"/>
              <a:cs typeface="+mj-cs"/>
              <a:sym typeface="Calibri"/>
            </a:endParaRPr>
          </a:p>
          <a:p>
            <a:pPr marL="285750" indent="-285750" hangingPunct="0">
              <a:buFontTx/>
              <a:buChar char="-"/>
            </a:pPr>
            <a:r>
              <a:rPr lang="en-US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43% men own a facemask compared to 29% women – access barrier </a:t>
            </a:r>
          </a:p>
          <a:p>
            <a:pPr marL="285750" indent="-285750" hangingPunct="0">
              <a:buFontTx/>
              <a:buChar char="-"/>
            </a:pPr>
            <a:endParaRPr lang="en-US" dirty="0">
              <a:solidFill>
                <a:srgbClr val="000000"/>
              </a:solidFill>
              <a:latin typeface="+mj-lt"/>
              <a:ea typeface="+mj-ea"/>
              <a:cs typeface="+mj-cs"/>
              <a:sym typeface="Calibri"/>
            </a:endParaRPr>
          </a:p>
          <a:p>
            <a:pPr marL="285750" indent="-285750" hangingPunct="0">
              <a:buFontTx/>
              <a:buChar char="-"/>
            </a:pPr>
            <a:r>
              <a:rPr lang="en-US" sz="200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45% shake hands and 67% eat in groups </a:t>
            </a:r>
            <a:r>
              <a:rPr lang="en-US" sz="20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– social norm barrier </a:t>
            </a:r>
            <a:endParaRPr lang="en-US" dirty="0">
              <a:solidFill>
                <a:srgbClr val="00000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87320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97EA3518-4689-4F1A-8C0F-7068838EBDF6}"/>
              </a:ext>
            </a:extLst>
          </p:cNvPr>
          <p:cNvSpPr txBox="1"/>
          <p:nvPr/>
        </p:nvSpPr>
        <p:spPr>
          <a:xfrm>
            <a:off x="574134" y="128916"/>
            <a:ext cx="8165567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PRACTICES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– FOLLOW RECOMMENDED ACTIONS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979B62-7AD1-462C-9F2B-7B6CDDF01A7E}"/>
              </a:ext>
            </a:extLst>
          </p:cNvPr>
          <p:cNvSpPr txBox="1"/>
          <p:nvPr/>
        </p:nvSpPr>
        <p:spPr>
          <a:xfrm>
            <a:off x="249171" y="1419463"/>
            <a:ext cx="6004874" cy="646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94.8</a:t>
            </a: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% of respondents would follow recommended actions </a:t>
            </a:r>
            <a:b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</a:b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if symptoms show.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033ECC2-5772-455F-A678-9F7359653F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24565"/>
              </p:ext>
            </p:extLst>
          </p:nvPr>
        </p:nvGraphicFramePr>
        <p:xfrm>
          <a:off x="1326049" y="2556508"/>
          <a:ext cx="3851119" cy="28820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08721">
                  <a:extLst>
                    <a:ext uri="{9D8B030D-6E8A-4147-A177-3AD203B41FA5}">
                      <a16:colId xmlns:a16="http://schemas.microsoft.com/office/drawing/2014/main" val="3027345544"/>
                    </a:ext>
                  </a:extLst>
                </a:gridCol>
                <a:gridCol w="1642398">
                  <a:extLst>
                    <a:ext uri="{9D8B030D-6E8A-4147-A177-3AD203B41FA5}">
                      <a16:colId xmlns:a16="http://schemas.microsoft.com/office/drawing/2014/main" val="3807566178"/>
                    </a:ext>
                  </a:extLst>
                </a:gridCol>
              </a:tblGrid>
              <a:tr h="588626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Reasons why not to follow recommendations if no symptoms present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987431"/>
                  </a:ext>
                </a:extLst>
              </a:tr>
              <a:tr h="38408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I am not at risk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13.9%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148828"/>
                  </a:ext>
                </a:extLst>
              </a:tr>
              <a:tr h="75706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 don’t think I'll receive good health service</a:t>
                      </a:r>
                    </a:p>
                  </a:txBody>
                  <a:tcPr marL="6350" marR="6350" marT="6350" marB="0" anchor="b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24.1%</a:t>
                      </a:r>
                    </a:p>
                  </a:txBody>
                  <a:tcPr marL="6350" marR="6350" marT="6350" marB="0" anchor="b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2224512"/>
                  </a:ext>
                </a:extLst>
              </a:tr>
              <a:tr h="38408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I don’t think is important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16.58%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774337"/>
                  </a:ext>
                </a:extLst>
              </a:tr>
              <a:tr h="38408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Other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40.64%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609814"/>
                  </a:ext>
                </a:extLst>
              </a:tr>
              <a:tr h="38408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N.A.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4.81%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894712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B23B4990-7810-4014-B082-179E17C6FE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21451" y="7740"/>
            <a:ext cx="970549" cy="9705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05BDF50-37AD-411E-97BD-7691B7ACD128}"/>
              </a:ext>
            </a:extLst>
          </p:cNvPr>
          <p:cNvSpPr txBox="1"/>
          <p:nvPr/>
        </p:nvSpPr>
        <p:spPr>
          <a:xfrm>
            <a:off x="7045675" y="1123459"/>
            <a:ext cx="4771187" cy="4524313"/>
          </a:xfrm>
          <a:prstGeom prst="rect">
            <a:avLst/>
          </a:prstGeom>
          <a:noFill/>
          <a:ln w="12700" cap="flat">
            <a:solidFill>
              <a:schemeClr val="tx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0" hangingPunct="0"/>
            <a:r>
              <a:rPr lang="en-US" dirty="0">
                <a:solidFill>
                  <a:srgbClr val="000000"/>
                </a:solidFill>
                <a:latin typeface="Calibri (Headings)"/>
                <a:ea typeface="+mj-ea"/>
                <a:cs typeface="Calibri"/>
                <a:sym typeface="Calibri"/>
              </a:rPr>
              <a:t>Main takes:</a:t>
            </a:r>
          </a:p>
          <a:p>
            <a:pPr lvl="0" hangingPunct="0"/>
            <a:endParaRPr lang="en-US" dirty="0">
              <a:solidFill>
                <a:srgbClr val="000000"/>
              </a:solidFill>
              <a:latin typeface="Calibri (Headings)"/>
              <a:ea typeface="+mj-ea"/>
              <a:cs typeface="Calibri"/>
              <a:sym typeface="Calibri"/>
            </a:endParaRPr>
          </a:p>
          <a:p>
            <a:pPr lvl="0" hangingPunct="0"/>
            <a:endParaRPr lang="en-US" dirty="0">
              <a:solidFill>
                <a:srgbClr val="000000"/>
              </a:solidFill>
              <a:latin typeface="Calibri (Headings)"/>
              <a:ea typeface="+mj-ea"/>
              <a:cs typeface="Calibri"/>
              <a:sym typeface="Calibri"/>
            </a:endParaRPr>
          </a:p>
          <a:p>
            <a:pPr marL="285750" indent="-285750" hangingPunct="0">
              <a:buFontTx/>
              <a:buChar char="-"/>
            </a:pPr>
            <a:r>
              <a:rPr lang="en-US" b="1" dirty="0">
                <a:solidFill>
                  <a:srgbClr val="000000"/>
                </a:solidFill>
                <a:latin typeface="Calibri (Headings)"/>
                <a:ea typeface="+mj-ea"/>
                <a:cs typeface="+mj-cs"/>
                <a:sym typeface="Calibri"/>
              </a:rPr>
              <a:t>Findings indicate risk perception certainly drives uptake of positive behaviours </a:t>
            </a:r>
          </a:p>
          <a:p>
            <a:pPr marL="285750" indent="-285750" hangingPunct="0">
              <a:buFontTx/>
              <a:buChar char="-"/>
            </a:pPr>
            <a:endParaRPr lang="en-US" b="1" dirty="0">
              <a:solidFill>
                <a:srgbClr val="000000"/>
              </a:solidFill>
              <a:latin typeface="Calibri (Headings)"/>
              <a:ea typeface="+mj-ea"/>
              <a:cs typeface="+mj-cs"/>
              <a:sym typeface="Calibri"/>
            </a:endParaRPr>
          </a:p>
          <a:p>
            <a:pPr marL="285750" indent="-285750" hangingPunct="0">
              <a:buFontTx/>
              <a:buChar char="-"/>
            </a:pPr>
            <a:endParaRPr lang="en-US" b="1" dirty="0">
              <a:solidFill>
                <a:srgbClr val="000000"/>
              </a:solidFill>
              <a:latin typeface="Calibri (Headings)"/>
              <a:ea typeface="+mj-ea"/>
              <a:cs typeface="+mj-cs"/>
              <a:sym typeface="Calibri"/>
            </a:endParaRPr>
          </a:p>
          <a:p>
            <a:pPr marL="285750" indent="-285750" hangingPunct="0">
              <a:buFontTx/>
              <a:buChar char="-"/>
            </a:pPr>
            <a:r>
              <a:rPr lang="en-US" kern="0" dirty="0">
                <a:solidFill>
                  <a:srgbClr val="000000"/>
                </a:solidFill>
                <a:latin typeface="Calibri (Headings)"/>
                <a:cs typeface="Times New Roman" panose="02020603050405020304" pitchFamily="18" charset="0"/>
                <a:sym typeface="Calibri"/>
              </a:rPr>
              <a:t>Barriers for positive behaviour uptake include lack of economic support if tested positive, stigma, mis-dis-information and mistrust on the response efforts</a:t>
            </a:r>
          </a:p>
          <a:p>
            <a:pPr marL="285750" indent="-285750" hangingPunct="0">
              <a:buFontTx/>
              <a:buChar char="-"/>
            </a:pPr>
            <a:endParaRPr lang="en-US" kern="0" dirty="0">
              <a:solidFill>
                <a:srgbClr val="000000"/>
              </a:solidFill>
              <a:latin typeface="Calibri (Headings)"/>
              <a:cs typeface="Times New Roman" panose="02020603050405020304" pitchFamily="18" charset="0"/>
              <a:sym typeface="Calibri"/>
            </a:endParaRPr>
          </a:p>
          <a:p>
            <a:pPr marL="285750" indent="-285750" hangingPunct="0">
              <a:buFontTx/>
              <a:buChar char="-"/>
            </a:pPr>
            <a:endParaRPr lang="en-US" kern="0" dirty="0">
              <a:solidFill>
                <a:srgbClr val="000000"/>
              </a:solidFill>
              <a:latin typeface="Calibri (Headings)"/>
              <a:cs typeface="Times New Roman" panose="02020603050405020304" pitchFamily="18" charset="0"/>
              <a:sym typeface="Calibri"/>
            </a:endParaRPr>
          </a:p>
          <a:p>
            <a:pPr marL="285750" indent="-285750" hangingPunct="0">
              <a:buFontTx/>
              <a:buChar char="-"/>
            </a:pPr>
            <a:r>
              <a:rPr lang="en-US" kern="0" dirty="0">
                <a:solidFill>
                  <a:srgbClr val="000000"/>
                </a:solidFill>
                <a:latin typeface="Calibri (Headings)"/>
                <a:cs typeface="Times New Roman" panose="02020603050405020304" pitchFamily="18" charset="0"/>
                <a:sym typeface="Calibri"/>
              </a:rPr>
              <a:t>Stigma is an underlying factor that drives mistrust against the response efforts</a:t>
            </a:r>
            <a:endParaRPr lang="en-US" dirty="0">
              <a:solidFill>
                <a:srgbClr val="000000"/>
              </a:solidFill>
              <a:latin typeface="+mj-lt"/>
              <a:ea typeface="+mj-ea"/>
              <a:cs typeface="+mj-cs"/>
              <a:sym typeface="Calibri"/>
            </a:endParaRPr>
          </a:p>
          <a:p>
            <a:pPr marL="285750" indent="-285750" hangingPunct="0">
              <a:buFontTx/>
              <a:buChar char="-"/>
            </a:pPr>
            <a:endParaRPr lang="en-US" dirty="0">
              <a:solidFill>
                <a:srgbClr val="00000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7198928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3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802AB24-20E7-481D-9492-2FCADB89B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66429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fontAlgn="auto"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/>
              </a:rPr>
              <a:t>CONCLUSIONS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B5B8BD-9E91-4346-89ED-33804503B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3466" y="939386"/>
            <a:ext cx="11289562" cy="5775086"/>
          </a:xfr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900" b="1" kern="1200" dirty="0">
                <a:solidFill>
                  <a:srgbClr val="00B050"/>
                </a:solidFill>
                <a:ea typeface="+mn-ea"/>
                <a:cs typeface="+mn-cs"/>
              </a:rPr>
              <a:t>Drivers of positive behaviours </a:t>
            </a:r>
            <a:r>
              <a:rPr lang="en-US" sz="2900" i="1" kern="1200" dirty="0">
                <a:solidFill>
                  <a:schemeClr val="tx1"/>
                </a:solidFill>
                <a:ea typeface="+mn-ea"/>
                <a:cs typeface="+mn-cs"/>
              </a:rPr>
              <a:t>– access to information, knowledge and risk perception complemented by enabling environment </a:t>
            </a:r>
            <a:r>
              <a:rPr lang="en-US" sz="2900" kern="1200" dirty="0">
                <a:solidFill>
                  <a:schemeClr val="tx1"/>
                </a:solidFill>
                <a:ea typeface="+mn-ea"/>
                <a:cs typeface="+mn-cs"/>
              </a:rPr>
              <a:t>has supported hand washing, respiratory hygiene and self isolation behaviours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900" kern="1200" dirty="0">
                <a:solidFill>
                  <a:schemeClr val="tx1"/>
                </a:solidFill>
              </a:rPr>
              <a:t>Globally CoVID-19 behavioural uptake is majorly driven by Govt. lock down with strict enforcement measures complemented by responsive mass and social media infrastructure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900" kern="1200" dirty="0">
                <a:solidFill>
                  <a:schemeClr val="tx1"/>
                </a:solidFill>
              </a:rPr>
              <a:t>South Sudan behavioural uptake is mainly individual and community driven and not lockdown, enforcement driven which is a key highlight as it ensures upkeep of positive behavioural practices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900" kern="1200" dirty="0">
                <a:solidFill>
                  <a:schemeClr val="tx1"/>
                </a:solidFill>
              </a:rPr>
              <a:t>CoVID-19 vulnerable populations exhibiting good behavioural uptake 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900" kern="1200" dirty="0">
                <a:solidFill>
                  <a:schemeClr val="tx1"/>
                </a:solidFill>
              </a:rPr>
              <a:t>Multi-channel, multi-partner RCCE response has been successful in its reach, sensitivity and diversity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900" b="1" i="1" kern="1200" dirty="0">
                <a:solidFill>
                  <a:srgbClr val="FF0000"/>
                </a:solidFill>
              </a:rPr>
              <a:t>Barriers</a:t>
            </a:r>
            <a:r>
              <a:rPr lang="en-US" sz="2900" i="1" kern="1200" dirty="0">
                <a:solidFill>
                  <a:schemeClr val="tx1"/>
                </a:solidFill>
              </a:rPr>
              <a:t> – social norms, lack of CoVID-19 humanitarian supplies, risk perception, poverty are major barriers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900" kern="1200" dirty="0">
                <a:solidFill>
                  <a:schemeClr val="tx1"/>
                </a:solidFill>
              </a:rPr>
              <a:t>Mis-trust since EVD that was not attended has triggered further mis-trust against humanitarians and authorities triggering low uptake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900" kern="1200" dirty="0">
                <a:solidFill>
                  <a:schemeClr val="tx1"/>
                </a:solidFill>
              </a:rPr>
              <a:t>Lack of CoVID-19 positive behavioural uptake among key influencers has contributed to low uptake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900" kern="12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i="1" kern="1200" dirty="0">
              <a:solidFill>
                <a:schemeClr val="tx1"/>
              </a:solidFill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i="1" kern="1200" dirty="0">
              <a:solidFill>
                <a:schemeClr val="tx1"/>
              </a:solidFill>
              <a:ea typeface="+mn-ea"/>
              <a:cs typeface="+mn-cs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2000" i="1" kern="1200" dirty="0">
              <a:solidFill>
                <a:schemeClr val="tx1"/>
              </a:solidFill>
              <a:ea typeface="+mn-ea"/>
              <a:cs typeface="+mn-cs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2000" i="1" kern="1200" dirty="0">
              <a:solidFill>
                <a:schemeClr val="tx1"/>
              </a:solidFill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i="1" kern="12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sp>
        <p:nvSpPr>
          <p:cNvPr id="47" name="Rectangle 3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3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Rectangle 4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23B4990-7810-4014-B082-179E17C6FE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21451" y="7740"/>
            <a:ext cx="970549" cy="97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304047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3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802AB24-20E7-481D-9492-2FCADB89B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66429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fontAlgn="auto"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600" kern="1200" dirty="0">
                <a:solidFill>
                  <a:schemeClr val="tx1"/>
                </a:solidFill>
              </a:rPr>
              <a:t>RECOMMENDATIONS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B5B8BD-9E91-4346-89ED-33804503B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3466" y="939386"/>
            <a:ext cx="11289562" cy="5775086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1" i="1" kern="1200" dirty="0">
                <a:solidFill>
                  <a:schemeClr val="tx1"/>
                </a:solidFill>
                <a:ea typeface="+mn-ea"/>
                <a:cs typeface="+mn-cs"/>
              </a:rPr>
              <a:t>RCCE efforts must address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i="1" kern="1200" dirty="0">
                <a:solidFill>
                  <a:schemeClr val="tx1"/>
                </a:solidFill>
                <a:ea typeface="+mn-ea"/>
                <a:cs typeface="+mn-cs"/>
              </a:rPr>
              <a:t>Negative Social Normative behaviours </a:t>
            </a:r>
            <a:r>
              <a:rPr lang="en-US" sz="1600" i="1" kern="1200" dirty="0">
                <a:solidFill>
                  <a:schemeClr val="tx1"/>
                </a:solidFill>
                <a:ea typeface="+mn-ea"/>
                <a:cs typeface="+mn-cs"/>
              </a:rPr>
              <a:t>– hand hygiene, physical distancing, mask wearing etc. across all aspects of daily life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i="1" kern="1200" dirty="0">
                <a:solidFill>
                  <a:schemeClr val="tx1"/>
                </a:solidFill>
                <a:ea typeface="+mn-ea"/>
                <a:cs typeface="+mn-cs"/>
              </a:rPr>
              <a:t>Key influencers </a:t>
            </a:r>
            <a:r>
              <a:rPr lang="en-US" sz="1600" i="1" kern="1200" dirty="0">
                <a:solidFill>
                  <a:schemeClr val="tx1"/>
                </a:solidFill>
                <a:ea typeface="+mn-ea"/>
                <a:cs typeface="+mn-cs"/>
              </a:rPr>
              <a:t>– humanitarians, service providers, religious and community elders, political and armed forces, youth groups must be engaged closely to advocate and promote positive behaviours of wearing masks &amp; physical distancing – markets and funerals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i="1" kern="1200" dirty="0">
                <a:solidFill>
                  <a:schemeClr val="tx1"/>
                </a:solidFill>
                <a:ea typeface="+mn-ea"/>
                <a:cs typeface="+mn-cs"/>
              </a:rPr>
              <a:t>Bridge the gap between communities, humanitarians and authorities </a:t>
            </a:r>
            <a:r>
              <a:rPr lang="en-US" sz="1800" i="1" kern="1200" dirty="0">
                <a:solidFill>
                  <a:schemeClr val="tx1"/>
                </a:solidFill>
                <a:ea typeface="+mn-ea"/>
                <a:cs typeface="+mn-cs"/>
              </a:rPr>
              <a:t>- </a:t>
            </a:r>
            <a:r>
              <a:rPr lang="en-US" sz="1600" i="1" kern="1200" dirty="0">
                <a:solidFill>
                  <a:schemeClr val="tx1"/>
                </a:solidFill>
                <a:ea typeface="+mn-ea"/>
                <a:cs typeface="+mn-cs"/>
              </a:rPr>
              <a:t>Community feedback collected and responded to – for ex., radio chat shows involving humanitarians and communities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i="1" kern="1200" dirty="0">
                <a:solidFill>
                  <a:schemeClr val="tx1"/>
                </a:solidFill>
                <a:ea typeface="+mn-ea"/>
                <a:cs typeface="+mn-cs"/>
              </a:rPr>
              <a:t>Strengthen </a:t>
            </a:r>
            <a:r>
              <a:rPr lang="en-US" sz="1800" i="1" kern="1200" dirty="0">
                <a:solidFill>
                  <a:schemeClr val="tx1"/>
                </a:solidFill>
                <a:ea typeface="+mn-ea"/>
                <a:cs typeface="+mn-cs"/>
              </a:rPr>
              <a:t>– </a:t>
            </a:r>
            <a:r>
              <a:rPr lang="en-US" sz="1600" i="1" kern="1200" dirty="0">
                <a:solidFill>
                  <a:schemeClr val="tx1"/>
                </a:solidFill>
                <a:ea typeface="+mn-ea"/>
                <a:cs typeface="+mn-cs"/>
              </a:rPr>
              <a:t>ongoing RCCE efforts </a:t>
            </a:r>
            <a:endParaRPr lang="en-US" sz="1800" b="1" i="1" kern="1200" dirty="0">
              <a:solidFill>
                <a:schemeClr val="tx1"/>
              </a:solidFill>
              <a:ea typeface="+mn-ea"/>
              <a:cs typeface="+mn-cs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i="1" kern="1200" dirty="0">
                <a:solidFill>
                  <a:schemeClr val="tx1"/>
                </a:solidFill>
                <a:ea typeface="+mn-ea"/>
                <a:cs typeface="+mn-cs"/>
              </a:rPr>
              <a:t>National Response efforts must address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i="1" kern="1200" dirty="0">
                <a:solidFill>
                  <a:schemeClr val="tx1"/>
                </a:solidFill>
                <a:ea typeface="+mn-ea"/>
                <a:cs typeface="+mn-cs"/>
              </a:rPr>
              <a:t>Enabling environment </a:t>
            </a:r>
            <a:r>
              <a:rPr lang="en-US" sz="1600" i="1" kern="1200" dirty="0">
                <a:solidFill>
                  <a:schemeClr val="tx1"/>
                </a:solidFill>
                <a:ea typeface="+mn-ea"/>
                <a:cs typeface="+mn-cs"/>
              </a:rPr>
              <a:t>– Demand must be met with Supply (lab tests, masks, soaps, stimulus for COVID-19 affected etc.,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i="1" kern="1200" dirty="0">
                <a:solidFill>
                  <a:schemeClr val="tx1"/>
                </a:solidFill>
                <a:ea typeface="+mn-ea"/>
                <a:cs typeface="+mn-cs"/>
              </a:rPr>
              <a:t>Sharing information </a:t>
            </a:r>
            <a:r>
              <a:rPr lang="en-US" sz="1600" i="1" kern="1200" dirty="0">
                <a:solidFill>
                  <a:schemeClr val="tx1"/>
                </a:solidFill>
                <a:ea typeface="+mn-ea"/>
                <a:cs typeface="+mn-cs"/>
              </a:rPr>
              <a:t>– daily status of national outbreak response through mass media broadcasts and interviews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i="1" kern="1200" dirty="0">
                <a:solidFill>
                  <a:schemeClr val="tx1"/>
                </a:solidFill>
                <a:ea typeface="+mn-ea"/>
                <a:cs typeface="+mn-cs"/>
              </a:rPr>
              <a:t>Act &amp; Preach </a:t>
            </a:r>
            <a:r>
              <a:rPr lang="en-US" sz="1600" i="1" kern="1200" dirty="0">
                <a:solidFill>
                  <a:schemeClr val="tx1"/>
                </a:solidFill>
                <a:ea typeface="+mn-ea"/>
                <a:cs typeface="+mn-cs"/>
              </a:rPr>
              <a:t>– community influencers must strictly follow CoVID-19 measures – humanitarians, authorities, community influencers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600" b="1" i="1" kern="1200" dirty="0">
              <a:solidFill>
                <a:schemeClr val="tx1"/>
              </a:solidFill>
              <a:ea typeface="+mn-ea"/>
              <a:cs typeface="+mn-cs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600" i="1" kern="1200" dirty="0">
              <a:solidFill>
                <a:schemeClr val="tx1"/>
              </a:solidFill>
              <a:ea typeface="+mn-ea"/>
              <a:cs typeface="+mn-cs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600" i="1" kern="1200" dirty="0">
              <a:solidFill>
                <a:schemeClr val="tx1"/>
              </a:solidFill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i="1" kern="1200" dirty="0">
              <a:solidFill>
                <a:schemeClr val="tx1"/>
              </a:solidFill>
              <a:ea typeface="+mn-ea"/>
              <a:cs typeface="+mn-cs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2000" i="1" kern="1200" dirty="0">
              <a:solidFill>
                <a:schemeClr val="tx1"/>
              </a:solidFill>
              <a:ea typeface="+mn-ea"/>
              <a:cs typeface="+mn-cs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2000" i="1" kern="1200" dirty="0">
              <a:solidFill>
                <a:schemeClr val="tx1"/>
              </a:solidFill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i="1" kern="12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sp>
        <p:nvSpPr>
          <p:cNvPr id="47" name="Rectangle 3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3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Rectangle 4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23B4990-7810-4014-B082-179E17C6FE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21451" y="7740"/>
            <a:ext cx="970549" cy="97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282934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9B1B79A-8F1D-41F9-BC80-3DE40E2E1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23B4990-7810-4014-B082-179E17C6FE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21451" y="7740"/>
            <a:ext cx="970549" cy="97054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7EA3518-4689-4F1A-8C0F-7068838EBDF6}"/>
              </a:ext>
            </a:extLst>
          </p:cNvPr>
          <p:cNvSpPr txBox="1"/>
          <p:nvPr/>
        </p:nvSpPr>
        <p:spPr>
          <a:xfrm>
            <a:off x="4250452" y="660883"/>
            <a:ext cx="3999041" cy="10772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baseline="0" dirty="0">
                <a:ln>
                  <a:noFill/>
                </a:ln>
                <a:effectLst/>
                <a:uFillTx/>
                <a:latin typeface="+mj-lt"/>
                <a:ea typeface="+mj-ea"/>
                <a:cs typeface="+mj-cs"/>
                <a:sym typeface="Calibri"/>
              </a:rPr>
              <a:t>TOGETHER WE CAN !</a:t>
            </a:r>
            <a:r>
              <a:rPr lang="en-US" sz="3200" b="1" dirty="0">
                <a:latin typeface="+mj-lt"/>
                <a:ea typeface="+mj-ea"/>
                <a:cs typeface="+mj-cs"/>
                <a:sym typeface="Calibri"/>
              </a:rPr>
              <a:t>!! 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b="1" dirty="0">
                <a:latin typeface="+mj-lt"/>
                <a:ea typeface="+mj-ea"/>
                <a:cs typeface="+mj-cs"/>
                <a:sym typeface="Calibri"/>
              </a:rPr>
              <a:t>Thanks</a:t>
            </a:r>
            <a:endParaRPr kumimoji="0" lang="en-US" sz="2000" b="1" i="0" u="none" strike="noStrike" cap="none" spc="0" normalizeH="0" baseline="0" dirty="0">
              <a:ln>
                <a:noFill/>
              </a:ln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106436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/>
              <a:cs typeface="Helvetica"/>
              <a:sym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/>
              <a:cs typeface="Helvetica"/>
              <a:sym typeface="Calibri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FD5CB7-21E0-40DE-B1A8-B5E25A8F6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>
              <a:spcBef>
                <a:spcPct val="0"/>
              </a:spcBef>
              <a:spcAft>
                <a:spcPts val="0"/>
              </a:spcAft>
            </a:pPr>
            <a:r>
              <a:rPr lang="en-US" sz="1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KAP study questions (</a:t>
            </a:r>
            <a:r>
              <a:rPr lang="en-US" sz="1800" kern="1200">
                <a:solidFill>
                  <a:srgbClr val="FFFFFF"/>
                </a:solidFill>
                <a:latin typeface="+mj-lt"/>
                <a:ea typeface="+mj-ea"/>
                <a:cs typeface="+mj-cs"/>
                <a:hlinkClick r:id="rId3"/>
              </a:rPr>
              <a:t>https://enketo.ona.io/x/#QnKjqsOC</a:t>
            </a:r>
            <a:r>
              <a:rPr lang="en-US" sz="1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DCF68-BA95-4D45-B127-9182F490C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700" b="1" kern="1200" dirty="0">
                <a:latin typeface="+mn-lt"/>
                <a:ea typeface="+mn-ea"/>
                <a:cs typeface="+mn-cs"/>
              </a:rPr>
              <a:t>Questions on: Awareness, </a:t>
            </a:r>
            <a:r>
              <a:rPr lang="en-US" sz="1700" b="1" u="sng" kern="1200" dirty="0">
                <a:effectLst/>
                <a:latin typeface="+mn-lt"/>
                <a:ea typeface="+mn-ea"/>
                <a:cs typeface="+mn-cs"/>
              </a:rPr>
              <a:t>knowledge</a:t>
            </a:r>
            <a:r>
              <a:rPr lang="en-US" sz="1700" b="1" kern="1200" dirty="0"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700" b="1" u="sng" kern="1200" dirty="0">
                <a:effectLst/>
                <a:latin typeface="+mn-lt"/>
                <a:ea typeface="+mn-ea"/>
                <a:cs typeface="+mn-cs"/>
              </a:rPr>
              <a:t>attitudes</a:t>
            </a:r>
            <a:r>
              <a:rPr lang="en-US" sz="1700" b="1" u="sng" kern="1200" dirty="0">
                <a:latin typeface="+mn-lt"/>
                <a:ea typeface="+mn-ea"/>
                <a:cs typeface="+mn-cs"/>
              </a:rPr>
              <a:t> </a:t>
            </a:r>
            <a:r>
              <a:rPr lang="en-US" sz="1700" kern="1200" dirty="0">
                <a:effectLst/>
                <a:latin typeface="+mn-lt"/>
                <a:ea typeface="+mn-ea"/>
                <a:cs typeface="+mn-cs"/>
              </a:rPr>
              <a:t>and </a:t>
            </a:r>
            <a:r>
              <a:rPr lang="en-US" sz="1700" b="1" u="sng" kern="1200" dirty="0">
                <a:effectLst/>
                <a:latin typeface="+mn-lt"/>
                <a:ea typeface="+mn-ea"/>
                <a:cs typeface="+mn-cs"/>
              </a:rPr>
              <a:t>practices</a:t>
            </a:r>
            <a:r>
              <a:rPr lang="en-US" sz="1700" kern="1200" dirty="0">
                <a:effectLst/>
                <a:latin typeface="+mn-lt"/>
                <a:ea typeface="+mn-ea"/>
                <a:cs typeface="+mn-cs"/>
              </a:rPr>
              <a:t> reported by households</a:t>
            </a:r>
          </a:p>
          <a:p>
            <a:pPr marL="0" indent="0">
              <a:spcBef>
                <a:spcPts val="0"/>
              </a:spcBef>
              <a:buNone/>
            </a:pPr>
            <a:endParaRPr lang="en-US" sz="1700" kern="1200" dirty="0">
              <a:effectLst/>
              <a:latin typeface="+mn-lt"/>
              <a:ea typeface="+mn-ea"/>
              <a:cs typeface="+mn-cs"/>
            </a:endParaRP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700" b="1" u="sng" kern="1200" dirty="0">
                <a:latin typeface="+mn-lt"/>
                <a:ea typeface="+mn-ea"/>
                <a:cs typeface="+mn-cs"/>
              </a:rPr>
              <a:t>Knowledge</a:t>
            </a:r>
            <a:r>
              <a:rPr lang="en-US" sz="1700" b="1" kern="1200" dirty="0">
                <a:latin typeface="+mn-lt"/>
                <a:ea typeface="+mn-ea"/>
                <a:cs typeface="+mn-cs"/>
              </a:rPr>
              <a:t>: </a:t>
            </a:r>
            <a:r>
              <a:rPr lang="en-US" sz="1700" kern="1200" dirty="0">
                <a:effectLst/>
                <a:latin typeface="+mn-lt"/>
                <a:ea typeface="+mn-ea"/>
                <a:cs typeface="+mn-cs"/>
              </a:rPr>
              <a:t>knowledge on signs, symptoms, prevention and control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700" b="1" u="sng" kern="1200" dirty="0">
                <a:effectLst/>
                <a:latin typeface="+mn-lt"/>
                <a:ea typeface="+mn-ea"/>
                <a:cs typeface="+mn-cs"/>
              </a:rPr>
              <a:t>Attitudes</a:t>
            </a:r>
            <a:r>
              <a:rPr lang="en-US" sz="1700" b="1" u="sng" kern="1200" dirty="0">
                <a:latin typeface="+mn-lt"/>
                <a:ea typeface="+mn-ea"/>
                <a:cs typeface="+mn-cs"/>
              </a:rPr>
              <a:t> </a:t>
            </a:r>
            <a:r>
              <a:rPr lang="en-US" sz="1700" kern="1200" dirty="0">
                <a:effectLst/>
                <a:latin typeface="+mn-lt"/>
                <a:ea typeface="+mn-ea"/>
                <a:cs typeface="+mn-cs"/>
              </a:rPr>
              <a:t>towards: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700" kern="1200" dirty="0">
                <a:effectLst/>
                <a:latin typeface="+mn-lt"/>
                <a:ea typeface="+mn-ea"/>
                <a:cs typeface="+mn-cs"/>
              </a:rPr>
              <a:t>individual </a:t>
            </a:r>
            <a:r>
              <a:rPr lang="en-US" sz="1700" b="1" kern="1200" dirty="0">
                <a:effectLst/>
                <a:latin typeface="+mn-lt"/>
                <a:ea typeface="+mn-ea"/>
                <a:cs typeface="+mn-cs"/>
              </a:rPr>
              <a:t>agreement</a:t>
            </a:r>
            <a:r>
              <a:rPr lang="en-US" sz="1700" kern="1200" dirty="0">
                <a:effectLst/>
                <a:latin typeface="+mn-lt"/>
                <a:ea typeface="+mn-ea"/>
                <a:cs typeface="+mn-cs"/>
              </a:rPr>
              <a:t> or </a:t>
            </a:r>
            <a:r>
              <a:rPr lang="en-US" sz="1700" b="1" kern="1200" dirty="0">
                <a:effectLst/>
                <a:latin typeface="+mn-lt"/>
                <a:ea typeface="+mn-ea"/>
                <a:cs typeface="+mn-cs"/>
              </a:rPr>
              <a:t>willingness</a:t>
            </a:r>
            <a:r>
              <a:rPr lang="en-US" sz="1700" kern="1200" dirty="0">
                <a:effectLst/>
                <a:latin typeface="+mn-lt"/>
                <a:ea typeface="+mn-ea"/>
                <a:cs typeface="+mn-cs"/>
              </a:rPr>
              <a:t> to participate in combating the epidemic (COVID-19) and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700" kern="1200" dirty="0"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700" b="1" kern="1200" dirty="0">
                <a:effectLst/>
                <a:latin typeface="+mn-lt"/>
                <a:ea typeface="+mn-ea"/>
                <a:cs typeface="+mn-cs"/>
              </a:rPr>
              <a:t>trust</a:t>
            </a:r>
            <a:r>
              <a:rPr lang="en-US" sz="1700" kern="1200" dirty="0">
                <a:effectLst/>
                <a:latin typeface="+mn-lt"/>
                <a:ea typeface="+mn-ea"/>
                <a:cs typeface="+mn-cs"/>
              </a:rPr>
              <a:t> in government/partners in winning the battle against COVID-19.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u="sng" kern="1200" dirty="0">
                <a:latin typeface="+mn-lt"/>
                <a:ea typeface="+mn-ea"/>
                <a:cs typeface="+mn-cs"/>
              </a:rPr>
              <a:t>P</a:t>
            </a:r>
            <a:r>
              <a:rPr lang="en-US" sz="1700" b="1" u="sng" kern="1200" dirty="0">
                <a:effectLst/>
                <a:latin typeface="+mn-lt"/>
                <a:ea typeface="+mn-ea"/>
                <a:cs typeface="+mn-cs"/>
              </a:rPr>
              <a:t>ractices</a:t>
            </a:r>
            <a:r>
              <a:rPr lang="en-US" sz="1700" kern="1200" dirty="0">
                <a:effectLst/>
                <a:latin typeface="+mn-lt"/>
                <a:ea typeface="+mn-ea"/>
                <a:cs typeface="+mn-cs"/>
              </a:rPr>
              <a:t> were assessed against recommended COVID-19 safety, infection prevention and control guidelines, such as physical distancing, hand washing, and no handshaking</a:t>
            </a:r>
            <a:endParaRPr lang="en-US" sz="1700" kern="12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176733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A1F35B-C8F7-4A5A-9339-7DA4D785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/>
              <a:cs typeface="Helvetica"/>
              <a:sym typeface="Calibri"/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B2D4AD41-40DA-4A81-92F5-B6E3BA1ED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8175088" y="45795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Helvetica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8D716F-6797-41E2-AC1F-F310785BA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Implementation timelines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23D263E2-B945-43BD-BAF3-EC8FC08C20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6207180"/>
              </p:ext>
            </p:extLst>
          </p:nvPr>
        </p:nvGraphicFramePr>
        <p:xfrm>
          <a:off x="74756" y="1509713"/>
          <a:ext cx="12042488" cy="4983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422207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C8D73B-056B-4E06-B6B2-4834704544F4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283086" y="4053526"/>
            <a:ext cx="11757803" cy="2489525"/>
          </a:xfrm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r>
              <a:rPr lang="en-US" sz="1800" b="0" dirty="0">
                <a:latin typeface="+mn-lt"/>
              </a:rPr>
              <a:t>38 counties (48%) have respondents but only 28 counties (35%) have a large enough sample &gt; 32 respondents.</a:t>
            </a:r>
          </a:p>
          <a:p>
            <a:r>
              <a:rPr lang="en-US" sz="1800" b="0" dirty="0">
                <a:latin typeface="+mn-lt"/>
              </a:rPr>
              <a:t> For the original targets, including a referential county, there are low target coverage in Yambio – 30% (W. </a:t>
            </a:r>
            <a:r>
              <a:rPr lang="en-US" sz="1800" b="0" dirty="0" err="1">
                <a:latin typeface="+mn-lt"/>
              </a:rPr>
              <a:t>Equatoria</a:t>
            </a:r>
            <a:r>
              <a:rPr lang="en-US" sz="1800" b="0" dirty="0">
                <a:latin typeface="+mn-lt"/>
              </a:rPr>
              <a:t>), Torit - 39% (E. </a:t>
            </a:r>
            <a:r>
              <a:rPr lang="en-US" sz="1800" b="0" dirty="0" err="1">
                <a:latin typeface="+mn-lt"/>
              </a:rPr>
              <a:t>Equatoria</a:t>
            </a:r>
            <a:r>
              <a:rPr lang="en-US" sz="1800" b="0" dirty="0">
                <a:latin typeface="+mn-lt"/>
              </a:rPr>
              <a:t>), and Rumbek - 47% (Lakes), rendering underrepresented samples for this targeted areas. </a:t>
            </a:r>
          </a:p>
          <a:p>
            <a:endParaRPr lang="en-US" sz="1800" b="0" dirty="0">
              <a:latin typeface="+mn-lt"/>
            </a:endParaRPr>
          </a:p>
          <a:p>
            <a:r>
              <a:rPr lang="en-US" sz="1800" b="0" u="sng" dirty="0">
                <a:latin typeface="+mn-lt"/>
              </a:rPr>
              <a:t>Therefore, the sample </a:t>
            </a:r>
            <a:r>
              <a:rPr lang="en-US" sz="1800" u="sng" dirty="0">
                <a:latin typeface="+mn-lt"/>
              </a:rPr>
              <a:t>can</a:t>
            </a:r>
            <a:r>
              <a:rPr lang="en-US" sz="1800" b="0" u="sng" dirty="0">
                <a:latin typeface="+mn-lt"/>
              </a:rPr>
              <a:t> provide aggregates and inferential analysis at the national level for the population </a:t>
            </a:r>
            <a:br>
              <a:rPr lang="en-US" sz="1800" b="0" u="sng" dirty="0">
                <a:latin typeface="+mn-lt"/>
              </a:rPr>
            </a:br>
            <a:r>
              <a:rPr lang="en-US" sz="1800" b="0" u="sng" dirty="0">
                <a:latin typeface="+mn-lt"/>
              </a:rPr>
              <a:t>of country beneficiaries, and depending on randomness of the respondent selection to the whole population. However, at the state and county level all analysis has to be more carefully approached.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631583-E2CC-495B-9039-32EDA88EB47D}"/>
              </a:ext>
            </a:extLst>
          </p:cNvPr>
          <p:cNvSpPr/>
          <p:nvPr/>
        </p:nvSpPr>
        <p:spPr>
          <a:xfrm>
            <a:off x="466616" y="1606203"/>
            <a:ext cx="3761852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Design was completed for 70% of States (7) for all respondents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A66ADF-D311-4062-9ED3-029B129331CE}"/>
              </a:ext>
            </a:extLst>
          </p:cNvPr>
          <p:cNvSpPr/>
          <p:nvPr/>
        </p:nvSpPr>
        <p:spPr>
          <a:xfrm>
            <a:off x="498886" y="2790713"/>
            <a:ext cx="3729582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30% of States (3) did not complete state targets, for all respondents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0FD811E-6B19-40BB-BBCB-B998A8180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619" y="978289"/>
            <a:ext cx="7407282" cy="282878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4C32195-A937-4D25-A713-269FC44FF711}"/>
              </a:ext>
            </a:extLst>
          </p:cNvPr>
          <p:cNvSpPr txBox="1"/>
          <p:nvPr/>
        </p:nvSpPr>
        <p:spPr>
          <a:xfrm>
            <a:off x="669303" y="128916"/>
            <a:ext cx="3102963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SAMPLE ANALYSIS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01EFCC7-1612-4F4C-B3F8-EA91BFA597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21451" y="7740"/>
            <a:ext cx="970549" cy="97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9749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Helvetica"/>
              <a:sym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481F91-1669-4790-9D28-7292A1753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31" y="99391"/>
            <a:ext cx="3950604" cy="615392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spcBef>
                <a:spcPct val="0"/>
              </a:spcBef>
            </a:pP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Geographic indicators</a:t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rgbClr val="FFFFFF"/>
                </a:solidFill>
              </a:rPr>
              <a:t>4278 households in 119 </a:t>
            </a:r>
            <a:r>
              <a:rPr lang="en-US" sz="2800" kern="1200" dirty="0" err="1">
                <a:solidFill>
                  <a:srgbClr val="FFFFFF"/>
                </a:solidFill>
              </a:rPr>
              <a:t>payams</a:t>
            </a:r>
            <a:r>
              <a:rPr lang="en-US" sz="2800" kern="1200" dirty="0">
                <a:solidFill>
                  <a:srgbClr val="FFFFFF"/>
                </a:solidFill>
              </a:rPr>
              <a:t> across 38 counties were reached as part of data collection exercise</a:t>
            </a:r>
            <a:br>
              <a:rPr lang="en-US" sz="2800" kern="1200" dirty="0">
                <a:solidFill>
                  <a:srgbClr val="FFFFFF"/>
                </a:solidFill>
              </a:rPr>
            </a:br>
            <a:br>
              <a:rPr lang="en-US" sz="2800" kern="1200" dirty="0">
                <a:solidFill>
                  <a:srgbClr val="FFFFFF"/>
                </a:solidFill>
              </a:rPr>
            </a:br>
            <a:r>
              <a:rPr lang="en-US" sz="2800" kern="1200" dirty="0">
                <a:solidFill>
                  <a:srgbClr val="FFFFFF"/>
                </a:solidFill>
              </a:rPr>
              <a:t>207 staff and 22 partner agencies participated in this data collection exercise</a:t>
            </a:r>
            <a:br>
              <a:rPr lang="en-US" sz="2800" kern="1200" dirty="0">
                <a:solidFill>
                  <a:srgbClr val="FFFFFF"/>
                </a:solidFill>
              </a:rPr>
            </a:br>
            <a:br>
              <a:rPr lang="en-US" sz="2800" kern="1200" dirty="0">
                <a:solidFill>
                  <a:srgbClr val="FFFFFF"/>
                </a:solidFill>
              </a:rPr>
            </a:br>
            <a:endParaRPr lang="en-US" sz="4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DB2FB22-E4B1-4A1B-A6A6-4B50F3C5E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84949" y="427787"/>
            <a:ext cx="6894236" cy="600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696577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7DAF2E3-96F8-44D0-859B-BB83275EF85E}"/>
              </a:ext>
            </a:extLst>
          </p:cNvPr>
          <p:cNvSpPr txBox="1"/>
          <p:nvPr/>
        </p:nvSpPr>
        <p:spPr>
          <a:xfrm>
            <a:off x="7016117" y="1048639"/>
            <a:ext cx="4721411" cy="5339921"/>
          </a:xfrm>
          <a:prstGeom prst="rect">
            <a:avLst/>
          </a:prstGeom>
          <a:noFill/>
          <a:ln w="12700" cap="flat">
            <a:solidFill>
              <a:schemeClr val="tx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Main takes: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+mj-lt"/>
              <a:ea typeface="+mj-ea"/>
              <a:cs typeface="+mj-cs"/>
              <a:sym typeface="Calibri"/>
            </a:endParaRPr>
          </a:p>
          <a:p>
            <a:pPr marL="285750" lvl="0" indent="-285750" hangingPunct="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Female caregiver participation is reasonably high at 56.9%</a:t>
            </a:r>
            <a:r>
              <a:rPr lang="en-US" sz="20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, however less women caregivers participated in Western Bahr-El-Ghazal and Warrap</a:t>
            </a:r>
          </a:p>
          <a:p>
            <a:pPr marL="285750" lvl="0" indent="-285750" hangingPunct="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sz="2000" b="1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alibri"/>
            </a:endParaRPr>
          </a:p>
          <a:p>
            <a:pPr marL="285750" lvl="0" indent="-285750" hangingPunct="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More men participate compared to women in online and call-center surveys indicating access and capacity challenges</a:t>
            </a:r>
          </a:p>
          <a:p>
            <a:pPr lvl="0" hangingPunct="0">
              <a:spcAft>
                <a:spcPts val="600"/>
              </a:spcAft>
              <a:defRPr/>
            </a:pPr>
            <a:endParaRPr lang="en-US" sz="2000" b="1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alibri"/>
            </a:endParaRPr>
          </a:p>
          <a:p>
            <a:pPr marL="285750" lvl="0" indent="-285750" hangingPunct="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69.5% caregiver respondents were between 18-40 years age group. 31.17% from the vulnerable case load age group. However significantly low participation among the 61+ age group.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D7F5ED-60F2-4300-B573-B30B3FBDC6B3}"/>
              </a:ext>
            </a:extLst>
          </p:cNvPr>
          <p:cNvSpPr txBox="1"/>
          <p:nvPr/>
        </p:nvSpPr>
        <p:spPr>
          <a:xfrm>
            <a:off x="1002161" y="589222"/>
            <a:ext cx="5169321" cy="369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Education levels vary greatly across states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3210AC-54AD-4987-8078-3E43EC2CF184}"/>
              </a:ext>
            </a:extLst>
          </p:cNvPr>
          <p:cNvSpPr txBox="1"/>
          <p:nvPr/>
        </p:nvSpPr>
        <p:spPr>
          <a:xfrm>
            <a:off x="1002161" y="3701990"/>
            <a:ext cx="5169321" cy="369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There are outliers for age responses by State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BC1961-2AE1-4E31-9325-437079F3E283}"/>
              </a:ext>
            </a:extLst>
          </p:cNvPr>
          <p:cNvSpPr txBox="1"/>
          <p:nvPr/>
        </p:nvSpPr>
        <p:spPr>
          <a:xfrm>
            <a:off x="741874" y="-18537"/>
            <a:ext cx="5501248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DEMOGRAPHICS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– GENDER/AGE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F85927E-4CD8-4A0F-BDC4-721752EE9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23" y="972514"/>
            <a:ext cx="6858594" cy="291414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2E9265E-D44A-49DA-8042-2F3035D1B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967" y="4071320"/>
            <a:ext cx="4907705" cy="274343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4F627E2-AE40-4A81-A9D0-A5E84981C90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21451" y="7740"/>
            <a:ext cx="970549" cy="97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57695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97EA3518-4689-4F1A-8C0F-7068838EBDF6}"/>
              </a:ext>
            </a:extLst>
          </p:cNvPr>
          <p:cNvSpPr txBox="1"/>
          <p:nvPr/>
        </p:nvSpPr>
        <p:spPr>
          <a:xfrm>
            <a:off x="574134" y="128916"/>
            <a:ext cx="5861539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j-ea"/>
                <a:cs typeface="Calibri"/>
                <a:sym typeface="Calibri"/>
              </a:rPr>
              <a:t>GENDER INSIGHTS - DISTRIBUTION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j-ea"/>
              <a:cs typeface="Calibri"/>
              <a:sym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979B62-7AD1-462C-9F2B-7B6CDDF01A7E}"/>
              </a:ext>
            </a:extLst>
          </p:cNvPr>
          <p:cNvSpPr txBox="1"/>
          <p:nvPr/>
        </p:nvSpPr>
        <p:spPr>
          <a:xfrm>
            <a:off x="249172" y="805719"/>
            <a:ext cx="6004874" cy="646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j-ea"/>
                <a:cs typeface="Calibri"/>
                <a:sym typeface="Calibri"/>
              </a:rPr>
              <a:t>Women are over-represented with 57% of respondents. However, they are less educated cross all levels.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A250FF-52B4-4A78-AFE9-5F33A7924FE3}"/>
              </a:ext>
            </a:extLst>
          </p:cNvPr>
          <p:cNvSpPr txBox="1"/>
          <p:nvPr/>
        </p:nvSpPr>
        <p:spPr>
          <a:xfrm>
            <a:off x="243075" y="3851433"/>
            <a:ext cx="6004874" cy="369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j-ea"/>
                <a:cs typeface="Calibri"/>
                <a:sym typeface="Calibri"/>
              </a:rPr>
              <a:t>Over-represented also on special groups, except above 61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j-ea"/>
                <a:cs typeface="Calibri"/>
                <a:sym typeface="Calibri"/>
              </a:rPr>
              <a:t>ys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j-ea"/>
                <a:cs typeface="Calibri"/>
                <a:sym typeface="Calibri"/>
              </a:rPr>
              <a:t>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23B4990-7810-4014-B082-179E17C6FE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21451" y="7740"/>
            <a:ext cx="970549" cy="9705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C59309-5ABF-4452-9A32-2E1C956C0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314" y="1544078"/>
            <a:ext cx="4584589" cy="225571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C1D475C-81A5-4B27-AF6D-D30A816FC6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314" y="4261154"/>
            <a:ext cx="4572396" cy="25849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5E2CCA-C585-4830-A0B9-DAE9ABDEFBFB}"/>
              </a:ext>
            </a:extLst>
          </p:cNvPr>
          <p:cNvSpPr txBox="1"/>
          <p:nvPr/>
        </p:nvSpPr>
        <p:spPr>
          <a:xfrm>
            <a:off x="7045675" y="1123459"/>
            <a:ext cx="4851466" cy="3416318"/>
          </a:xfrm>
          <a:prstGeom prst="rect">
            <a:avLst/>
          </a:prstGeom>
          <a:noFill/>
          <a:ln w="12700" cap="flat">
            <a:solidFill>
              <a:schemeClr val="tx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0" hangingPunct="0"/>
            <a:r>
              <a:rPr lang="en-US" dirty="0">
                <a:solidFill>
                  <a:srgbClr val="000000"/>
                </a:solidFill>
                <a:latin typeface="Calibri"/>
                <a:ea typeface="+mj-ea"/>
                <a:cs typeface="Calibri"/>
                <a:sym typeface="Calibri"/>
              </a:rPr>
              <a:t>Main takes:</a:t>
            </a:r>
          </a:p>
          <a:p>
            <a:pPr lvl="0" hangingPunct="0"/>
            <a:endParaRPr lang="en-US" dirty="0">
              <a:solidFill>
                <a:srgbClr val="000000"/>
              </a:solidFill>
              <a:latin typeface="Calibri"/>
              <a:ea typeface="+mj-ea"/>
              <a:cs typeface="Calibri"/>
              <a:sym typeface="Calibri"/>
            </a:endParaRPr>
          </a:p>
          <a:p>
            <a:pPr lvl="0" hangingPunct="0"/>
            <a:endParaRPr lang="en-US" dirty="0">
              <a:solidFill>
                <a:srgbClr val="000000"/>
              </a:solidFill>
              <a:latin typeface="Calibri"/>
              <a:ea typeface="+mj-ea"/>
              <a:cs typeface="Calibri"/>
              <a:sym typeface="Calibri"/>
            </a:endParaRPr>
          </a:p>
          <a:p>
            <a:pPr marL="285750" indent="-285750" hangingPunct="0">
              <a:buFontTx/>
              <a:buChar char="-"/>
            </a:pPr>
            <a:r>
              <a:rPr lang="en-US" sz="240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Women are well represented among all vulnerable groups</a:t>
            </a:r>
          </a:p>
          <a:p>
            <a:pPr marL="285750" indent="-285750" hangingPunct="0">
              <a:buFontTx/>
              <a:buChar char="-"/>
            </a:pPr>
            <a:endParaRPr lang="en-US" sz="2400" b="1" dirty="0">
              <a:solidFill>
                <a:srgbClr val="000000"/>
              </a:solidFill>
              <a:latin typeface="+mj-lt"/>
              <a:ea typeface="+mj-ea"/>
              <a:cs typeface="+mj-cs"/>
              <a:sym typeface="Calibri"/>
            </a:endParaRPr>
          </a:p>
          <a:p>
            <a:pPr marL="285750" indent="-285750" hangingPunct="0">
              <a:buFontTx/>
              <a:buChar char="-"/>
            </a:pPr>
            <a:r>
              <a:rPr lang="en-US" sz="240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Significant education levels drop from primary to secondary and beyond </a:t>
            </a:r>
            <a:r>
              <a:rPr lang="en-US" sz="24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(Social norms barrier)</a:t>
            </a:r>
            <a:r>
              <a:rPr lang="en-US" sz="240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 </a:t>
            </a:r>
            <a:endParaRPr lang="en-US" sz="2400" dirty="0">
              <a:solidFill>
                <a:srgbClr val="000000"/>
              </a:solidFill>
              <a:latin typeface="+mj-lt"/>
              <a:ea typeface="+mj-ea"/>
              <a:cs typeface="+mj-cs"/>
              <a:sym typeface="Calibri"/>
            </a:endParaRPr>
          </a:p>
          <a:p>
            <a:pPr marL="285750" indent="-285750" hangingPunct="0">
              <a:buFontTx/>
              <a:buChar char="-"/>
            </a:pPr>
            <a:endParaRPr lang="en-US" dirty="0">
              <a:solidFill>
                <a:srgbClr val="00000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510186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09E4A530-B947-46BF-9529-029B0FE307D6}"/>
              </a:ext>
            </a:extLst>
          </p:cNvPr>
          <p:cNvSpPr txBox="1"/>
          <p:nvPr/>
        </p:nvSpPr>
        <p:spPr>
          <a:xfrm>
            <a:off x="7166731" y="1004216"/>
            <a:ext cx="4871194" cy="5262977"/>
          </a:xfrm>
          <a:prstGeom prst="rect">
            <a:avLst/>
          </a:prstGeom>
          <a:noFill/>
          <a:ln w="12700" cap="flat">
            <a:solidFill>
              <a:schemeClr val="tx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Main takes: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+mj-lt"/>
              <a:ea typeface="+mj-ea"/>
              <a:cs typeface="+mj-cs"/>
              <a:sym typeface="Calibri"/>
            </a:endParaRPr>
          </a:p>
          <a:p>
            <a:pPr marL="285750" lvl="0" indent="-285750" hangingPunct="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46% caregivers were not literate, however significant caregiver respondents had some level of education – </a:t>
            </a:r>
            <a:r>
              <a:rPr lang="en-US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Jonglei, Unity, </a:t>
            </a:r>
            <a:r>
              <a:rPr lang="en-US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NBeG</a:t>
            </a:r>
            <a:r>
              <a:rPr lang="en-US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, Warrap hovering &gt;50% </a:t>
            </a:r>
          </a:p>
          <a:p>
            <a:pPr marL="285750" lvl="0" indent="-285750" hangingPunct="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b="1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alibri"/>
            </a:endParaRPr>
          </a:p>
          <a:p>
            <a:pPr marL="285750" lvl="0" indent="-285750" hangingPunct="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42.3% had no form of livelihood which </a:t>
            </a:r>
            <a:br>
              <a:rPr lang="en-US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</a:br>
            <a:r>
              <a:rPr lang="en-US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has significant bearing on the individual behavioural uptake of CoVID-19 measures;  39% caregivers unemployed in Cent. </a:t>
            </a:r>
            <a:r>
              <a:rPr lang="en-US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Equa</a:t>
            </a:r>
            <a:r>
              <a:rPr lang="en-US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. </a:t>
            </a:r>
          </a:p>
          <a:p>
            <a:pPr marL="285750" lvl="0" indent="-285750" hangingPunct="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b="1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alibri"/>
            </a:endParaRPr>
          </a:p>
          <a:p>
            <a:pPr marL="285750" lvl="0" indent="-285750" hangingPunct="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26.5% of the respondents were farmers/ pastoralists; 44% in CES are casual, trader category, a population group that should be highly mobile – vulnerable ???</a:t>
            </a:r>
            <a:endParaRPr lang="en-US" b="1" kern="0" dirty="0">
              <a:solidFill>
                <a:srgbClr val="000000"/>
              </a:solidFill>
              <a:latin typeface="+mj-lt"/>
              <a:ea typeface="+mj-ea"/>
              <a:cs typeface="+mj-cs"/>
              <a:sym typeface="Calibri"/>
            </a:endParaRPr>
          </a:p>
          <a:p>
            <a:pPr lvl="0" hangingPunct="0">
              <a:spcAft>
                <a:spcPts val="600"/>
              </a:spcAft>
              <a:defRPr/>
            </a:pPr>
            <a:endParaRPr kumimoji="0" lang="en-US" sz="18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024019-F681-44D0-84C9-C411F3F4890D}"/>
              </a:ext>
            </a:extLst>
          </p:cNvPr>
          <p:cNvSpPr txBox="1"/>
          <p:nvPr/>
        </p:nvSpPr>
        <p:spPr>
          <a:xfrm>
            <a:off x="998705" y="554696"/>
            <a:ext cx="5169321" cy="369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Education levels vary greatly across states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35DA92-8711-421D-8029-682E322000ED}"/>
              </a:ext>
            </a:extLst>
          </p:cNvPr>
          <p:cNvSpPr txBox="1"/>
          <p:nvPr/>
        </p:nvSpPr>
        <p:spPr>
          <a:xfrm>
            <a:off x="998705" y="3635706"/>
            <a:ext cx="5169321" cy="369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Unemployment is more marked in a few areas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B58DA2-E999-4AEE-8C18-901DEA4B7871}"/>
              </a:ext>
            </a:extLst>
          </p:cNvPr>
          <p:cNvSpPr txBox="1"/>
          <p:nvPr/>
        </p:nvSpPr>
        <p:spPr>
          <a:xfrm>
            <a:off x="669303" y="0"/>
            <a:ext cx="7605798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DEMOGRAPHICS – EDUCATION/OCCUPATION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7A675BA-37A5-4284-A757-843F88FA9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4026"/>
            <a:ext cx="7169517" cy="282878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E3CFB85-F97C-445A-815D-7066A3BD9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583" y="4101158"/>
            <a:ext cx="6035563" cy="314580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87CE40A-B03D-4381-B3E7-EA9E060ED2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21451" y="7740"/>
            <a:ext cx="970549" cy="97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9613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_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A9BB03E1B31F14BB4840FE4673CAFF1" ma:contentTypeVersion="10" ma:contentTypeDescription="Create a new document." ma:contentTypeScope="" ma:versionID="fab5ee318dab3e7abe3b961af0c8ceda">
  <xsd:schema xmlns:xsd="http://www.w3.org/2001/XMLSchema" xmlns:xs="http://www.w3.org/2001/XMLSchema" xmlns:p="http://schemas.microsoft.com/office/2006/metadata/properties" xmlns:ns3="e656d014-0339-41fa-ae97-fc67edefdc0a" targetNamespace="http://schemas.microsoft.com/office/2006/metadata/properties" ma:root="true" ma:fieldsID="09c18c7248d6f417b6e089acf6d792c4" ns3:_="">
    <xsd:import namespace="e656d014-0339-41fa-ae97-fc67edefdc0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56d014-0339-41fa-ae97-fc67edefdc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62093E0-F20F-4171-A367-D95D9735935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F01993D-C079-4935-9EB9-4C0A689471E4}">
  <ds:schemaRefs>
    <ds:schemaRef ds:uri="http://schemas.microsoft.com/office/2006/documentManagement/types"/>
    <ds:schemaRef ds:uri="http://purl.org/dc/dcmitype/"/>
    <ds:schemaRef ds:uri="e656d014-0339-41fa-ae97-fc67edefdc0a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289DEE4-7C67-4410-90DD-FAD34FBCB5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656d014-0339-41fa-ae97-fc67edefdc0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2166</Words>
  <Application>Microsoft Office PowerPoint</Application>
  <PresentationFormat>Widescreen</PresentationFormat>
  <Paragraphs>335</Paragraphs>
  <Slides>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(Headings)</vt:lpstr>
      <vt:lpstr>Helvetica</vt:lpstr>
      <vt:lpstr>Times New Roman</vt:lpstr>
      <vt:lpstr>Wingdings</vt:lpstr>
      <vt:lpstr>1_Office Theme</vt:lpstr>
      <vt:lpstr>2_Office Theme</vt:lpstr>
      <vt:lpstr>COVID-19 Knowledge, Attitudes and Practice (KAP) Survey Exploratory Analysis</vt:lpstr>
      <vt:lpstr>Methodology </vt:lpstr>
      <vt:lpstr>KAP study questions (https://enketo.ona.io/x/#QnKjqsOC)</vt:lpstr>
      <vt:lpstr>Implementation timelines</vt:lpstr>
      <vt:lpstr>PowerPoint Presentation</vt:lpstr>
      <vt:lpstr>  Geographic indicators   4278 households in 119 payams across 38 counties were reached as part of data collection exercise  207 staff and 22 partner agencies participated in this data collection exercise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Attitudes  Risk Perception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  <vt:lpstr>RECOMMENDATIONS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Knowledge, Attitudes and Practice (KAP) Survey Exploratory Analysis</dc:title>
  <dc:creator>Gopinath Durairajan</dc:creator>
  <cp:lastModifiedBy>Gopinath Durairajan</cp:lastModifiedBy>
  <cp:revision>24</cp:revision>
  <dcterms:created xsi:type="dcterms:W3CDTF">2020-07-24T05:39:11Z</dcterms:created>
  <dcterms:modified xsi:type="dcterms:W3CDTF">2020-07-24T14:22:19Z</dcterms:modified>
</cp:coreProperties>
</file>